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_rels/presentation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6.png" ContentType="image/png"/>
  <Override PartName="/ppt/media/image21.png" ContentType="image/png"/>
  <Override PartName="/ppt/media/image11.png" ContentType="image/png"/>
  <Override PartName="/ppt/media/image7.png" ContentType="image/png"/>
  <Override PartName="/ppt/media/image22.png" ContentType="image/png"/>
  <Override PartName="/ppt/media/image8.png" ContentType="image/png"/>
  <Override PartName="/ppt/media/image23.png" ContentType="image/png"/>
  <Override PartName="/ppt/media/image4.png" ContentType="image/png"/>
  <Override PartName="/ppt/media/image24.png" ContentType="image/png"/>
  <Override PartName="/ppt/media/image9.png" ContentType="image/png"/>
  <Override PartName="/ppt/media/image10.png" ContentType="image/png"/>
  <Override PartName="/ppt/media/image12.png" ContentType="image/png"/>
  <Override PartName="/ppt/media/image13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20.png" ContentType="image/png"/>
  <Override PartName="/ppt/media/image5.png" ContentType="image/png"/>
  <Override PartName="/ppt/media/image25.png" ContentType="image/png"/>
  <Override PartName="/ppt/media/image19.png" ContentType="image/png"/>
  <Override PartName="/ppt/media/image14.png" ContentType="image/png"/>
  <Override PartName="/ppt/media/image26.png" ContentType="image/png"/>
  <Override PartName="/ppt/presProps.xml" ContentType="application/vnd.openxmlformats-officedocument.presentationml.presProps+xml"/>
  <Override PartName="/ppt/slideLayouts/slideLayout1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_rels/slideLayout84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9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slide7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</p:sldIdLst>
  <p:sldSz cx="12192000" cy="68580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6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7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0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1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1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1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4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5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5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5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8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9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9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9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9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ectangle 6"/>
          <p:cNvSpPr/>
          <p:nvPr/>
        </p:nvSpPr>
        <p:spPr>
          <a:xfrm>
            <a:off x="0" y="0"/>
            <a:ext cx="12188160" cy="6854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" name="Picture 4" descr=""/>
          <p:cNvPicPr/>
          <p:nvPr/>
        </p:nvPicPr>
        <p:blipFill>
          <a:blip r:embed="rId3"/>
          <a:stretch/>
        </p:blipFill>
        <p:spPr>
          <a:xfrm>
            <a:off x="333000" y="1801080"/>
            <a:ext cx="2795040" cy="2795040"/>
          </a:xfrm>
          <a:prstGeom prst="rect">
            <a:avLst/>
          </a:prstGeom>
          <a:ln w="0">
            <a:noFill/>
          </a:ln>
        </p:spPr>
      </p:pic>
      <p:sp>
        <p:nvSpPr>
          <p:cNvPr id="2" name="Rectangle 5"/>
          <p:cNvSpPr/>
          <p:nvPr/>
        </p:nvSpPr>
        <p:spPr>
          <a:xfrm>
            <a:off x="3487320" y="1475280"/>
            <a:ext cx="8700480" cy="3858480"/>
          </a:xfrm>
          <a:prstGeom prst="rect">
            <a:avLst/>
          </a:prstGeom>
          <a:solidFill>
            <a:srgbClr val="9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Rectangle 8"/>
          <p:cNvSpPr/>
          <p:nvPr/>
        </p:nvSpPr>
        <p:spPr>
          <a:xfrm>
            <a:off x="3487320" y="5337720"/>
            <a:ext cx="8700480" cy="380160"/>
          </a:xfrm>
          <a:prstGeom prst="rect">
            <a:avLst/>
          </a:prstGeom>
          <a:gradFill rotWithShape="0">
            <a:gsLst>
              <a:gs pos="0">
                <a:srgbClr val="c00000"/>
              </a:gs>
              <a:gs pos="100000">
                <a:srgbClr val="e9bf0e">
                  <a:alpha val="83137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PH" sz="4400" spc="-1" strike="noStrike">
                <a:latin typeface="Arial"/>
              </a:rPr>
              <a:t>Click to edit the title text format</a:t>
            </a:r>
            <a:endParaRPr b="0" lang="en-PH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3200" spc="-1" strike="noStrike">
                <a:latin typeface="Arial"/>
              </a:rPr>
              <a:t>Click to edit the outline text format</a:t>
            </a:r>
            <a:endParaRPr b="0" lang="en-PH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PH" sz="2800" spc="-1" strike="noStrike">
                <a:latin typeface="Arial"/>
              </a:rPr>
              <a:t>Second Outline Level</a:t>
            </a:r>
            <a:endParaRPr b="0" lang="en-PH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400" spc="-1" strike="noStrike">
                <a:latin typeface="Arial"/>
              </a:rPr>
              <a:t>Third Outline Level</a:t>
            </a:r>
            <a:endParaRPr b="0" lang="en-PH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PH" sz="2000" spc="-1" strike="noStrike">
                <a:latin typeface="Arial"/>
              </a:rPr>
              <a:t>Fourth Outline Level</a:t>
            </a:r>
            <a:endParaRPr b="0" lang="en-PH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latin typeface="Arial"/>
              </a:rPr>
              <a:t>Fifth Outline Level</a:t>
            </a:r>
            <a:endParaRPr b="0" lang="en-PH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latin typeface="Arial"/>
              </a:rPr>
              <a:t>Sixth Outline Level</a:t>
            </a:r>
            <a:endParaRPr b="0" lang="en-PH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latin typeface="Arial"/>
              </a:rPr>
              <a:t>Seventh Outline Level</a:t>
            </a:r>
            <a:endParaRPr b="0" lang="en-PH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8" descr=""/>
          <p:cNvPicPr/>
          <p:nvPr/>
        </p:nvPicPr>
        <p:blipFill>
          <a:blip r:embed="rId2"/>
          <a:stretch/>
        </p:blipFill>
        <p:spPr>
          <a:xfrm>
            <a:off x="0" y="6242760"/>
            <a:ext cx="12188160" cy="631080"/>
          </a:xfrm>
          <a:prstGeom prst="rect">
            <a:avLst/>
          </a:prstGeom>
          <a:ln w="0">
            <a:noFill/>
          </a:ln>
        </p:spPr>
      </p:pic>
      <p:sp>
        <p:nvSpPr>
          <p:cNvPr id="43" name="Rectangle 7"/>
          <p:cNvSpPr/>
          <p:nvPr/>
        </p:nvSpPr>
        <p:spPr>
          <a:xfrm>
            <a:off x="10868760" y="0"/>
            <a:ext cx="966600" cy="966600"/>
          </a:xfrm>
          <a:prstGeom prst="rect">
            <a:avLst/>
          </a:prstGeom>
          <a:solidFill>
            <a:srgbClr val="9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4" name="Picture 10" descr=""/>
          <p:cNvPicPr/>
          <p:nvPr/>
        </p:nvPicPr>
        <p:blipFill>
          <a:blip r:embed="rId3"/>
          <a:stretch/>
        </p:blipFill>
        <p:spPr>
          <a:xfrm>
            <a:off x="10857240" y="-64440"/>
            <a:ext cx="1030680" cy="1030680"/>
          </a:xfrm>
          <a:prstGeom prst="rect">
            <a:avLst/>
          </a:prstGeom>
          <a:ln w="0">
            <a:noFill/>
          </a:ln>
        </p:spPr>
      </p:pic>
      <p:sp>
        <p:nvSpPr>
          <p:cNvPr id="45" name="TextBox 9"/>
          <p:cNvSpPr/>
          <p:nvPr/>
        </p:nvSpPr>
        <p:spPr>
          <a:xfrm>
            <a:off x="185400" y="6362280"/>
            <a:ext cx="46879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PH" sz="18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1800" spc="-1" strike="noStrike">
              <a:latin typeface="Arial"/>
            </a:endParaRPr>
          </a:p>
        </p:txBody>
      </p:sp>
      <p:sp>
        <p:nvSpPr>
          <p:cNvPr id="46" name="TextBox 11"/>
          <p:cNvSpPr/>
          <p:nvPr/>
        </p:nvSpPr>
        <p:spPr>
          <a:xfrm>
            <a:off x="9452520" y="6352200"/>
            <a:ext cx="2619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PH" sz="18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1800" spc="-1" strike="noStrike">
              <a:latin typeface="Arial"/>
            </a:endParaRPr>
          </a:p>
        </p:txBody>
      </p:sp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PH" sz="4400" spc="-1" strike="noStrike">
                <a:latin typeface="Arial"/>
              </a:rPr>
              <a:t>Click to edit the title text format</a:t>
            </a:r>
            <a:endParaRPr b="0" lang="en-PH" sz="4400" spc="-1" strike="noStrike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3200" spc="-1" strike="noStrike">
                <a:latin typeface="Arial"/>
              </a:rPr>
              <a:t>Click to edit the outline text format</a:t>
            </a:r>
            <a:endParaRPr b="0" lang="en-PH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PH" sz="2800" spc="-1" strike="noStrike">
                <a:latin typeface="Arial"/>
              </a:rPr>
              <a:t>Second Outline Level</a:t>
            </a:r>
            <a:endParaRPr b="0" lang="en-PH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400" spc="-1" strike="noStrike">
                <a:latin typeface="Arial"/>
              </a:rPr>
              <a:t>Third Outline Level</a:t>
            </a:r>
            <a:endParaRPr b="0" lang="en-PH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PH" sz="2000" spc="-1" strike="noStrike">
                <a:latin typeface="Arial"/>
              </a:rPr>
              <a:t>Fourth Outline Level</a:t>
            </a:r>
            <a:endParaRPr b="0" lang="en-PH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latin typeface="Arial"/>
              </a:rPr>
              <a:t>Fifth Outline Level</a:t>
            </a:r>
            <a:endParaRPr b="0" lang="en-PH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latin typeface="Arial"/>
              </a:rPr>
              <a:t>Sixth Outline Level</a:t>
            </a:r>
            <a:endParaRPr b="0" lang="en-PH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latin typeface="Arial"/>
              </a:rPr>
              <a:t>Seventh Outline Level</a:t>
            </a:r>
            <a:endParaRPr b="0" lang="en-PH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18" descr=""/>
          <p:cNvPicPr/>
          <p:nvPr/>
        </p:nvPicPr>
        <p:blipFill>
          <a:blip r:embed="rId2"/>
          <a:stretch/>
        </p:blipFill>
        <p:spPr>
          <a:xfrm>
            <a:off x="0" y="6242760"/>
            <a:ext cx="12188160" cy="631080"/>
          </a:xfrm>
          <a:prstGeom prst="rect">
            <a:avLst/>
          </a:prstGeom>
          <a:ln w="0">
            <a:noFill/>
          </a:ln>
        </p:spPr>
      </p:pic>
      <p:sp>
        <p:nvSpPr>
          <p:cNvPr id="86" name="Rectangle 7"/>
          <p:cNvSpPr/>
          <p:nvPr/>
        </p:nvSpPr>
        <p:spPr>
          <a:xfrm>
            <a:off x="10868760" y="0"/>
            <a:ext cx="966600" cy="966600"/>
          </a:xfrm>
          <a:prstGeom prst="rect">
            <a:avLst/>
          </a:prstGeom>
          <a:solidFill>
            <a:srgbClr val="9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7" name="Picture 10" descr=""/>
          <p:cNvPicPr/>
          <p:nvPr/>
        </p:nvPicPr>
        <p:blipFill>
          <a:blip r:embed="rId3"/>
          <a:stretch/>
        </p:blipFill>
        <p:spPr>
          <a:xfrm>
            <a:off x="10857240" y="-64440"/>
            <a:ext cx="1030680" cy="1030680"/>
          </a:xfrm>
          <a:prstGeom prst="rect">
            <a:avLst/>
          </a:prstGeom>
          <a:ln w="0">
            <a:noFill/>
          </a:ln>
        </p:spPr>
      </p:pic>
      <p:sp>
        <p:nvSpPr>
          <p:cNvPr id="88" name="TextBox 9"/>
          <p:cNvSpPr/>
          <p:nvPr/>
        </p:nvSpPr>
        <p:spPr>
          <a:xfrm>
            <a:off x="185400" y="6362280"/>
            <a:ext cx="46879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PH" sz="18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1800" spc="-1" strike="noStrike">
              <a:latin typeface="Arial"/>
            </a:endParaRPr>
          </a:p>
        </p:txBody>
      </p:sp>
      <p:sp>
        <p:nvSpPr>
          <p:cNvPr id="89" name="TextBox 11"/>
          <p:cNvSpPr/>
          <p:nvPr/>
        </p:nvSpPr>
        <p:spPr>
          <a:xfrm>
            <a:off x="9452520" y="6352200"/>
            <a:ext cx="2619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PH" sz="18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1800" spc="-1" strike="noStrike">
              <a:latin typeface="Arial"/>
            </a:endParaRPr>
          </a:p>
        </p:txBody>
      </p:sp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PH" sz="4400" spc="-1" strike="noStrike">
                <a:latin typeface="Arial"/>
              </a:rPr>
              <a:t>Click to edit the title text format</a:t>
            </a:r>
            <a:endParaRPr b="0" lang="en-PH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3200" spc="-1" strike="noStrike">
                <a:latin typeface="Arial"/>
              </a:rPr>
              <a:t>Click to edit the outline text format</a:t>
            </a:r>
            <a:endParaRPr b="0" lang="en-PH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PH" sz="2800" spc="-1" strike="noStrike">
                <a:latin typeface="Arial"/>
              </a:rPr>
              <a:t>Second Outline Level</a:t>
            </a:r>
            <a:endParaRPr b="0" lang="en-PH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400" spc="-1" strike="noStrike">
                <a:latin typeface="Arial"/>
              </a:rPr>
              <a:t>Third Outline Level</a:t>
            </a:r>
            <a:endParaRPr b="0" lang="en-PH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PH" sz="2000" spc="-1" strike="noStrike">
                <a:latin typeface="Arial"/>
              </a:rPr>
              <a:t>Fourth Outline Level</a:t>
            </a:r>
            <a:endParaRPr b="0" lang="en-PH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latin typeface="Arial"/>
              </a:rPr>
              <a:t>Fifth Outline Level</a:t>
            </a:r>
            <a:endParaRPr b="0" lang="en-PH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latin typeface="Arial"/>
              </a:rPr>
              <a:t>Sixth Outline Level</a:t>
            </a:r>
            <a:endParaRPr b="0" lang="en-PH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latin typeface="Arial"/>
              </a:rPr>
              <a:t>Seventh Outline Level</a:t>
            </a:r>
            <a:endParaRPr b="0" lang="en-PH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8" descr=""/>
          <p:cNvPicPr/>
          <p:nvPr/>
        </p:nvPicPr>
        <p:blipFill>
          <a:blip r:embed="rId2"/>
          <a:stretch/>
        </p:blipFill>
        <p:spPr>
          <a:xfrm>
            <a:off x="0" y="6242760"/>
            <a:ext cx="12188160" cy="631080"/>
          </a:xfrm>
          <a:prstGeom prst="rect">
            <a:avLst/>
          </a:prstGeom>
          <a:ln w="0">
            <a:noFill/>
          </a:ln>
        </p:spPr>
      </p:pic>
      <p:sp>
        <p:nvSpPr>
          <p:cNvPr id="129" name="Rectangle 7"/>
          <p:cNvSpPr/>
          <p:nvPr/>
        </p:nvSpPr>
        <p:spPr>
          <a:xfrm>
            <a:off x="10868760" y="0"/>
            <a:ext cx="966600" cy="966600"/>
          </a:xfrm>
          <a:prstGeom prst="rect">
            <a:avLst/>
          </a:prstGeom>
          <a:solidFill>
            <a:srgbClr val="9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0" name="Picture 10" descr=""/>
          <p:cNvPicPr/>
          <p:nvPr/>
        </p:nvPicPr>
        <p:blipFill>
          <a:blip r:embed="rId3"/>
          <a:stretch/>
        </p:blipFill>
        <p:spPr>
          <a:xfrm>
            <a:off x="10857240" y="-64440"/>
            <a:ext cx="1030680" cy="1030680"/>
          </a:xfrm>
          <a:prstGeom prst="rect">
            <a:avLst/>
          </a:prstGeom>
          <a:ln w="0">
            <a:noFill/>
          </a:ln>
        </p:spPr>
      </p:pic>
      <p:sp>
        <p:nvSpPr>
          <p:cNvPr id="131" name="TextBox 9"/>
          <p:cNvSpPr/>
          <p:nvPr/>
        </p:nvSpPr>
        <p:spPr>
          <a:xfrm>
            <a:off x="185400" y="6362280"/>
            <a:ext cx="46879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PH" sz="18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1800" spc="-1" strike="noStrike">
              <a:latin typeface="Arial"/>
            </a:endParaRPr>
          </a:p>
        </p:txBody>
      </p:sp>
      <p:sp>
        <p:nvSpPr>
          <p:cNvPr id="132" name="TextBox 11"/>
          <p:cNvSpPr/>
          <p:nvPr/>
        </p:nvSpPr>
        <p:spPr>
          <a:xfrm>
            <a:off x="9452520" y="6352200"/>
            <a:ext cx="2619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PH" sz="18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1800" spc="-1" strike="noStrike">
              <a:latin typeface="Arial"/>
            </a:endParaRPr>
          </a:p>
        </p:txBody>
      </p:sp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PH" sz="4400" spc="-1" strike="noStrike">
                <a:latin typeface="Arial"/>
              </a:rPr>
              <a:t>Click to edit the title text format</a:t>
            </a:r>
            <a:endParaRPr b="0" lang="en-PH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3200" spc="-1" strike="noStrike">
                <a:latin typeface="Arial"/>
              </a:rPr>
              <a:t>Click to edit the outline text format</a:t>
            </a:r>
            <a:endParaRPr b="0" lang="en-PH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PH" sz="2800" spc="-1" strike="noStrike">
                <a:latin typeface="Arial"/>
              </a:rPr>
              <a:t>Second Outline Level</a:t>
            </a:r>
            <a:endParaRPr b="0" lang="en-PH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400" spc="-1" strike="noStrike">
                <a:latin typeface="Arial"/>
              </a:rPr>
              <a:t>Third Outline Level</a:t>
            </a:r>
            <a:endParaRPr b="0" lang="en-PH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PH" sz="2000" spc="-1" strike="noStrike">
                <a:latin typeface="Arial"/>
              </a:rPr>
              <a:t>Fourth Outline Level</a:t>
            </a:r>
            <a:endParaRPr b="0" lang="en-PH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latin typeface="Arial"/>
              </a:rPr>
              <a:t>Fifth Outline Level</a:t>
            </a:r>
            <a:endParaRPr b="0" lang="en-PH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latin typeface="Arial"/>
              </a:rPr>
              <a:t>Sixth Outline Level</a:t>
            </a:r>
            <a:endParaRPr b="0" lang="en-PH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latin typeface="Arial"/>
              </a:rPr>
              <a:t>Seventh Outline Level</a:t>
            </a:r>
            <a:endParaRPr b="0" lang="en-PH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8" descr=""/>
          <p:cNvPicPr/>
          <p:nvPr/>
        </p:nvPicPr>
        <p:blipFill>
          <a:blip r:embed="rId2"/>
          <a:stretch/>
        </p:blipFill>
        <p:spPr>
          <a:xfrm>
            <a:off x="0" y="6242760"/>
            <a:ext cx="12188160" cy="631080"/>
          </a:xfrm>
          <a:prstGeom prst="rect">
            <a:avLst/>
          </a:prstGeom>
          <a:ln w="0">
            <a:noFill/>
          </a:ln>
        </p:spPr>
      </p:pic>
      <p:sp>
        <p:nvSpPr>
          <p:cNvPr id="172" name="Rectangle 7"/>
          <p:cNvSpPr/>
          <p:nvPr/>
        </p:nvSpPr>
        <p:spPr>
          <a:xfrm>
            <a:off x="10868760" y="0"/>
            <a:ext cx="966600" cy="966600"/>
          </a:xfrm>
          <a:prstGeom prst="rect">
            <a:avLst/>
          </a:prstGeom>
          <a:solidFill>
            <a:srgbClr val="9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3" name="Picture 10" descr=""/>
          <p:cNvPicPr/>
          <p:nvPr/>
        </p:nvPicPr>
        <p:blipFill>
          <a:blip r:embed="rId3"/>
          <a:stretch/>
        </p:blipFill>
        <p:spPr>
          <a:xfrm>
            <a:off x="10857240" y="-64440"/>
            <a:ext cx="1030680" cy="1030680"/>
          </a:xfrm>
          <a:prstGeom prst="rect">
            <a:avLst/>
          </a:prstGeom>
          <a:ln w="0">
            <a:noFill/>
          </a:ln>
        </p:spPr>
      </p:pic>
      <p:sp>
        <p:nvSpPr>
          <p:cNvPr id="174" name="TextBox 9"/>
          <p:cNvSpPr/>
          <p:nvPr/>
        </p:nvSpPr>
        <p:spPr>
          <a:xfrm>
            <a:off x="185400" y="6362280"/>
            <a:ext cx="46879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PH" sz="18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1800" spc="-1" strike="noStrike">
              <a:latin typeface="Arial"/>
            </a:endParaRPr>
          </a:p>
        </p:txBody>
      </p:sp>
      <p:sp>
        <p:nvSpPr>
          <p:cNvPr id="175" name="TextBox 11"/>
          <p:cNvSpPr/>
          <p:nvPr/>
        </p:nvSpPr>
        <p:spPr>
          <a:xfrm>
            <a:off x="9452520" y="6352200"/>
            <a:ext cx="2619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PH" sz="18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1800" spc="-1" strike="noStrike">
              <a:latin typeface="Arial"/>
            </a:endParaRPr>
          </a:p>
        </p:txBody>
      </p:sp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PH" sz="4400" spc="-1" strike="noStrike">
                <a:latin typeface="Arial"/>
              </a:rPr>
              <a:t>Click to edit the title text format</a:t>
            </a:r>
            <a:endParaRPr b="0" lang="en-PH" sz="4400" spc="-1" strike="noStrike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3200" spc="-1" strike="noStrike">
                <a:latin typeface="Arial"/>
              </a:rPr>
              <a:t>Click to edit the outline text format</a:t>
            </a:r>
            <a:endParaRPr b="0" lang="en-PH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PH" sz="2800" spc="-1" strike="noStrike">
                <a:latin typeface="Arial"/>
              </a:rPr>
              <a:t>Second Outline Level</a:t>
            </a:r>
            <a:endParaRPr b="0" lang="en-PH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400" spc="-1" strike="noStrike">
                <a:latin typeface="Arial"/>
              </a:rPr>
              <a:t>Third Outline Level</a:t>
            </a:r>
            <a:endParaRPr b="0" lang="en-PH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PH" sz="2000" spc="-1" strike="noStrike">
                <a:latin typeface="Arial"/>
              </a:rPr>
              <a:t>Fourth Outline Level</a:t>
            </a:r>
            <a:endParaRPr b="0" lang="en-PH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latin typeface="Arial"/>
              </a:rPr>
              <a:t>Fifth Outline Level</a:t>
            </a:r>
            <a:endParaRPr b="0" lang="en-PH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latin typeface="Arial"/>
              </a:rPr>
              <a:t>Sixth Outline Level</a:t>
            </a:r>
            <a:endParaRPr b="0" lang="en-PH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latin typeface="Arial"/>
              </a:rPr>
              <a:t>Seventh Outline Level</a:t>
            </a:r>
            <a:endParaRPr b="0" lang="en-PH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New REX Education Mission Logo V.png" descr="New REX Education Mission Logo V.png"/>
          <p:cNvPicPr/>
          <p:nvPr/>
        </p:nvPicPr>
        <p:blipFill>
          <a:blip r:embed="rId2"/>
          <a:stretch/>
        </p:blipFill>
        <p:spPr>
          <a:xfrm>
            <a:off x="2755800" y="1508760"/>
            <a:ext cx="6612480" cy="3380760"/>
          </a:xfrm>
          <a:prstGeom prst="rect">
            <a:avLst/>
          </a:prstGeom>
          <a:ln w="12700">
            <a:noFill/>
          </a:ln>
        </p:spPr>
      </p:pic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PH" sz="4400" spc="-1" strike="noStrike">
                <a:latin typeface="Arial"/>
              </a:rPr>
              <a:t>Click to edit the title text format</a:t>
            </a:r>
            <a:endParaRPr b="0" lang="en-PH" sz="4400" spc="-1" strike="noStrike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3200" spc="-1" strike="noStrike">
                <a:latin typeface="Arial"/>
              </a:rPr>
              <a:t>Click to edit the outline text format</a:t>
            </a:r>
            <a:endParaRPr b="0" lang="en-PH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PH" sz="2800" spc="-1" strike="noStrike">
                <a:latin typeface="Arial"/>
              </a:rPr>
              <a:t>Second Outline Level</a:t>
            </a:r>
            <a:endParaRPr b="0" lang="en-PH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400" spc="-1" strike="noStrike">
                <a:latin typeface="Arial"/>
              </a:rPr>
              <a:t>Third Outline Level</a:t>
            </a:r>
            <a:endParaRPr b="0" lang="en-PH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PH" sz="2000" spc="-1" strike="noStrike">
                <a:latin typeface="Arial"/>
              </a:rPr>
              <a:t>Fourth Outline Level</a:t>
            </a:r>
            <a:endParaRPr b="0" lang="en-PH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latin typeface="Arial"/>
              </a:rPr>
              <a:t>Fifth Outline Level</a:t>
            </a:r>
            <a:endParaRPr b="0" lang="en-PH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latin typeface="Arial"/>
              </a:rPr>
              <a:t>Sixth Outline Level</a:t>
            </a:r>
            <a:endParaRPr b="0" lang="en-PH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latin typeface="Arial"/>
              </a:rPr>
              <a:t>Seventh Outline Level</a:t>
            </a:r>
            <a:endParaRPr b="0" lang="en-PH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18" descr=""/>
          <p:cNvPicPr/>
          <p:nvPr/>
        </p:nvPicPr>
        <p:blipFill>
          <a:blip r:embed="rId2"/>
          <a:stretch/>
        </p:blipFill>
        <p:spPr>
          <a:xfrm>
            <a:off x="0" y="6242760"/>
            <a:ext cx="12188160" cy="63108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7"/>
          <p:cNvSpPr/>
          <p:nvPr/>
        </p:nvSpPr>
        <p:spPr>
          <a:xfrm>
            <a:off x="10868760" y="0"/>
            <a:ext cx="966600" cy="966600"/>
          </a:xfrm>
          <a:prstGeom prst="rect">
            <a:avLst/>
          </a:prstGeom>
          <a:solidFill>
            <a:srgbClr val="9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5" name="Picture 10" descr=""/>
          <p:cNvPicPr/>
          <p:nvPr/>
        </p:nvPicPr>
        <p:blipFill>
          <a:blip r:embed="rId3"/>
          <a:stretch/>
        </p:blipFill>
        <p:spPr>
          <a:xfrm>
            <a:off x="10857240" y="-64440"/>
            <a:ext cx="1030680" cy="1030680"/>
          </a:xfrm>
          <a:prstGeom prst="rect">
            <a:avLst/>
          </a:prstGeom>
          <a:ln w="0">
            <a:noFill/>
          </a:ln>
        </p:spPr>
      </p:pic>
      <p:sp>
        <p:nvSpPr>
          <p:cNvPr id="256" name="TextBox 9"/>
          <p:cNvSpPr/>
          <p:nvPr/>
        </p:nvSpPr>
        <p:spPr>
          <a:xfrm>
            <a:off x="185400" y="6362280"/>
            <a:ext cx="46879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PH" sz="18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1800" spc="-1" strike="noStrike">
              <a:latin typeface="Arial"/>
            </a:endParaRPr>
          </a:p>
        </p:txBody>
      </p:sp>
      <p:sp>
        <p:nvSpPr>
          <p:cNvPr id="257" name="TextBox 11"/>
          <p:cNvSpPr/>
          <p:nvPr/>
        </p:nvSpPr>
        <p:spPr>
          <a:xfrm>
            <a:off x="9452520" y="6352200"/>
            <a:ext cx="2619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PH" sz="18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1800" spc="-1" strike="noStrike">
              <a:latin typeface="Arial"/>
            </a:endParaRPr>
          </a:p>
        </p:txBody>
      </p:sp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PH" sz="4400" spc="-1" strike="noStrike">
                <a:latin typeface="Arial"/>
              </a:rPr>
              <a:t>Click to edit the title text format</a:t>
            </a:r>
            <a:endParaRPr b="0" lang="en-PH" sz="4400" spc="-1" strike="noStrike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3200" spc="-1" strike="noStrike">
                <a:latin typeface="Arial"/>
              </a:rPr>
              <a:t>Click to edit the outline text format</a:t>
            </a:r>
            <a:endParaRPr b="0" lang="en-PH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PH" sz="2800" spc="-1" strike="noStrike">
                <a:latin typeface="Arial"/>
              </a:rPr>
              <a:t>Second Outline Level</a:t>
            </a:r>
            <a:endParaRPr b="0" lang="en-PH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400" spc="-1" strike="noStrike">
                <a:latin typeface="Arial"/>
              </a:rPr>
              <a:t>Third Outline Level</a:t>
            </a:r>
            <a:endParaRPr b="0" lang="en-PH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PH" sz="2000" spc="-1" strike="noStrike">
                <a:latin typeface="Arial"/>
              </a:rPr>
              <a:t>Fourth Outline Level</a:t>
            </a:r>
            <a:endParaRPr b="0" lang="en-PH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latin typeface="Arial"/>
              </a:rPr>
              <a:t>Fifth Outline Level</a:t>
            </a:r>
            <a:endParaRPr b="0" lang="en-PH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latin typeface="Arial"/>
              </a:rPr>
              <a:t>Sixth Outline Level</a:t>
            </a:r>
            <a:endParaRPr b="0" lang="en-PH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latin typeface="Arial"/>
              </a:rPr>
              <a:t>Seventh Outline Level</a:t>
            </a:r>
            <a:endParaRPr b="0" lang="en-PH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3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1" Type="http://schemas.openxmlformats.org/officeDocument/2006/relationships/slideLayout" Target="../slideLayouts/slideLayout3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Box 8"/>
          <p:cNvSpPr/>
          <p:nvPr/>
        </p:nvSpPr>
        <p:spPr>
          <a:xfrm>
            <a:off x="3780000" y="2737080"/>
            <a:ext cx="827928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Lato"/>
                <a:ea typeface="PingFang SC"/>
              </a:rPr>
              <a:t>Ability of a Material to Absorb Water </a:t>
            </a:r>
            <a:endParaRPr b="0" lang="en-PH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/>
          </p:nvPr>
        </p:nvSpPr>
        <p:spPr>
          <a:xfrm>
            <a:off x="936000" y="2160000"/>
            <a:ext cx="10824120" cy="342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latin typeface="Lato"/>
              </a:rPr>
              <a:t>Absorption</a:t>
            </a:r>
            <a:r>
              <a:rPr b="0" lang="en-US" sz="1800" spc="-1" strike="noStrike">
                <a:latin typeface="Lato"/>
              </a:rPr>
              <a:t> - is the ability of a material to make water move into </a:t>
            </a:r>
            <a:r>
              <a:rPr b="0" lang="en-US" sz="1800" spc="-1" strike="noStrike">
                <a:latin typeface="Lato"/>
                <a:ea typeface="PingFang SC"/>
              </a:rPr>
              <a:t>the material from a source.</a:t>
            </a: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Lato"/>
                <a:ea typeface="PingFang SC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Lato"/>
                <a:ea typeface="PingFang SC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Lato"/>
                <a:ea typeface="PingFang SC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Lato"/>
                <a:ea typeface="PingFang SC"/>
              </a:rPr>
              <a:t>There are two kinds of materials when it comes to absorption. These are </a:t>
            </a:r>
            <a:r>
              <a:rPr b="1" lang="en-US" sz="1800" spc="-1" strike="noStrike">
                <a:solidFill>
                  <a:srgbClr val="000000"/>
                </a:solidFill>
                <a:latin typeface="Lato"/>
                <a:ea typeface="PingFang SC"/>
              </a:rPr>
              <a:t>absorbent</a:t>
            </a:r>
            <a:r>
              <a:rPr b="0" lang="en-US" sz="1800" spc="-1" strike="noStrike">
                <a:solidFill>
                  <a:srgbClr val="000000"/>
                </a:solidFill>
                <a:latin typeface="Lato"/>
                <a:ea typeface="PingFang SC"/>
              </a:rPr>
              <a:t> and </a:t>
            </a:r>
            <a:r>
              <a:rPr b="0" lang="en-US" sz="1800" spc="-1" strike="noStrike">
                <a:solidFill>
                  <a:srgbClr val="000000"/>
                </a:solidFill>
                <a:latin typeface="Lato"/>
                <a:ea typeface="PingFang SC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Lato"/>
                <a:ea typeface="PingFang SC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Lato"/>
                <a:ea typeface="PingFang SC"/>
              </a:rPr>
              <a:t>nonabsorbent</a:t>
            </a:r>
            <a:r>
              <a:rPr b="0" lang="en-US" sz="1800" spc="-1" strike="noStrike">
                <a:solidFill>
                  <a:srgbClr val="000000"/>
                </a:solidFill>
                <a:latin typeface="Lato"/>
                <a:ea typeface="PingFang SC"/>
              </a:rPr>
              <a:t> materials.</a:t>
            </a: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PH" sz="1800" spc="-1" strike="noStrike">
                <a:solidFill>
                  <a:srgbClr val="000000"/>
                </a:solidFill>
                <a:latin typeface="Lato"/>
                <a:ea typeface="®×ßþ"/>
              </a:rPr>
              <a:t>Absorbent</a:t>
            </a:r>
            <a:r>
              <a:rPr b="0" lang="en-PH" sz="1800" spc="-1" strike="noStrike">
                <a:solidFill>
                  <a:srgbClr val="000000"/>
                </a:solidFill>
                <a:latin typeface="Lato"/>
                <a:ea typeface="®×ßþ"/>
              </a:rPr>
              <a:t>- is the material that absorbs water easily is called an </a:t>
            </a:r>
            <a:r>
              <a:rPr b="1" lang="en-PH" sz="1800" spc="-1" strike="noStrike">
                <a:solidFill>
                  <a:srgbClr val="000000"/>
                </a:solidFill>
                <a:latin typeface="Lato"/>
                <a:ea typeface="®×ßþ"/>
              </a:rPr>
              <a:t>absorbent</a:t>
            </a:r>
            <a:r>
              <a:rPr b="0" lang="en-PH" sz="1800" spc="-1" strike="noStrike">
                <a:solidFill>
                  <a:srgbClr val="000000"/>
                </a:solidFill>
                <a:latin typeface="Lato"/>
                <a:ea typeface="®×ßþ"/>
              </a:rPr>
              <a:t>.</a:t>
            </a:r>
            <a:br/>
            <a:r>
              <a:rPr b="0" lang="en-PH" sz="1800" spc="-1" strike="noStrike">
                <a:solidFill>
                  <a:srgbClr val="000000"/>
                </a:solidFill>
                <a:latin typeface="Lato"/>
                <a:ea typeface="®×ßþ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Lato"/>
                <a:ea typeface="®×ßþ"/>
              </a:rPr>
              <a:t>	</a:t>
            </a:r>
            <a:r>
              <a:rPr b="1" lang="en-PH" sz="1800" spc="-1" strike="noStrike">
                <a:solidFill>
                  <a:srgbClr val="000000"/>
                </a:solidFill>
                <a:latin typeface="Lato"/>
                <a:ea typeface="®×ßþ"/>
              </a:rPr>
              <a:t>Examples:</a:t>
            </a:r>
            <a:r>
              <a:rPr b="0" lang="en-PH" sz="1800" spc="-1" strike="noStrike">
                <a:solidFill>
                  <a:srgbClr val="000000"/>
                </a:solidFill>
                <a:latin typeface="Lato"/>
                <a:ea typeface="®×ßþ"/>
              </a:rPr>
              <a:t> Sponge, black and white newspaper sheet, and cotton handkerchiefs</a:t>
            </a: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PH" sz="1800" spc="-1" strike="noStrike">
                <a:solidFill>
                  <a:srgbClr val="000000"/>
                </a:solidFill>
                <a:latin typeface="Lato"/>
                <a:ea typeface="€à'2Eâþ"/>
              </a:rPr>
              <a:t>Nonabsorbent - </a:t>
            </a:r>
            <a:r>
              <a:rPr b="0" lang="en-PH" sz="1800" spc="-1" strike="noStrike">
                <a:solidFill>
                  <a:srgbClr val="000000"/>
                </a:solidFill>
                <a:latin typeface="Lato"/>
                <a:ea typeface="€à'2Eâþ"/>
              </a:rPr>
              <a:t> is the one that does not absorb liquid.</a:t>
            </a: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PH" sz="1800" spc="-1" strike="noStrike">
                <a:solidFill>
                  <a:srgbClr val="000000"/>
                </a:solidFill>
                <a:latin typeface="Lato"/>
                <a:ea typeface="€à'2Eâþ"/>
              </a:rPr>
              <a:t> </a:t>
            </a:r>
            <a:r>
              <a:rPr b="1" lang="en-PH" sz="1800" spc="-1" strike="noStrike">
                <a:solidFill>
                  <a:srgbClr val="000000"/>
                </a:solidFill>
                <a:latin typeface="Lato"/>
                <a:ea typeface="€à'2Eâþ"/>
              </a:rPr>
              <a:t>	</a:t>
            </a:r>
            <a:r>
              <a:rPr b="1" lang="en-PH" sz="1800" spc="-1" strike="noStrike">
                <a:solidFill>
                  <a:srgbClr val="000000"/>
                </a:solidFill>
                <a:latin typeface="Lato"/>
                <a:ea typeface="€à'2Eâþ"/>
              </a:rPr>
              <a:t>	</a:t>
            </a:r>
            <a:r>
              <a:rPr b="1" lang="en-PH" sz="1800" spc="-1" strike="noStrike">
                <a:solidFill>
                  <a:srgbClr val="000000"/>
                </a:solidFill>
                <a:latin typeface="Lato"/>
                <a:ea typeface="€à'2Eâþ"/>
              </a:rPr>
              <a:t>Examples:</a:t>
            </a:r>
            <a:r>
              <a:rPr b="0" lang="en-PH" sz="1800" spc="-1" strike="noStrike">
                <a:solidFill>
                  <a:srgbClr val="000000"/>
                </a:solidFill>
                <a:latin typeface="Lato"/>
                <a:ea typeface="€à'2Eâþ"/>
              </a:rPr>
              <a:t> colored newspaper sheet and the silky handkerchief </a:t>
            </a: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br/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1800" spc="-1" strike="noStrike">
              <a:latin typeface="Arial"/>
            </a:endParaRPr>
          </a:p>
        </p:txBody>
      </p:sp>
      <p:sp>
        <p:nvSpPr>
          <p:cNvPr id="298" name=""/>
          <p:cNvSpPr/>
          <p:nvPr/>
        </p:nvSpPr>
        <p:spPr>
          <a:xfrm>
            <a:off x="720000" y="360000"/>
            <a:ext cx="9178560" cy="71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"/>
          <p:cNvSpPr/>
          <p:nvPr/>
        </p:nvSpPr>
        <p:spPr>
          <a:xfrm>
            <a:off x="2349360" y="756000"/>
            <a:ext cx="7493400" cy="64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0000"/>
                </a:solidFill>
                <a:latin typeface="Lato"/>
                <a:ea typeface="PingFang SC"/>
              </a:rPr>
              <a:t>Ability of a Material to Absorb Water</a:t>
            </a:r>
            <a:endParaRPr b="0" lang="en-PH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/>
          </p:nvPr>
        </p:nvSpPr>
        <p:spPr>
          <a:xfrm>
            <a:off x="360000" y="2484000"/>
            <a:ext cx="7560000" cy="2016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1800" spc="-1" strike="noStrike">
                <a:solidFill>
                  <a:srgbClr val="000000"/>
                </a:solidFill>
                <a:latin typeface="Lato"/>
              </a:rPr>
              <a:t>Holes or pores allow liquid to get inside the materials and occupy the spaces, replacing the air in them. These kinds of materials like sponges are called </a:t>
            </a:r>
            <a:r>
              <a:rPr b="1" lang="en-PH" sz="1800" spc="-1" strike="noStrike">
                <a:solidFill>
                  <a:srgbClr val="000000"/>
                </a:solidFill>
                <a:latin typeface="Lato"/>
              </a:rPr>
              <a:t>porous</a:t>
            </a:r>
            <a:endParaRPr b="0" lang="en-PH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b="0" lang="en-PH" sz="1800" spc="-1" strike="noStrike">
              <a:latin typeface="Arial"/>
            </a:endParaRPr>
          </a:p>
          <a:p>
            <a:pPr marL="432000" indent="-324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1800" spc="-1" strike="noStrike">
                <a:solidFill>
                  <a:srgbClr val="000000"/>
                </a:solidFill>
                <a:latin typeface="Lato"/>
              </a:rPr>
              <a:t>The ability of a </a:t>
            </a:r>
            <a:r>
              <a:rPr b="1" lang="en-PH" sz="1800" spc="-1" strike="noStrike">
                <a:solidFill>
                  <a:srgbClr val="000000"/>
                </a:solidFill>
                <a:latin typeface="Lato"/>
              </a:rPr>
              <a:t>porous</a:t>
            </a:r>
            <a:r>
              <a:rPr b="0" lang="en-PH" sz="1800" spc="-1" strike="noStrike">
                <a:solidFill>
                  <a:srgbClr val="000000"/>
                </a:solidFill>
                <a:latin typeface="Lato"/>
              </a:rPr>
              <a:t> material to absorb liquid is called </a:t>
            </a:r>
            <a:r>
              <a:rPr b="1" lang="en-PH" sz="1800" spc="-1" strike="noStrike">
                <a:solidFill>
                  <a:srgbClr val="000000"/>
                </a:solidFill>
                <a:latin typeface="Lato"/>
              </a:rPr>
              <a:t>porosity</a:t>
            </a:r>
            <a:r>
              <a:rPr b="0" lang="en-PH" sz="1800" spc="-1" strike="noStrike">
                <a:solidFill>
                  <a:srgbClr val="000000"/>
                </a:solidFill>
                <a:latin typeface="Lato"/>
              </a:rPr>
              <a:t>. It can also be described as the ability of a certain material to absorb or hold water or any liquid or moisture to a certain extent.</a:t>
            </a:r>
            <a:endParaRPr b="0" lang="en-PH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b="0" lang="en-PH" sz="1800" spc="-1" strike="noStrike">
              <a:latin typeface="Arial"/>
            </a:endParaRPr>
          </a:p>
        </p:txBody>
      </p:sp>
      <p:pic>
        <p:nvPicPr>
          <p:cNvPr id="301" name="" descr=""/>
          <p:cNvPicPr/>
          <p:nvPr/>
        </p:nvPicPr>
        <p:blipFill>
          <a:blip r:embed="rId1"/>
          <a:stretch/>
        </p:blipFill>
        <p:spPr>
          <a:xfrm>
            <a:off x="8100000" y="2520000"/>
            <a:ext cx="3598920" cy="2024280"/>
          </a:xfrm>
          <a:prstGeom prst="rect">
            <a:avLst/>
          </a:prstGeom>
          <a:ln cap="rnd" w="19080">
            <a:solidFill>
              <a:srgbClr val="000000"/>
            </a:solidFill>
            <a:prstDash val="lgDash"/>
            <a:round/>
          </a:ln>
        </p:spPr>
      </p:pic>
      <p:sp>
        <p:nvSpPr>
          <p:cNvPr id="302" name=""/>
          <p:cNvSpPr/>
          <p:nvPr/>
        </p:nvSpPr>
        <p:spPr>
          <a:xfrm>
            <a:off x="8100000" y="4644000"/>
            <a:ext cx="3420000" cy="39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PH" sz="1200" spc="-1" strike="noStrike">
                <a:solidFill>
                  <a:srgbClr val="000000"/>
                </a:solidFill>
                <a:latin typeface="Lato"/>
                <a:ea typeface="DejaVu Sans"/>
              </a:rPr>
              <a:t>https://www.istockphoto.com/illustrations/kitchen-sponge</a:t>
            </a:r>
            <a:endParaRPr b="0" lang="en-PH" sz="1200" spc="-1" strike="noStrike">
              <a:latin typeface="Arial"/>
            </a:endParaRPr>
          </a:p>
        </p:txBody>
      </p:sp>
      <p:sp>
        <p:nvSpPr>
          <p:cNvPr id="303" name=""/>
          <p:cNvSpPr/>
          <p:nvPr/>
        </p:nvSpPr>
        <p:spPr>
          <a:xfrm>
            <a:off x="2349360" y="756000"/>
            <a:ext cx="7493400" cy="64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0000"/>
                </a:solidFill>
                <a:latin typeface="Lato"/>
                <a:ea typeface="PingFang SC"/>
              </a:rPr>
              <a:t>Ability of a Material to Absorb Water</a:t>
            </a:r>
            <a:endParaRPr b="0" lang="en-PH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/>
          </p:nvPr>
        </p:nvSpPr>
        <p:spPr>
          <a:xfrm>
            <a:off x="659880" y="1727280"/>
            <a:ext cx="10871640" cy="900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 algn="just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PH" sz="1800" spc="-1" strike="noStrike">
                <a:solidFill>
                  <a:srgbClr val="000000"/>
                </a:solidFill>
                <a:latin typeface="Lato"/>
              </a:rPr>
              <a:t>Capillarity</a:t>
            </a:r>
            <a:r>
              <a:rPr b="0" lang="en-PH" sz="1800" spc="-1" strike="noStrike">
                <a:solidFill>
                  <a:srgbClr val="000000"/>
                </a:solidFill>
                <a:latin typeface="Lato"/>
              </a:rPr>
              <a:t> is the upward movement of water (or any liquid) through the hair-like structure (capillary) present in the material, It can also be described as the ability of a certain material to absorb or hold water or any liquid or moisture to a certain extent.</a:t>
            </a:r>
            <a:endParaRPr b="0" lang="en-PH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endParaRPr b="0" lang="en-PH" sz="1800" spc="-1" strike="noStrike">
              <a:latin typeface="Arial"/>
            </a:endParaRPr>
          </a:p>
        </p:txBody>
      </p:sp>
      <p:pic>
        <p:nvPicPr>
          <p:cNvPr id="305" name="" descr=""/>
          <p:cNvPicPr/>
          <p:nvPr/>
        </p:nvPicPr>
        <p:blipFill>
          <a:blip r:embed="rId1"/>
          <a:srcRect l="0" t="0" r="0" b="18107"/>
          <a:stretch/>
        </p:blipFill>
        <p:spPr>
          <a:xfrm>
            <a:off x="1620000" y="2880000"/>
            <a:ext cx="4498920" cy="2483640"/>
          </a:xfrm>
          <a:prstGeom prst="rect">
            <a:avLst/>
          </a:prstGeom>
          <a:ln cap="rnd" w="19080">
            <a:solidFill>
              <a:srgbClr val="000000"/>
            </a:solidFill>
            <a:prstDash val="lgDash"/>
            <a:round/>
          </a:ln>
        </p:spPr>
      </p:pic>
      <p:sp>
        <p:nvSpPr>
          <p:cNvPr id="306" name=""/>
          <p:cNvSpPr/>
          <p:nvPr/>
        </p:nvSpPr>
        <p:spPr>
          <a:xfrm>
            <a:off x="1620000" y="5441400"/>
            <a:ext cx="41396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PH" sz="1200" spc="-1" strike="noStrike">
                <a:solidFill>
                  <a:srgbClr val="000000"/>
                </a:solidFill>
                <a:latin typeface="Lato"/>
                <a:ea typeface="DejaVu Sans"/>
              </a:rPr>
              <a:t>https://www.shutterstock.com/search/clip-art-newspaper</a:t>
            </a:r>
            <a:endParaRPr b="0" lang="en-PH" sz="1200" spc="-1" strike="noStrike">
              <a:latin typeface="Arial"/>
            </a:endParaRPr>
          </a:p>
        </p:txBody>
      </p:sp>
      <p:pic>
        <p:nvPicPr>
          <p:cNvPr id="307" name="" descr=""/>
          <p:cNvPicPr/>
          <p:nvPr/>
        </p:nvPicPr>
        <p:blipFill>
          <a:blip r:embed="rId2"/>
          <a:stretch/>
        </p:blipFill>
        <p:spPr>
          <a:xfrm>
            <a:off x="6480720" y="2880000"/>
            <a:ext cx="4498920" cy="2447640"/>
          </a:xfrm>
          <a:prstGeom prst="rect">
            <a:avLst/>
          </a:prstGeom>
          <a:ln cap="rnd" w="19080">
            <a:solidFill>
              <a:srgbClr val="000000"/>
            </a:solidFill>
            <a:prstDash val="lgDash"/>
            <a:round/>
          </a:ln>
        </p:spPr>
      </p:pic>
      <p:sp>
        <p:nvSpPr>
          <p:cNvPr id="308" name=""/>
          <p:cNvSpPr/>
          <p:nvPr/>
        </p:nvSpPr>
        <p:spPr>
          <a:xfrm>
            <a:off x="6480000" y="5400000"/>
            <a:ext cx="413964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PH" sz="1200" spc="-1" strike="noStrike">
                <a:solidFill>
                  <a:srgbClr val="000000"/>
                </a:solidFill>
                <a:latin typeface="Lato"/>
                <a:ea typeface="DejaVu Sans"/>
              </a:rPr>
              <a:t>https://www.shutterstock.com/search/clip-art-newspaper</a:t>
            </a:r>
            <a:endParaRPr b="0" lang="en-PH" sz="1200" spc="-1" strike="noStrike">
              <a:latin typeface="Arial"/>
            </a:endParaRPr>
          </a:p>
        </p:txBody>
      </p:sp>
      <p:sp>
        <p:nvSpPr>
          <p:cNvPr id="309" name=""/>
          <p:cNvSpPr/>
          <p:nvPr/>
        </p:nvSpPr>
        <p:spPr>
          <a:xfrm>
            <a:off x="2349360" y="756000"/>
            <a:ext cx="7493400" cy="64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0000"/>
                </a:solidFill>
                <a:latin typeface="Lato"/>
                <a:ea typeface="PingFang SC"/>
              </a:rPr>
              <a:t>Ability of a Material to Absorb Water</a:t>
            </a:r>
            <a:endParaRPr b="0" lang="en-PH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/>
          </p:nvPr>
        </p:nvSpPr>
        <p:spPr>
          <a:xfrm>
            <a:off x="768240" y="2124000"/>
            <a:ext cx="10751760" cy="71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r>
              <a:rPr b="1" lang="en-PH" sz="1800" spc="-1" strike="noStrike">
                <a:solidFill>
                  <a:srgbClr val="000000"/>
                </a:solidFill>
                <a:latin typeface="Lato"/>
              </a:rPr>
              <a:t>Directions: </a:t>
            </a:r>
            <a:r>
              <a:rPr b="0" lang="en-PH" sz="1800" spc="-1" strike="noStrike">
                <a:solidFill>
                  <a:srgbClr val="000000"/>
                </a:solidFill>
                <a:latin typeface="Lato"/>
              </a:rPr>
              <a:t>Read the following materials. Show a thumbs up if the material is absorbent, then thumbs down if not.</a:t>
            </a:r>
            <a:endParaRPr b="0" lang="en-PH" sz="1800" spc="-1" strike="noStrike">
              <a:latin typeface="Arial"/>
            </a:endParaRPr>
          </a:p>
        </p:txBody>
      </p:sp>
      <p:sp>
        <p:nvSpPr>
          <p:cNvPr id="311" name=""/>
          <p:cNvSpPr/>
          <p:nvPr/>
        </p:nvSpPr>
        <p:spPr>
          <a:xfrm>
            <a:off x="4680000" y="3881160"/>
            <a:ext cx="179640" cy="34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"/>
          <p:cNvSpPr/>
          <p:nvPr/>
        </p:nvSpPr>
        <p:spPr>
          <a:xfrm>
            <a:off x="720000" y="3794760"/>
            <a:ext cx="10620000" cy="34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 2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3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4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5</a:t>
            </a:r>
            <a:endParaRPr b="0" lang="en-PH" sz="1800" spc="-1" strike="noStrike">
              <a:latin typeface="Arial"/>
            </a:endParaRPr>
          </a:p>
        </p:txBody>
      </p:sp>
      <p:sp>
        <p:nvSpPr>
          <p:cNvPr id="313" name=""/>
          <p:cNvSpPr/>
          <p:nvPr/>
        </p:nvSpPr>
        <p:spPr>
          <a:xfrm>
            <a:off x="576000" y="5234760"/>
            <a:ext cx="11160000" cy="34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6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7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8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9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PH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10</a:t>
            </a:r>
            <a:endParaRPr b="0" lang="en-PH" sz="1800" spc="-1" strike="noStrike">
              <a:latin typeface="Arial"/>
            </a:endParaRPr>
          </a:p>
        </p:txBody>
      </p:sp>
      <p:graphicFrame>
        <p:nvGraphicFramePr>
          <p:cNvPr id="314" name=""/>
          <p:cNvGraphicFramePr/>
          <p:nvPr/>
        </p:nvGraphicFramePr>
        <p:xfrm>
          <a:off x="795240" y="2929320"/>
          <a:ext cx="10688760" cy="719280"/>
        </p:xfrm>
        <a:graphic>
          <a:graphicData uri="http://schemas.openxmlformats.org/drawingml/2006/table">
            <a:tbl>
              <a:tblPr/>
              <a:tblGrid>
                <a:gridCol w="2136600"/>
                <a:gridCol w="2136600"/>
                <a:gridCol w="2136600"/>
                <a:gridCol w="2136600"/>
                <a:gridCol w="2142360"/>
              </a:tblGrid>
              <a:tr h="719640"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>
                        <a:buNone/>
                      </a:pPr>
                      <a:r>
                        <a:rPr b="0" lang="en-PH" sz="1800" spc="-1" strike="noStrike">
                          <a:latin typeface="Arial"/>
                        </a:rPr>
                        <a:t>Foam </a:t>
                      </a:r>
                      <a:endParaRPr b="0" lang="en-PH" sz="1800" spc="-1" strike="noStrike">
                        <a:latin typeface="Arial"/>
                      </a:endParaRPr>
                    </a:p>
                  </a:txBody>
                  <a:tcPr anchor="ctr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>
                        <a:buNone/>
                      </a:pPr>
                      <a:r>
                        <a:rPr b="0" lang="en-PH" sz="1800" spc="-1" strike="noStrike">
                          <a:latin typeface="Arial"/>
                        </a:rPr>
                        <a:t>Book sheets</a:t>
                      </a:r>
                      <a:endParaRPr b="0" lang="en-PH" sz="1800" spc="-1" strike="noStrike">
                        <a:latin typeface="Arial"/>
                      </a:endParaRPr>
                    </a:p>
                  </a:txBody>
                  <a:tcPr anchor="ctr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>
                        <a:buNone/>
                      </a:pPr>
                      <a:r>
                        <a:rPr b="0" lang="en-PH" sz="1800" spc="-1" strike="noStrike">
                          <a:latin typeface="Arial"/>
                        </a:rPr>
                        <a:t>Rubber mat </a:t>
                      </a:r>
                      <a:endParaRPr b="0" lang="en-PH" sz="1800" spc="-1" strike="noStrike">
                        <a:latin typeface="Arial"/>
                      </a:endParaRPr>
                    </a:p>
                  </a:txBody>
                  <a:tcPr anchor="ctr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>
                        <a:buNone/>
                      </a:pPr>
                      <a:r>
                        <a:rPr b="0" lang="en-PH" sz="1800" spc="-1" strike="noStrike">
                          <a:latin typeface="Arial"/>
                        </a:rPr>
                        <a:t>Yarn </a:t>
                      </a:r>
                      <a:endParaRPr b="0" lang="en-PH" sz="1800" spc="-1" strike="noStrike">
                        <a:latin typeface="Arial"/>
                      </a:endParaRPr>
                    </a:p>
                  </a:txBody>
                  <a:tcPr anchor="ctr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>
                        <a:buNone/>
                      </a:pPr>
                      <a:r>
                        <a:rPr b="0" lang="en-PH" sz="1800" spc="-1" strike="noStrike">
                          <a:latin typeface="Arial"/>
                        </a:rPr>
                        <a:t>Plastic cup </a:t>
                      </a:r>
                      <a:endParaRPr b="0" lang="en-PH" sz="1800" spc="-1" strike="noStrike">
                        <a:latin typeface="Arial"/>
                      </a:endParaRPr>
                    </a:p>
                  </a:txBody>
                  <a:tcPr anchor="ctr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15" name=""/>
          <p:cNvGraphicFramePr/>
          <p:nvPr/>
        </p:nvGraphicFramePr>
        <p:xfrm>
          <a:off x="850320" y="4268160"/>
          <a:ext cx="10669680" cy="719280"/>
        </p:xfrm>
        <a:graphic>
          <a:graphicData uri="http://schemas.openxmlformats.org/drawingml/2006/table">
            <a:tbl>
              <a:tblPr/>
              <a:tblGrid>
                <a:gridCol w="2133000"/>
                <a:gridCol w="2133000"/>
                <a:gridCol w="2133000"/>
                <a:gridCol w="2133000"/>
                <a:gridCol w="2137680"/>
              </a:tblGrid>
              <a:tr h="719640"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>
                        <a:buNone/>
                      </a:pPr>
                      <a:r>
                        <a:rPr b="0" lang="en-PH" sz="1800" spc="-1" strike="noStrike">
                          <a:latin typeface="Lato"/>
                        </a:rPr>
                        <a:t>Tissue paper </a:t>
                      </a:r>
                      <a:endParaRPr b="0" lang="en-PH" sz="1800" spc="-1" strike="noStrike">
                        <a:latin typeface="Lato"/>
                      </a:endParaRPr>
                    </a:p>
                  </a:txBody>
                  <a:tcPr anchor="ctr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>
                        <a:buNone/>
                      </a:pPr>
                      <a:r>
                        <a:rPr b="0" lang="en-PH" sz="1800" spc="-1" strike="noStrike">
                          <a:latin typeface="Lato"/>
                        </a:rPr>
                        <a:t>Spoon and fork </a:t>
                      </a:r>
                      <a:endParaRPr b="0" lang="en-PH" sz="1800" spc="-1" strike="noStrike">
                        <a:latin typeface="Lato"/>
                      </a:endParaRPr>
                    </a:p>
                  </a:txBody>
                  <a:tcPr anchor="ctr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>
                        <a:buNone/>
                      </a:pPr>
                      <a:r>
                        <a:rPr b="0" lang="en-PH" sz="1800" spc="-1" strike="noStrike">
                          <a:latin typeface="Lato"/>
                        </a:rPr>
                        <a:t>Paper bills </a:t>
                      </a:r>
                      <a:endParaRPr b="0" lang="en-PH" sz="1800" spc="-1" strike="noStrike">
                        <a:latin typeface="Lato"/>
                      </a:endParaRPr>
                    </a:p>
                  </a:txBody>
                  <a:tcPr anchor="ctr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>
                        <a:buNone/>
                      </a:pPr>
                      <a:r>
                        <a:rPr b="0" lang="en-PH" sz="1800" spc="-1" strike="noStrike">
                          <a:latin typeface="Lato"/>
                        </a:rPr>
                        <a:t>Paper bag </a:t>
                      </a:r>
                      <a:endParaRPr b="0" lang="en-PH" sz="1800" spc="-1" strike="noStrike">
                        <a:latin typeface="Lato"/>
                      </a:endParaRPr>
                    </a:p>
                  </a:txBody>
                  <a:tcPr anchor="ctr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>
                        <a:buNone/>
                      </a:pPr>
                      <a:r>
                        <a:rPr b="0" lang="en-PH" sz="1800" spc="-1" strike="noStrike">
                          <a:latin typeface="Lato"/>
                        </a:rPr>
                        <a:t>Rug </a:t>
                      </a:r>
                      <a:endParaRPr b="0" lang="en-PH" sz="1800" spc="-1" strike="noStrike">
                        <a:latin typeface="Lato"/>
                      </a:endParaRPr>
                    </a:p>
                  </a:txBody>
                  <a:tcPr anchor="ctr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16" name=""/>
          <p:cNvSpPr txBox="1"/>
          <p:nvPr/>
        </p:nvSpPr>
        <p:spPr>
          <a:xfrm>
            <a:off x="5375880" y="1440000"/>
            <a:ext cx="1440000" cy="45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PH" sz="2000" spc="-1" strike="noStrike">
                <a:solidFill>
                  <a:srgbClr val="c9211e"/>
                </a:solidFill>
                <a:latin typeface="Lato"/>
              </a:rPr>
              <a:t>Activity </a:t>
            </a:r>
            <a:endParaRPr b="1" lang="en-PH" sz="2000" spc="-1" strike="noStrike">
              <a:solidFill>
                <a:srgbClr val="c9211e"/>
              </a:solidFill>
              <a:latin typeface="Lato"/>
            </a:endParaRPr>
          </a:p>
        </p:txBody>
      </p:sp>
      <p:sp>
        <p:nvSpPr>
          <p:cNvPr id="317" name=""/>
          <p:cNvSpPr/>
          <p:nvPr/>
        </p:nvSpPr>
        <p:spPr>
          <a:xfrm>
            <a:off x="2349360" y="684000"/>
            <a:ext cx="7493400" cy="64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0000"/>
                </a:solidFill>
                <a:latin typeface="Lato"/>
                <a:ea typeface="PingFang SC"/>
              </a:rPr>
              <a:t>Ability of a Material to Absorb Water</a:t>
            </a:r>
            <a:endParaRPr b="0" lang="en-PH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/>
          </p:nvPr>
        </p:nvSpPr>
        <p:spPr>
          <a:xfrm>
            <a:off x="4502880" y="1980360"/>
            <a:ext cx="3186000" cy="359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b="0" lang="en-PH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1. 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	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	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	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	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6.</a:t>
            </a:r>
            <a:endParaRPr b="0" lang="en-PH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2.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	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	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	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	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7.</a:t>
            </a:r>
            <a:endParaRPr b="0" lang="en-PH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3.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	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	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	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	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8.</a:t>
            </a:r>
            <a:endParaRPr b="0" lang="en-PH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4.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	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	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	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	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9.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	</a:t>
            </a:r>
            <a:endParaRPr b="0" lang="en-PH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5.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	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	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	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	</a:t>
            </a:r>
            <a:r>
              <a:rPr b="0" lang="en-PH" sz="2200" spc="-1" strike="noStrike">
                <a:solidFill>
                  <a:srgbClr val="000000"/>
                </a:solidFill>
                <a:latin typeface="Lato"/>
              </a:rPr>
              <a:t>10.</a:t>
            </a:r>
            <a:endParaRPr b="0" lang="en-PH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b="0" lang="en-PH" sz="2200" spc="-1" strike="noStrike">
              <a:latin typeface="Arial"/>
            </a:endParaRPr>
          </a:p>
        </p:txBody>
      </p:sp>
      <p:pic>
        <p:nvPicPr>
          <p:cNvPr id="319" name="" descr=""/>
          <p:cNvPicPr/>
          <p:nvPr/>
        </p:nvPicPr>
        <p:blipFill>
          <a:blip r:embed="rId1"/>
          <a:stretch/>
        </p:blipFill>
        <p:spPr>
          <a:xfrm>
            <a:off x="4896000" y="3523680"/>
            <a:ext cx="380520" cy="364320"/>
          </a:xfrm>
          <a:prstGeom prst="rect">
            <a:avLst/>
          </a:prstGeom>
          <a:ln w="0">
            <a:noFill/>
          </a:ln>
        </p:spPr>
      </p:pic>
      <p:pic>
        <p:nvPicPr>
          <p:cNvPr id="320" name="" descr=""/>
          <p:cNvPicPr/>
          <p:nvPr/>
        </p:nvPicPr>
        <p:blipFill>
          <a:blip r:embed="rId2"/>
          <a:stretch/>
        </p:blipFill>
        <p:spPr>
          <a:xfrm>
            <a:off x="4875480" y="2983680"/>
            <a:ext cx="380520" cy="364320"/>
          </a:xfrm>
          <a:prstGeom prst="rect">
            <a:avLst/>
          </a:prstGeom>
          <a:ln w="0">
            <a:noFill/>
          </a:ln>
        </p:spPr>
      </p:pic>
      <p:pic>
        <p:nvPicPr>
          <p:cNvPr id="321" name="" descr=""/>
          <p:cNvPicPr/>
          <p:nvPr/>
        </p:nvPicPr>
        <p:blipFill>
          <a:blip r:embed="rId3"/>
          <a:stretch/>
        </p:blipFill>
        <p:spPr>
          <a:xfrm>
            <a:off x="4911480" y="4063680"/>
            <a:ext cx="380520" cy="364320"/>
          </a:xfrm>
          <a:prstGeom prst="rect">
            <a:avLst/>
          </a:prstGeom>
          <a:ln w="0">
            <a:noFill/>
          </a:ln>
        </p:spPr>
      </p:pic>
      <p:pic>
        <p:nvPicPr>
          <p:cNvPr id="322" name="" descr=""/>
          <p:cNvPicPr/>
          <p:nvPr/>
        </p:nvPicPr>
        <p:blipFill>
          <a:blip r:embed="rId4"/>
          <a:stretch/>
        </p:blipFill>
        <p:spPr>
          <a:xfrm rot="10679400">
            <a:off x="4938840" y="4640040"/>
            <a:ext cx="410400" cy="392760"/>
          </a:xfrm>
          <a:prstGeom prst="rect">
            <a:avLst/>
          </a:prstGeom>
          <a:ln w="0">
            <a:noFill/>
          </a:ln>
        </p:spPr>
      </p:pic>
      <p:pic>
        <p:nvPicPr>
          <p:cNvPr id="323" name="" descr=""/>
          <p:cNvPicPr/>
          <p:nvPr/>
        </p:nvPicPr>
        <p:blipFill>
          <a:blip r:embed="rId5"/>
          <a:stretch/>
        </p:blipFill>
        <p:spPr>
          <a:xfrm>
            <a:off x="6696000" y="2515680"/>
            <a:ext cx="380520" cy="364320"/>
          </a:xfrm>
          <a:prstGeom prst="rect">
            <a:avLst/>
          </a:prstGeom>
          <a:ln w="0">
            <a:noFill/>
          </a:ln>
        </p:spPr>
      </p:pic>
      <p:pic>
        <p:nvPicPr>
          <p:cNvPr id="324" name="" descr=""/>
          <p:cNvPicPr/>
          <p:nvPr/>
        </p:nvPicPr>
        <p:blipFill>
          <a:blip r:embed="rId6"/>
          <a:stretch/>
        </p:blipFill>
        <p:spPr>
          <a:xfrm>
            <a:off x="4860000" y="2479680"/>
            <a:ext cx="380520" cy="364320"/>
          </a:xfrm>
          <a:prstGeom prst="rect">
            <a:avLst/>
          </a:prstGeom>
          <a:ln w="0">
            <a:noFill/>
          </a:ln>
        </p:spPr>
      </p:pic>
      <p:pic>
        <p:nvPicPr>
          <p:cNvPr id="325" name="" descr=""/>
          <p:cNvPicPr/>
          <p:nvPr/>
        </p:nvPicPr>
        <p:blipFill>
          <a:blip r:embed="rId7"/>
          <a:stretch/>
        </p:blipFill>
        <p:spPr>
          <a:xfrm>
            <a:off x="6732000" y="3528000"/>
            <a:ext cx="380520" cy="364320"/>
          </a:xfrm>
          <a:prstGeom prst="rect">
            <a:avLst/>
          </a:prstGeom>
          <a:ln w="0">
            <a:noFill/>
          </a:ln>
        </p:spPr>
      </p:pic>
      <p:pic>
        <p:nvPicPr>
          <p:cNvPr id="326" name="" descr=""/>
          <p:cNvPicPr/>
          <p:nvPr/>
        </p:nvPicPr>
        <p:blipFill>
          <a:blip r:embed="rId8"/>
          <a:stretch/>
        </p:blipFill>
        <p:spPr>
          <a:xfrm>
            <a:off x="6732000" y="4063680"/>
            <a:ext cx="380520" cy="364320"/>
          </a:xfrm>
          <a:prstGeom prst="rect">
            <a:avLst/>
          </a:prstGeom>
          <a:ln w="0">
            <a:noFill/>
          </a:ln>
        </p:spPr>
      </p:pic>
      <p:pic>
        <p:nvPicPr>
          <p:cNvPr id="327" name="" descr=""/>
          <p:cNvPicPr/>
          <p:nvPr/>
        </p:nvPicPr>
        <p:blipFill>
          <a:blip r:embed="rId9"/>
          <a:stretch/>
        </p:blipFill>
        <p:spPr>
          <a:xfrm>
            <a:off x="6768000" y="4567680"/>
            <a:ext cx="380520" cy="364320"/>
          </a:xfrm>
          <a:prstGeom prst="rect">
            <a:avLst/>
          </a:prstGeom>
          <a:ln w="0">
            <a:noFill/>
          </a:ln>
        </p:spPr>
      </p:pic>
      <p:pic>
        <p:nvPicPr>
          <p:cNvPr id="328" name="" descr=""/>
          <p:cNvPicPr/>
          <p:nvPr/>
        </p:nvPicPr>
        <p:blipFill>
          <a:blip r:embed="rId10"/>
          <a:stretch/>
        </p:blipFill>
        <p:spPr>
          <a:xfrm rot="10679400">
            <a:off x="6738840" y="3020040"/>
            <a:ext cx="410400" cy="392760"/>
          </a:xfrm>
          <a:prstGeom prst="rect">
            <a:avLst/>
          </a:prstGeom>
          <a:ln w="0">
            <a:noFill/>
          </a:ln>
        </p:spPr>
      </p:pic>
      <p:sp>
        <p:nvSpPr>
          <p:cNvPr id="329" name=""/>
          <p:cNvSpPr/>
          <p:nvPr/>
        </p:nvSpPr>
        <p:spPr>
          <a:xfrm>
            <a:off x="2349360" y="684000"/>
            <a:ext cx="7493400" cy="64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0000"/>
                </a:solidFill>
                <a:latin typeface="Lato"/>
                <a:ea typeface="PingFang SC"/>
              </a:rPr>
              <a:t>Ability of a Material to Absorb Water</a:t>
            </a:r>
            <a:endParaRPr b="0" lang="en-PH" sz="2800" spc="-1" strike="noStrike">
              <a:latin typeface="Arial"/>
            </a:endParaRPr>
          </a:p>
        </p:txBody>
      </p:sp>
      <p:sp>
        <p:nvSpPr>
          <p:cNvPr id="330" name=""/>
          <p:cNvSpPr txBox="1"/>
          <p:nvPr/>
        </p:nvSpPr>
        <p:spPr>
          <a:xfrm>
            <a:off x="5105880" y="1710000"/>
            <a:ext cx="1980000" cy="45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1417"/>
              </a:spcBef>
              <a:buNone/>
            </a:pPr>
            <a:r>
              <a:rPr b="1" lang="en-PH" sz="2000" spc="-1" strike="noStrike">
                <a:solidFill>
                  <a:srgbClr val="c9211e"/>
                </a:solidFill>
                <a:latin typeface="Lato"/>
              </a:rPr>
              <a:t>Answer Key </a:t>
            </a:r>
            <a:endParaRPr b="1" lang="en-PH" sz="2000" spc="-1" strike="noStrike">
              <a:solidFill>
                <a:srgbClr val="c9211e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</TotalTime>
  <Application>LibreOffice/7.2.5.2$MacOSX_X86_64 LibreOffice_project/499f9727c189e6ef3471021d6132d4c694f357e5</Application>
  <AppVersion>15.0000</AppVersion>
  <Words>71</Words>
  <Paragraphs>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2019-04-16T02:10:14Z</dcterms:created>
  <dc:creator>Microsoft Office User</dc:creator>
  <dc:description/>
  <dc:language>en-PH</dc:language>
  <cp:lastModifiedBy/>
  <dcterms:modified xsi:type="dcterms:W3CDTF">2023-07-10T15:44:40Z</dcterms:modified>
  <cp:revision>43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7</vt:i4>
  </property>
</Properties>
</file>