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4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20.png" ContentType="image/png"/>
  <Override PartName="/ppt/media/image5.png" ContentType="image/png"/>
  <Override PartName="/ppt/media/image25.png" ContentType="image/png"/>
  <Override PartName="/ppt/media/image19.png" ContentType="image/png"/>
  <Override PartName="/ppt/media/image14.png" ContentType="image/png"/>
  <Override PartName="/ppt/media/image2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_rels/slideLayout84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9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3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4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7.xml"/><Relationship Id="rId9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8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160" cy="685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040" cy="27950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480" cy="38584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480" cy="3801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160" cy="6310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600" cy="96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680" cy="10306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160" cy="631080"/>
          </a:xfrm>
          <a:prstGeom prst="rect">
            <a:avLst/>
          </a:prstGeom>
          <a:ln w="0">
            <a:noFill/>
          </a:ln>
        </p:spPr>
      </p:pic>
      <p:sp>
        <p:nvSpPr>
          <p:cNvPr id="86" name="Rectangle 7"/>
          <p:cNvSpPr/>
          <p:nvPr/>
        </p:nvSpPr>
        <p:spPr>
          <a:xfrm>
            <a:off x="10868760" y="0"/>
            <a:ext cx="966600" cy="96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680" cy="1030680"/>
          </a:xfrm>
          <a:prstGeom prst="rect">
            <a:avLst/>
          </a:prstGeom>
          <a:ln w="0">
            <a:noFill/>
          </a:ln>
        </p:spPr>
      </p:pic>
      <p:sp>
        <p:nvSpPr>
          <p:cNvPr id="88" name="TextBox 9"/>
          <p:cNvSpPr/>
          <p:nvPr/>
        </p:nvSpPr>
        <p:spPr>
          <a:xfrm>
            <a:off x="185400" y="6362280"/>
            <a:ext cx="468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89" name="TextBox 11"/>
          <p:cNvSpPr/>
          <p:nvPr/>
        </p:nvSpPr>
        <p:spPr>
          <a:xfrm>
            <a:off x="9452520" y="6352200"/>
            <a:ext cx="261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160" cy="631080"/>
          </a:xfrm>
          <a:prstGeom prst="rect">
            <a:avLst/>
          </a:prstGeom>
          <a:ln w="0">
            <a:noFill/>
          </a:ln>
        </p:spPr>
      </p:pic>
      <p:sp>
        <p:nvSpPr>
          <p:cNvPr id="129" name="Rectangle 7"/>
          <p:cNvSpPr/>
          <p:nvPr/>
        </p:nvSpPr>
        <p:spPr>
          <a:xfrm>
            <a:off x="10868760" y="0"/>
            <a:ext cx="966600" cy="96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0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680" cy="1030680"/>
          </a:xfrm>
          <a:prstGeom prst="rect">
            <a:avLst/>
          </a:prstGeom>
          <a:ln w="0">
            <a:noFill/>
          </a:ln>
        </p:spPr>
      </p:pic>
      <p:sp>
        <p:nvSpPr>
          <p:cNvPr id="131" name="TextBox 9"/>
          <p:cNvSpPr/>
          <p:nvPr/>
        </p:nvSpPr>
        <p:spPr>
          <a:xfrm>
            <a:off x="185400" y="6362280"/>
            <a:ext cx="468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TextBox 11"/>
          <p:cNvSpPr/>
          <p:nvPr/>
        </p:nvSpPr>
        <p:spPr>
          <a:xfrm>
            <a:off x="9452520" y="6352200"/>
            <a:ext cx="261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160" cy="631080"/>
          </a:xfrm>
          <a:prstGeom prst="rect">
            <a:avLst/>
          </a:prstGeom>
          <a:ln w="0">
            <a:noFill/>
          </a:ln>
        </p:spPr>
      </p:pic>
      <p:sp>
        <p:nvSpPr>
          <p:cNvPr id="172" name="Rectangle 7"/>
          <p:cNvSpPr/>
          <p:nvPr/>
        </p:nvSpPr>
        <p:spPr>
          <a:xfrm>
            <a:off x="10868760" y="0"/>
            <a:ext cx="966600" cy="96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3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680" cy="1030680"/>
          </a:xfrm>
          <a:prstGeom prst="rect">
            <a:avLst/>
          </a:prstGeom>
          <a:ln w="0">
            <a:noFill/>
          </a:ln>
        </p:spPr>
      </p:pic>
      <p:sp>
        <p:nvSpPr>
          <p:cNvPr id="174" name="TextBox 9"/>
          <p:cNvSpPr/>
          <p:nvPr/>
        </p:nvSpPr>
        <p:spPr>
          <a:xfrm>
            <a:off x="185400" y="6362280"/>
            <a:ext cx="468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5" name="TextBox 11"/>
          <p:cNvSpPr/>
          <p:nvPr/>
        </p:nvSpPr>
        <p:spPr>
          <a:xfrm>
            <a:off x="9452520" y="6352200"/>
            <a:ext cx="261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480" cy="3380760"/>
          </a:xfrm>
          <a:prstGeom prst="rect">
            <a:avLst/>
          </a:prstGeom>
          <a:ln w="12700">
            <a:noFill/>
          </a:ln>
        </p:spPr>
      </p:pic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160" cy="631080"/>
          </a:xfrm>
          <a:prstGeom prst="rect">
            <a:avLst/>
          </a:prstGeom>
          <a:ln w="0">
            <a:noFill/>
          </a:ln>
        </p:spPr>
      </p:pic>
      <p:sp>
        <p:nvSpPr>
          <p:cNvPr id="254" name="Rectangle 7"/>
          <p:cNvSpPr/>
          <p:nvPr/>
        </p:nvSpPr>
        <p:spPr>
          <a:xfrm>
            <a:off x="10868760" y="0"/>
            <a:ext cx="966600" cy="96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55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680" cy="1030680"/>
          </a:xfrm>
          <a:prstGeom prst="rect">
            <a:avLst/>
          </a:prstGeom>
          <a:ln w="0">
            <a:noFill/>
          </a:ln>
        </p:spPr>
      </p:pic>
      <p:sp>
        <p:nvSpPr>
          <p:cNvPr id="256" name="TextBox 9"/>
          <p:cNvSpPr/>
          <p:nvPr/>
        </p:nvSpPr>
        <p:spPr>
          <a:xfrm>
            <a:off x="185400" y="6362280"/>
            <a:ext cx="468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57" name="TextBox 11"/>
          <p:cNvSpPr/>
          <p:nvPr/>
        </p:nvSpPr>
        <p:spPr>
          <a:xfrm>
            <a:off x="9452520" y="6352200"/>
            <a:ext cx="261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Box 8"/>
          <p:cNvSpPr/>
          <p:nvPr/>
        </p:nvSpPr>
        <p:spPr>
          <a:xfrm>
            <a:off x="3780000" y="2737080"/>
            <a:ext cx="827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Lato"/>
                <a:ea typeface="PingFang SC"/>
              </a:rPr>
              <a:t>Ability of a Material to Absorb Water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/>
          </p:nvPr>
        </p:nvSpPr>
        <p:spPr>
          <a:xfrm>
            <a:off x="936000" y="2160000"/>
            <a:ext cx="10824120" cy="34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latin typeface="Lato"/>
              </a:rPr>
              <a:t>Absorption</a:t>
            </a:r>
            <a:r>
              <a:rPr b="0" lang="en-US" sz="1800" spc="-1" strike="noStrike">
                <a:latin typeface="Lato"/>
              </a:rPr>
              <a:t> - is the ability of a material to make water move into </a:t>
            </a:r>
            <a:r>
              <a:rPr b="0" lang="en-US" sz="1800" spc="-1" strike="noStrike">
                <a:latin typeface="Lato"/>
                <a:ea typeface="PingFang SC"/>
              </a:rPr>
              <a:t>the material from a source.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There are two kinds of materials when it comes to absorption. These are 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absorbent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 and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nonabsorbent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 materials.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®×ßþ"/>
              </a:rPr>
              <a:t>Absorbent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®×ßþ"/>
              </a:rPr>
              <a:t>- is the material that absorbs water easily is called an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®×ßþ"/>
              </a:rPr>
              <a:t>absorbent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®×ßþ"/>
              </a:rPr>
              <a:t>.</a:t>
            </a:r>
            <a:br/>
            <a:r>
              <a:rPr b="0" lang="en-PH" sz="1800" spc="-1" strike="noStrike">
                <a:solidFill>
                  <a:srgbClr val="000000"/>
                </a:solidFill>
                <a:latin typeface="Lato"/>
                <a:ea typeface="®×ß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®×ß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®×ßþ"/>
              </a:rPr>
              <a:t>Examples: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®×ßþ"/>
              </a:rPr>
              <a:t> Sponge, black and white newspaper sheet, and cotton handkerchiefs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à'2Eâþ"/>
              </a:rPr>
              <a:t>Nonabsorbent -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à'2Eâþ"/>
              </a:rPr>
              <a:t> is the one that does not absorb liquid.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à'2Eâþ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à'2Eâ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à'2Eâþ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à'2Eâþ"/>
              </a:rPr>
              <a:t>Examples: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à'2Eâþ"/>
              </a:rPr>
              <a:t> colored newspaper sheet and the silky handkerchief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br/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298" name=""/>
          <p:cNvSpPr/>
          <p:nvPr/>
        </p:nvSpPr>
        <p:spPr>
          <a:xfrm>
            <a:off x="720000" y="360000"/>
            <a:ext cx="9178560" cy="71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9" name=""/>
          <p:cNvSpPr/>
          <p:nvPr/>
        </p:nvSpPr>
        <p:spPr>
          <a:xfrm>
            <a:off x="2349360" y="756000"/>
            <a:ext cx="7493400" cy="64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PingFang SC"/>
              </a:rPr>
              <a:t>Ability of a Material to Absorb Water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/>
          </p:nvPr>
        </p:nvSpPr>
        <p:spPr>
          <a:xfrm>
            <a:off x="360000" y="2484000"/>
            <a:ext cx="7560000" cy="2016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Holes or pores allow liquid to get inside the materials and occupy the spaces, replacing the air in them. These kinds of materials like sponges are called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porous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432000" indent="-32400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The ability of 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porous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material to absorb liquid is called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porosity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. It can also be described as the ability of a certain material to absorb or hold water or any liquid or moisture to a certain extent.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301" name="" descr=""/>
          <p:cNvPicPr/>
          <p:nvPr/>
        </p:nvPicPr>
        <p:blipFill>
          <a:blip r:embed="rId1"/>
          <a:stretch/>
        </p:blipFill>
        <p:spPr>
          <a:xfrm>
            <a:off x="8100000" y="2520000"/>
            <a:ext cx="3598920" cy="2024280"/>
          </a:xfrm>
          <a:prstGeom prst="rect">
            <a:avLst/>
          </a:prstGeom>
          <a:ln cap="rnd" w="19080">
            <a:solidFill>
              <a:srgbClr val="000000"/>
            </a:solidFill>
            <a:prstDash val="lgDash"/>
            <a:round/>
          </a:ln>
        </p:spPr>
      </p:pic>
      <p:sp>
        <p:nvSpPr>
          <p:cNvPr id="302" name=""/>
          <p:cNvSpPr/>
          <p:nvPr/>
        </p:nvSpPr>
        <p:spPr>
          <a:xfrm>
            <a:off x="8100000" y="4644000"/>
            <a:ext cx="3420000" cy="39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solidFill>
                  <a:srgbClr val="000000"/>
                </a:solidFill>
                <a:latin typeface="Lato"/>
                <a:ea typeface="DejaVu Sans"/>
              </a:rPr>
              <a:t>https://www.istockphoto.com/illustrations/kitchen-sponge</a:t>
            </a:r>
            <a:endParaRPr b="0" lang="en-PH" sz="1200" spc="-1" strike="noStrike">
              <a:latin typeface="Arial"/>
            </a:endParaRPr>
          </a:p>
        </p:txBody>
      </p:sp>
      <p:sp>
        <p:nvSpPr>
          <p:cNvPr id="303" name=""/>
          <p:cNvSpPr/>
          <p:nvPr/>
        </p:nvSpPr>
        <p:spPr>
          <a:xfrm>
            <a:off x="2349360" y="756000"/>
            <a:ext cx="7493400" cy="64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PingFang SC"/>
              </a:rPr>
              <a:t>Ability of a Material to Absorb Water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/>
          </p:nvPr>
        </p:nvSpPr>
        <p:spPr>
          <a:xfrm>
            <a:off x="659880" y="1727280"/>
            <a:ext cx="10871640" cy="900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Capillarity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 is the upward movement of water (or any liquid) through the hair-like structure (capillary) present in the material, It can also be described as the ability of a certain material to absorb or hold water or any liquid or moisture to a certain extent.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305" name="" descr=""/>
          <p:cNvPicPr/>
          <p:nvPr/>
        </p:nvPicPr>
        <p:blipFill>
          <a:blip r:embed="rId1"/>
          <a:srcRect l="0" t="0" r="0" b="18107"/>
          <a:stretch/>
        </p:blipFill>
        <p:spPr>
          <a:xfrm>
            <a:off x="1620000" y="2880000"/>
            <a:ext cx="4498920" cy="2483640"/>
          </a:xfrm>
          <a:prstGeom prst="rect">
            <a:avLst/>
          </a:prstGeom>
          <a:ln cap="rnd" w="19080">
            <a:solidFill>
              <a:srgbClr val="000000"/>
            </a:solidFill>
            <a:prstDash val="lgDash"/>
            <a:round/>
          </a:ln>
        </p:spPr>
      </p:pic>
      <p:sp>
        <p:nvSpPr>
          <p:cNvPr id="306" name=""/>
          <p:cNvSpPr/>
          <p:nvPr/>
        </p:nvSpPr>
        <p:spPr>
          <a:xfrm>
            <a:off x="1620000" y="5441400"/>
            <a:ext cx="41396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solidFill>
                  <a:srgbClr val="000000"/>
                </a:solidFill>
                <a:latin typeface="Lato"/>
                <a:ea typeface="DejaVu Sans"/>
              </a:rPr>
              <a:t>https://www.shutterstock.com/search/clip-art-newspaper</a:t>
            </a:r>
            <a:endParaRPr b="0" lang="en-PH" sz="1200" spc="-1" strike="noStrike">
              <a:latin typeface="Arial"/>
            </a:endParaRPr>
          </a:p>
        </p:txBody>
      </p:sp>
      <p:pic>
        <p:nvPicPr>
          <p:cNvPr id="307" name="" descr=""/>
          <p:cNvPicPr/>
          <p:nvPr/>
        </p:nvPicPr>
        <p:blipFill>
          <a:blip r:embed="rId2"/>
          <a:stretch/>
        </p:blipFill>
        <p:spPr>
          <a:xfrm>
            <a:off x="6480720" y="2880000"/>
            <a:ext cx="4498920" cy="2447640"/>
          </a:xfrm>
          <a:prstGeom prst="rect">
            <a:avLst/>
          </a:prstGeom>
          <a:ln cap="rnd" w="19080">
            <a:solidFill>
              <a:srgbClr val="000000"/>
            </a:solidFill>
            <a:prstDash val="lgDash"/>
            <a:round/>
          </a:ln>
        </p:spPr>
      </p:pic>
      <p:sp>
        <p:nvSpPr>
          <p:cNvPr id="308" name=""/>
          <p:cNvSpPr/>
          <p:nvPr/>
        </p:nvSpPr>
        <p:spPr>
          <a:xfrm>
            <a:off x="6480000" y="5400000"/>
            <a:ext cx="4139640" cy="3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solidFill>
                  <a:srgbClr val="000000"/>
                </a:solidFill>
                <a:latin typeface="Lato"/>
                <a:ea typeface="DejaVu Sans"/>
              </a:rPr>
              <a:t>https://www.shutterstock.com/search/clip-art-newspaper</a:t>
            </a:r>
            <a:endParaRPr b="0" lang="en-PH" sz="1200" spc="-1" strike="noStrike">
              <a:latin typeface="Arial"/>
            </a:endParaRPr>
          </a:p>
        </p:txBody>
      </p:sp>
      <p:sp>
        <p:nvSpPr>
          <p:cNvPr id="309" name=""/>
          <p:cNvSpPr/>
          <p:nvPr/>
        </p:nvSpPr>
        <p:spPr>
          <a:xfrm>
            <a:off x="2349360" y="756000"/>
            <a:ext cx="7493400" cy="64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PingFang SC"/>
              </a:rPr>
              <a:t>Ability of a Material to Absorb Water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/>
          </p:nvPr>
        </p:nvSpPr>
        <p:spPr>
          <a:xfrm>
            <a:off x="768240" y="2124000"/>
            <a:ext cx="10751760" cy="7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Directions: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Read the following materials. Show a thumbs up if the material is absorbent, then thumbs down if not.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311" name=""/>
          <p:cNvSpPr/>
          <p:nvPr/>
        </p:nvSpPr>
        <p:spPr>
          <a:xfrm>
            <a:off x="4680000" y="3881160"/>
            <a:ext cx="17964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2" name=""/>
          <p:cNvSpPr/>
          <p:nvPr/>
        </p:nvSpPr>
        <p:spPr>
          <a:xfrm>
            <a:off x="720000" y="3794760"/>
            <a:ext cx="106200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1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2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   3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4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5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313" name=""/>
          <p:cNvSpPr/>
          <p:nvPr/>
        </p:nvSpPr>
        <p:spPr>
          <a:xfrm>
            <a:off x="576000" y="5234760"/>
            <a:ext cx="111600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6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7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     8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   9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  10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314" name=""/>
          <p:cNvGraphicFramePr/>
          <p:nvPr/>
        </p:nvGraphicFramePr>
        <p:xfrm>
          <a:off x="795240" y="2929320"/>
          <a:ext cx="10688760" cy="719280"/>
        </p:xfrm>
        <a:graphic>
          <a:graphicData uri="http://schemas.openxmlformats.org/drawingml/2006/table">
            <a:tbl>
              <a:tblPr/>
              <a:tblGrid>
                <a:gridCol w="2136600"/>
                <a:gridCol w="2136600"/>
                <a:gridCol w="2136600"/>
                <a:gridCol w="2136600"/>
                <a:gridCol w="2142360"/>
              </a:tblGrid>
              <a:tr h="7196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Foam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Book sheets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Rubber mat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Yarn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Plastic cup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15" name=""/>
          <p:cNvGraphicFramePr/>
          <p:nvPr/>
        </p:nvGraphicFramePr>
        <p:xfrm>
          <a:off x="850320" y="4268160"/>
          <a:ext cx="10669680" cy="719280"/>
        </p:xfrm>
        <a:graphic>
          <a:graphicData uri="http://schemas.openxmlformats.org/drawingml/2006/table">
            <a:tbl>
              <a:tblPr/>
              <a:tblGrid>
                <a:gridCol w="2133000"/>
                <a:gridCol w="2133000"/>
                <a:gridCol w="2133000"/>
                <a:gridCol w="2133000"/>
                <a:gridCol w="2137680"/>
              </a:tblGrid>
              <a:tr h="7196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Tissue paper 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Spoon and fork 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Paper bills 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Paper bag 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Rug 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16" name=""/>
          <p:cNvSpPr txBox="1"/>
          <p:nvPr/>
        </p:nvSpPr>
        <p:spPr>
          <a:xfrm>
            <a:off x="5375880" y="1440000"/>
            <a:ext cx="1440000" cy="45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000" spc="-1" strike="noStrike">
                <a:solidFill>
                  <a:srgbClr val="c9211e"/>
                </a:solidFill>
                <a:latin typeface="Lato"/>
              </a:rPr>
              <a:t>Activity </a:t>
            </a:r>
            <a:endParaRPr b="1" lang="en-PH" sz="2000" spc="-1" strike="noStrike">
              <a:solidFill>
                <a:srgbClr val="c9211e"/>
              </a:solidFill>
              <a:latin typeface="Lato"/>
            </a:endParaRPr>
          </a:p>
        </p:txBody>
      </p:sp>
      <p:sp>
        <p:nvSpPr>
          <p:cNvPr id="317" name=""/>
          <p:cNvSpPr/>
          <p:nvPr/>
        </p:nvSpPr>
        <p:spPr>
          <a:xfrm>
            <a:off x="2349360" y="684000"/>
            <a:ext cx="7493400" cy="64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PingFang SC"/>
              </a:rPr>
              <a:t>Ability of a Material to Absorb Water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/>
          </p:nvPr>
        </p:nvSpPr>
        <p:spPr>
          <a:xfrm>
            <a:off x="4502880" y="1980360"/>
            <a:ext cx="3186000" cy="359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1.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6.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2.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7.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3.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8.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4.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9.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5.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10.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b="0" lang="en-PH" sz="2200" spc="-1" strike="noStrike">
              <a:latin typeface="Arial"/>
            </a:endParaRPr>
          </a:p>
        </p:txBody>
      </p:sp>
      <p:pic>
        <p:nvPicPr>
          <p:cNvPr id="319" name="" descr=""/>
          <p:cNvPicPr/>
          <p:nvPr/>
        </p:nvPicPr>
        <p:blipFill>
          <a:blip r:embed="rId1"/>
          <a:stretch/>
        </p:blipFill>
        <p:spPr>
          <a:xfrm>
            <a:off x="4896000" y="3523680"/>
            <a:ext cx="380520" cy="364320"/>
          </a:xfrm>
          <a:prstGeom prst="rect">
            <a:avLst/>
          </a:prstGeom>
          <a:ln w="0">
            <a:noFill/>
          </a:ln>
        </p:spPr>
      </p:pic>
      <p:pic>
        <p:nvPicPr>
          <p:cNvPr id="320" name="" descr=""/>
          <p:cNvPicPr/>
          <p:nvPr/>
        </p:nvPicPr>
        <p:blipFill>
          <a:blip r:embed="rId2"/>
          <a:stretch/>
        </p:blipFill>
        <p:spPr>
          <a:xfrm>
            <a:off x="4875480" y="2983680"/>
            <a:ext cx="380520" cy="364320"/>
          </a:xfrm>
          <a:prstGeom prst="rect">
            <a:avLst/>
          </a:prstGeom>
          <a:ln w="0">
            <a:noFill/>
          </a:ln>
        </p:spPr>
      </p:pic>
      <p:pic>
        <p:nvPicPr>
          <p:cNvPr id="321" name="" descr=""/>
          <p:cNvPicPr/>
          <p:nvPr/>
        </p:nvPicPr>
        <p:blipFill>
          <a:blip r:embed="rId3"/>
          <a:stretch/>
        </p:blipFill>
        <p:spPr>
          <a:xfrm>
            <a:off x="4911480" y="4063680"/>
            <a:ext cx="380520" cy="364320"/>
          </a:xfrm>
          <a:prstGeom prst="rect">
            <a:avLst/>
          </a:prstGeom>
          <a:ln w="0">
            <a:noFill/>
          </a:ln>
        </p:spPr>
      </p:pic>
      <p:pic>
        <p:nvPicPr>
          <p:cNvPr id="322" name="" descr=""/>
          <p:cNvPicPr/>
          <p:nvPr/>
        </p:nvPicPr>
        <p:blipFill>
          <a:blip r:embed="rId4"/>
          <a:stretch/>
        </p:blipFill>
        <p:spPr>
          <a:xfrm rot="10679400">
            <a:off x="4938840" y="4640040"/>
            <a:ext cx="410400" cy="392760"/>
          </a:xfrm>
          <a:prstGeom prst="rect">
            <a:avLst/>
          </a:prstGeom>
          <a:ln w="0">
            <a:noFill/>
          </a:ln>
        </p:spPr>
      </p:pic>
      <p:pic>
        <p:nvPicPr>
          <p:cNvPr id="323" name="" descr=""/>
          <p:cNvPicPr/>
          <p:nvPr/>
        </p:nvPicPr>
        <p:blipFill>
          <a:blip r:embed="rId5"/>
          <a:stretch/>
        </p:blipFill>
        <p:spPr>
          <a:xfrm>
            <a:off x="6696000" y="2515680"/>
            <a:ext cx="380520" cy="364320"/>
          </a:xfrm>
          <a:prstGeom prst="rect">
            <a:avLst/>
          </a:prstGeom>
          <a:ln w="0">
            <a:noFill/>
          </a:ln>
        </p:spPr>
      </p:pic>
      <p:pic>
        <p:nvPicPr>
          <p:cNvPr id="324" name="" descr=""/>
          <p:cNvPicPr/>
          <p:nvPr/>
        </p:nvPicPr>
        <p:blipFill>
          <a:blip r:embed="rId6"/>
          <a:stretch/>
        </p:blipFill>
        <p:spPr>
          <a:xfrm>
            <a:off x="4860000" y="2479680"/>
            <a:ext cx="380520" cy="364320"/>
          </a:xfrm>
          <a:prstGeom prst="rect">
            <a:avLst/>
          </a:prstGeom>
          <a:ln w="0">
            <a:noFill/>
          </a:ln>
        </p:spPr>
      </p:pic>
      <p:pic>
        <p:nvPicPr>
          <p:cNvPr id="325" name="" descr=""/>
          <p:cNvPicPr/>
          <p:nvPr/>
        </p:nvPicPr>
        <p:blipFill>
          <a:blip r:embed="rId7"/>
          <a:stretch/>
        </p:blipFill>
        <p:spPr>
          <a:xfrm>
            <a:off x="6732000" y="3528000"/>
            <a:ext cx="380520" cy="364320"/>
          </a:xfrm>
          <a:prstGeom prst="rect">
            <a:avLst/>
          </a:prstGeom>
          <a:ln w="0">
            <a:noFill/>
          </a:ln>
        </p:spPr>
      </p:pic>
      <p:pic>
        <p:nvPicPr>
          <p:cNvPr id="326" name="" descr=""/>
          <p:cNvPicPr/>
          <p:nvPr/>
        </p:nvPicPr>
        <p:blipFill>
          <a:blip r:embed="rId8"/>
          <a:stretch/>
        </p:blipFill>
        <p:spPr>
          <a:xfrm>
            <a:off x="6732000" y="4063680"/>
            <a:ext cx="380520" cy="364320"/>
          </a:xfrm>
          <a:prstGeom prst="rect">
            <a:avLst/>
          </a:prstGeom>
          <a:ln w="0">
            <a:noFill/>
          </a:ln>
        </p:spPr>
      </p:pic>
      <p:pic>
        <p:nvPicPr>
          <p:cNvPr id="327" name="" descr=""/>
          <p:cNvPicPr/>
          <p:nvPr/>
        </p:nvPicPr>
        <p:blipFill>
          <a:blip r:embed="rId9"/>
          <a:stretch/>
        </p:blipFill>
        <p:spPr>
          <a:xfrm>
            <a:off x="6768000" y="4567680"/>
            <a:ext cx="380520" cy="364320"/>
          </a:xfrm>
          <a:prstGeom prst="rect">
            <a:avLst/>
          </a:prstGeom>
          <a:ln w="0">
            <a:noFill/>
          </a:ln>
        </p:spPr>
      </p:pic>
      <p:pic>
        <p:nvPicPr>
          <p:cNvPr id="328" name="" descr=""/>
          <p:cNvPicPr/>
          <p:nvPr/>
        </p:nvPicPr>
        <p:blipFill>
          <a:blip r:embed="rId10"/>
          <a:stretch/>
        </p:blipFill>
        <p:spPr>
          <a:xfrm rot="10679400">
            <a:off x="6738840" y="3020040"/>
            <a:ext cx="410400" cy="392760"/>
          </a:xfrm>
          <a:prstGeom prst="rect">
            <a:avLst/>
          </a:prstGeom>
          <a:ln w="0">
            <a:noFill/>
          </a:ln>
        </p:spPr>
      </p:pic>
      <p:sp>
        <p:nvSpPr>
          <p:cNvPr id="329" name=""/>
          <p:cNvSpPr/>
          <p:nvPr/>
        </p:nvSpPr>
        <p:spPr>
          <a:xfrm>
            <a:off x="2349360" y="684000"/>
            <a:ext cx="7493400" cy="64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PingFang SC"/>
              </a:rPr>
              <a:t>Ability of a Material to Absorb Water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330" name=""/>
          <p:cNvSpPr txBox="1"/>
          <p:nvPr/>
        </p:nvSpPr>
        <p:spPr>
          <a:xfrm>
            <a:off x="5105880" y="1710000"/>
            <a:ext cx="1980000" cy="45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1" lang="en-PH" sz="2000" spc="-1" strike="noStrike">
                <a:solidFill>
                  <a:srgbClr val="c9211e"/>
                </a:solidFill>
                <a:latin typeface="Lato"/>
              </a:rPr>
              <a:t>Answer Key </a:t>
            </a:r>
            <a:endParaRPr b="1" lang="en-PH" sz="2000" spc="-1" strike="noStrike">
              <a:solidFill>
                <a:srgbClr val="c9211e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2023-07-10T15:44:40Z</dcterms:modified>
  <cp:revision>43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