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0520" cy="683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77400" cy="277740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2840" cy="384084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2840" cy="36252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0520" cy="61344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48960" cy="94896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3040" cy="101304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702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17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94840" cy="336312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967200" y="3060000"/>
            <a:ext cx="772776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 Black;Arial Black"/>
              </a:rPr>
              <a:t>Pagtukoy sa Paksa at </a:t>
            </a:r>
            <a:endParaRPr b="0" lang="en-PH" sz="3600" spc="-1" strike="noStrike">
              <a:latin typeface="Montserrat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 Black;Arial Black"/>
              </a:rPr>
              <a:t>Layunin ng Teksto</a:t>
            </a:r>
            <a:endParaRPr b="0" lang="en-PH" sz="3600" spc="-1" strike="noStrike">
              <a:latin typeface="Montserra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5"/>
          <p:cNvSpPr/>
          <p:nvPr/>
        </p:nvSpPr>
        <p:spPr>
          <a:xfrm>
            <a:off x="432000" y="120960"/>
            <a:ext cx="10787760" cy="94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Pagtukoy sa Paksa at Layunin ng Teksto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180000" y="1054080"/>
            <a:ext cx="11558880" cy="510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paksa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pinag-uusapan sa loob ng pangungusap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Ito ay bahagi ng pangungusap na tinatawag na </a:t>
            </a:r>
            <a:r>
              <a:rPr b="1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subject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sa wikang Ingles. Ito rin 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binibigyang-diin sa pangungusap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Maaaring tawaging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tema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sapagkat ito 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binibigyang-tuon sa loob ng pangungusap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Samantalang 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layunin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tumutukoy naman sa mga nais mangyari ng may-akda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matamo o mabatid ng mga mambabasa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1" lang="en-PH" sz="1800" spc="-1" strike="noStrike">
                <a:latin typeface="Lato"/>
                <a:ea typeface="DejaVu Sans"/>
              </a:rPr>
              <a:t>Narito ang mga layunin ng teksto: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  <a:ea typeface="DejaVu Sans"/>
              </a:rPr>
              <a:t>	</a:t>
            </a:r>
            <a:r>
              <a:rPr b="0" lang="en-PH" sz="1800" spc="-1" strike="noStrike">
                <a:latin typeface="Lato"/>
                <a:ea typeface="DejaVu Sans"/>
              </a:rPr>
              <a:t>1. Maglahad o magbigay ng impormasyon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  <a:ea typeface="DejaVu Sans"/>
              </a:rPr>
              <a:t>	</a:t>
            </a:r>
            <a:r>
              <a:rPr b="0" lang="en-PH" sz="1800" spc="-1" strike="noStrike">
                <a:latin typeface="Lato"/>
                <a:ea typeface="DejaVu Sans"/>
              </a:rPr>
              <a:t>2. Magsalaysay ng pangyayari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  <a:ea typeface="DejaVu Sans"/>
              </a:rPr>
              <a:t>	</a:t>
            </a:r>
            <a:r>
              <a:rPr b="0" lang="en-PH" sz="1800" spc="-1" strike="noStrike">
                <a:latin typeface="Lato"/>
                <a:ea typeface="DejaVu Sans"/>
              </a:rPr>
              <a:t>3. Mangatwiran ukol sa isyu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  <a:ea typeface="DejaVu Sans"/>
              </a:rPr>
              <a:t>	</a:t>
            </a:r>
            <a:r>
              <a:rPr b="0" lang="en-PH" sz="1800" spc="-1" strike="noStrike">
                <a:latin typeface="Lato"/>
                <a:ea typeface="DejaVu Sans"/>
              </a:rPr>
              <a:t>4. Manghikayat upang makuha ang pagsang-ayon hinggil sa isang paksa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1" lang="en-PH" sz="1800" spc="-1" strike="noStrike">
                <a:latin typeface="Lato"/>
                <a:ea typeface="DejaVu Sans"/>
              </a:rPr>
              <a:t>Narito ang mga dapat isaalang-alang sa pagtukoy sa paksa at layunin ng teksto: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  <a:ea typeface="DejaVu Sans"/>
              </a:rPr>
              <a:t>	</a:t>
            </a:r>
            <a:r>
              <a:rPr b="0" lang="en-PH" sz="1800" spc="-1" strike="noStrike">
                <a:latin typeface="Lato"/>
                <a:ea typeface="DejaVu Sans"/>
              </a:rPr>
              <a:t>1. Unawaing mabuti ang nabasa, napakinggan, o napanood.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  <a:ea typeface="DejaVu Sans"/>
              </a:rPr>
              <a:t>	</a:t>
            </a:r>
            <a:r>
              <a:rPr b="0" lang="en-PH" sz="1800" spc="-1" strike="noStrike">
                <a:latin typeface="Lato"/>
                <a:ea typeface="DejaVu Sans"/>
              </a:rPr>
              <a:t>2. Itala ang mahahalagang impormasyon upang madaling maunawaan ang paksa at layunin nito.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7" name=""/>
          <p:cNvSpPr/>
          <p:nvPr/>
        </p:nvSpPr>
        <p:spPr>
          <a:xfrm>
            <a:off x="180000" y="3096000"/>
            <a:ext cx="11699640" cy="305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2"/>
          <p:cNvSpPr/>
          <p:nvPr/>
        </p:nvSpPr>
        <p:spPr>
          <a:xfrm>
            <a:off x="432000" y="120960"/>
            <a:ext cx="10787760" cy="94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Pagtukoy sa Paksa at Layunin ng Teksto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29" name=""/>
          <p:cNvSpPr/>
          <p:nvPr/>
        </p:nvSpPr>
        <p:spPr>
          <a:xfrm>
            <a:off x="181800" y="1044000"/>
            <a:ext cx="2877840" cy="35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Halimbawang teksto: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540000" y="1598760"/>
            <a:ext cx="11339640" cy="131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Nakaukit na sa kasaysayan ang pangalan ng mga bayaning Pilipino tulad ni 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</a:rPr>
              <a:t>Dr. Jose P. Rizal, Andres Bonifacio, Apolinario Mabini, at iba pa</a:t>
            </a:r>
            <a:r>
              <a:rPr b="0" lang="en-PH" sz="1800" spc="-1" strike="noStrike">
                <a:latin typeface="Lato"/>
              </a:rPr>
              <a:t>. Sila ang mga taong nagbuwis ng kanilang mga buhay para sa kalayaang tinatamasa natin ngayon. </a:t>
            </a:r>
            <a:r>
              <a:rPr b="0" lang="en-PH" sz="1800" spc="-1" strike="noStrike">
                <a:solidFill>
                  <a:srgbClr val="00a933"/>
                </a:solidFill>
                <a:latin typeface="Lato"/>
              </a:rPr>
              <a:t>Marapat lamang na bigyang-pagpapahalaga ang kanilang mga ginawa para sa bayan</a:t>
            </a:r>
            <a:r>
              <a:rPr b="0" lang="en-PH" sz="1800" spc="-1" strike="noStrike">
                <a:latin typeface="Lato"/>
              </a:rPr>
              <a:t>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180000" y="3600000"/>
            <a:ext cx="11879640" cy="162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Ang </a:t>
            </a:r>
            <a:r>
              <a:rPr b="1" lang="en-PH" sz="1800" spc="-1" strike="noStrike">
                <a:latin typeface="Lato"/>
              </a:rPr>
              <a:t>paksa sa teksto </a:t>
            </a:r>
            <a:r>
              <a:rPr b="0" lang="en-PH" sz="1800" spc="-1" strike="noStrike">
                <a:latin typeface="Lato"/>
              </a:rPr>
              <a:t>ay tungkol sa mga </a:t>
            </a:r>
            <a:r>
              <a:rPr b="1" lang="en-PH" sz="1800" spc="-1" strike="noStrike">
                <a:latin typeface="Lato"/>
              </a:rPr>
              <a:t>bayani</a:t>
            </a:r>
            <a:r>
              <a:rPr b="0" lang="en-PH" sz="1800" spc="-1" strike="noStrike">
                <a:latin typeface="Lato"/>
              </a:rPr>
              <a:t> samantalang l</a:t>
            </a:r>
            <a:r>
              <a:rPr b="1" lang="en-PH" sz="1800" spc="-1" strike="noStrike">
                <a:latin typeface="Lato"/>
              </a:rPr>
              <a:t>ayunin</a:t>
            </a:r>
            <a:r>
              <a:rPr b="0" lang="en-PH" sz="1800" spc="-1" strike="noStrike">
                <a:latin typeface="Lato"/>
              </a:rPr>
              <a:t> naman nito na </a:t>
            </a:r>
            <a:r>
              <a:rPr b="1" lang="en-PH" sz="1800" spc="-1" strike="noStrike">
                <a:latin typeface="Lato"/>
              </a:rPr>
              <a:t>hikayating</a:t>
            </a:r>
            <a:r>
              <a:rPr b="0" lang="en-PH" sz="1800" spc="-1" strike="noStrike">
                <a:latin typeface="Lato"/>
              </a:rPr>
              <a:t> </a:t>
            </a:r>
            <a:r>
              <a:rPr b="1" lang="en-PH" sz="1800" spc="-1" strike="noStrike">
                <a:latin typeface="Lato"/>
              </a:rPr>
              <a:t>pahalagahan</a:t>
            </a:r>
            <a:r>
              <a:rPr b="0" lang="en-PH" sz="1800" spc="-1" strike="noStrike">
                <a:latin typeface="Lato"/>
              </a:rPr>
              <a:t> ang </a:t>
            </a:r>
            <a:r>
              <a:rPr b="1" lang="en-PH" sz="1800" spc="-1" strike="noStrike">
                <a:latin typeface="Lato"/>
              </a:rPr>
              <a:t>ginawa ng mga bayani</a:t>
            </a:r>
            <a:r>
              <a:rPr b="0" lang="en-PH" sz="1800" spc="-1" strike="noStrike">
                <a:latin typeface="Lato"/>
              </a:rPr>
              <a:t>. Hindi ba’t madali lamang ang pagtukoy sa paksa at layunin.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2" name=""/>
          <p:cNvSpPr/>
          <p:nvPr/>
        </p:nvSpPr>
        <p:spPr>
          <a:xfrm>
            <a:off x="9180000" y="1065240"/>
            <a:ext cx="179640" cy="554400"/>
          </a:xfrm>
          <a:custGeom>
            <a:avLst/>
            <a:gdLst/>
            <a:ahLst/>
            <a:rect l="l" t="t" r="r" b="b"/>
            <a:pathLst>
              <a:path w="502" h="1543">
                <a:moveTo>
                  <a:pt x="125" y="0"/>
                </a:moveTo>
                <a:lnTo>
                  <a:pt x="125" y="1156"/>
                </a:lnTo>
                <a:lnTo>
                  <a:pt x="0" y="1156"/>
                </a:lnTo>
                <a:lnTo>
                  <a:pt x="250" y="1542"/>
                </a:lnTo>
                <a:lnTo>
                  <a:pt x="501" y="1156"/>
                </a:lnTo>
                <a:lnTo>
                  <a:pt x="375" y="1156"/>
                </a:lnTo>
                <a:lnTo>
                  <a:pt x="375" y="0"/>
                </a:lnTo>
                <a:lnTo>
                  <a:pt x="125" y="0"/>
                </a:lnTo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33" name=""/>
          <p:cNvSpPr/>
          <p:nvPr/>
        </p:nvSpPr>
        <p:spPr>
          <a:xfrm>
            <a:off x="8028000" y="705240"/>
            <a:ext cx="2519640" cy="35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latin typeface="Arial"/>
              </a:rPr>
              <a:t>Paksa sa Teksto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9180000" y="1065240"/>
            <a:ext cx="179640" cy="360"/>
          </a:xfrm>
          <a:custGeom>
            <a:avLst/>
            <a:gdLst/>
            <a:ahLst/>
            <a:rect l="l" t="t" r="r" b="b"/>
            <a:pathLst>
              <a:path w="502" h="3">
                <a:moveTo>
                  <a:pt x="125" y="0"/>
                </a:moveTo>
                <a:lnTo>
                  <a:pt x="125" y="1"/>
                </a:lnTo>
                <a:lnTo>
                  <a:pt x="0" y="1"/>
                </a:lnTo>
                <a:lnTo>
                  <a:pt x="250" y="2"/>
                </a:lnTo>
                <a:lnTo>
                  <a:pt x="501" y="1"/>
                </a:lnTo>
                <a:lnTo>
                  <a:pt x="375" y="1"/>
                </a:lnTo>
                <a:lnTo>
                  <a:pt x="375" y="0"/>
                </a:lnTo>
                <a:lnTo>
                  <a:pt x="125" y="0"/>
                </a:lnTo>
              </a:path>
            </a:pathLst>
          </a:cu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35" name=""/>
          <p:cNvSpPr/>
          <p:nvPr/>
        </p:nvSpPr>
        <p:spPr>
          <a:xfrm>
            <a:off x="5400000" y="2628000"/>
            <a:ext cx="179640" cy="539640"/>
          </a:xfrm>
          <a:custGeom>
            <a:avLst/>
            <a:gdLst/>
            <a:ahLst/>
            <a:rect l="l" t="t" r="r" b="b"/>
            <a:pathLst>
              <a:path w="502" h="1502">
                <a:moveTo>
                  <a:pt x="125" y="1501"/>
                </a:moveTo>
                <a:lnTo>
                  <a:pt x="125" y="375"/>
                </a:lnTo>
                <a:lnTo>
                  <a:pt x="0" y="375"/>
                </a:lnTo>
                <a:lnTo>
                  <a:pt x="250" y="0"/>
                </a:lnTo>
                <a:lnTo>
                  <a:pt x="501" y="375"/>
                </a:lnTo>
                <a:lnTo>
                  <a:pt x="375" y="375"/>
                </a:lnTo>
                <a:lnTo>
                  <a:pt x="375" y="1501"/>
                </a:lnTo>
                <a:lnTo>
                  <a:pt x="125" y="1501"/>
                </a:lnTo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36" name=""/>
          <p:cNvSpPr/>
          <p:nvPr/>
        </p:nvSpPr>
        <p:spPr>
          <a:xfrm>
            <a:off x="4860000" y="3132000"/>
            <a:ext cx="1259640" cy="35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latin typeface="Arial"/>
              </a:rPr>
              <a:t>Layunin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3"/>
          <p:cNvSpPr/>
          <p:nvPr/>
        </p:nvSpPr>
        <p:spPr>
          <a:xfrm>
            <a:off x="432000" y="120960"/>
            <a:ext cx="10787760" cy="94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Pagtukoy sa Paksa at Layunin ng Teksto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38" name=""/>
          <p:cNvSpPr/>
          <p:nvPr/>
        </p:nvSpPr>
        <p:spPr>
          <a:xfrm>
            <a:off x="182160" y="1440000"/>
            <a:ext cx="11877480" cy="2159640"/>
          </a:xfrm>
          <a:prstGeom prst="rect">
            <a:avLst/>
          </a:prstGeom>
          <a:noFill/>
          <a:ln w="360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paksa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tumutukoy sa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bagay na pinag-uusapan sa akda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Ito rin ang masasabing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pokus o tuon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sa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pagpapalawak ng mga ideya o pangyayari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Tinatawag din itong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temang iniikutan ng teksto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o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kuwento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layunin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tumutukoy naman sa mga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nais mangyari ng may-akda na matamo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o mabatid ng mga mambabasa.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Mahalagang unawaing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mabuti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at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itala ang mahahalagang impormasyon sa teksto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upang matukoy ang paksa at layunin nito.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/>
          </p:nvPr>
        </p:nvSpPr>
        <p:spPr>
          <a:xfrm>
            <a:off x="1980000" y="1044000"/>
            <a:ext cx="8082720" cy="702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Aft>
                <a:spcPts val="601"/>
              </a:spcAft>
              <a:buNone/>
            </a:pPr>
            <a:r>
              <a:rPr b="1" lang="en-US" sz="2600" spc="-1" strike="noStrike">
                <a:solidFill>
                  <a:srgbClr val="000000"/>
                </a:solidFill>
                <a:latin typeface="Lato"/>
                <a:ea typeface="Arial;Arial"/>
              </a:rPr>
              <a:t>Pagsasanay</a:t>
            </a:r>
            <a:endParaRPr b="0" lang="en-PH" sz="2600" spc="-1" strike="noStrike">
              <a:latin typeface="Lato"/>
            </a:endParaRPr>
          </a:p>
        </p:txBody>
      </p:sp>
      <p:sp>
        <p:nvSpPr>
          <p:cNvPr id="140" name="PlaceHolder 6"/>
          <p:cNvSpPr/>
          <p:nvPr/>
        </p:nvSpPr>
        <p:spPr>
          <a:xfrm>
            <a:off x="432000" y="120960"/>
            <a:ext cx="10787760" cy="94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Pagtukoy sa Paksa at Layunin ng Teksto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41" name=""/>
          <p:cNvSpPr/>
          <p:nvPr/>
        </p:nvSpPr>
        <p:spPr>
          <a:xfrm>
            <a:off x="462960" y="1698840"/>
            <a:ext cx="7606440" cy="133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Panuto:</a:t>
            </a:r>
            <a:r>
              <a:rPr b="0" lang="en-PH" sz="1800" spc="-1" strike="noStrike">
                <a:latin typeface="Lato"/>
              </a:rPr>
              <a:t> Sagutin ang mga sumusunod na tanong.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1. Ano ang paksa?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2. Ano ang layunin ng teksto?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/>
          </p:nvPr>
        </p:nvSpPr>
        <p:spPr>
          <a:xfrm>
            <a:off x="544680" y="1044000"/>
            <a:ext cx="8082720" cy="702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r>
              <a:rPr b="1" lang="en-US" sz="2400" spc="-1" strike="noStrike">
                <a:solidFill>
                  <a:srgbClr val="000000"/>
                </a:solidFill>
                <a:latin typeface="Arial;Arial"/>
                <a:ea typeface="Arial;Arial"/>
              </a:rPr>
              <a:t>Susi sa Pagwawasto: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endParaRPr b="0" lang="en-PH" sz="2400" spc="-1" strike="noStrike">
              <a:latin typeface="Arial"/>
            </a:endParaRPr>
          </a:p>
        </p:txBody>
      </p:sp>
      <p:sp>
        <p:nvSpPr>
          <p:cNvPr id="143" name="PlaceHolder 8"/>
          <p:cNvSpPr/>
          <p:nvPr/>
        </p:nvSpPr>
        <p:spPr>
          <a:xfrm>
            <a:off x="432000" y="120960"/>
            <a:ext cx="10787760" cy="94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Pagtukoy sa Paksa at Layunin ng Teksto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44" name=""/>
          <p:cNvSpPr/>
          <p:nvPr/>
        </p:nvSpPr>
        <p:spPr>
          <a:xfrm>
            <a:off x="452520" y="1815840"/>
            <a:ext cx="8007120" cy="88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1. Ang paksa ay ang pokus o pinag-uusapan sa teksto.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2. Ang layunin ay nais mangyari o matamo ng nagbabasa ng teksto.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2425</TotalTime>
  <Application>LibreOffice/7.2.5.2$MacOSX_X86_64 LibreOffice_project/499f9727c189e6ef3471021d6132d4c694f357e5</Application>
  <AppVersion>15.0000</AppVersion>
  <Words>294</Words>
  <Paragraphs>32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2023-07-11T14:04:38Z</dcterms:modified>
  <cp:revision>275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i4>6</vt:i4>
  </property>
</Properties>
</file>