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687040"/>
            <a:ext cx="7488360" cy="137052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Determining Elements of Sentence Structure: Modifiers―Adverbs (Intensity    and Frequency)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2328120"/>
            <a:ext cx="10259280" cy="395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26" name="PlaceHolder 1"/>
          <p:cNvSpPr/>
          <p:nvPr/>
        </p:nvSpPr>
        <p:spPr>
          <a:xfrm>
            <a:off x="398160" y="155160"/>
            <a:ext cx="10436760" cy="17884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Determining Elements of Sentence Structure: Modifiers―Adverbs (Intensity and Frequency)</a:t>
            </a:r>
            <a:endParaRPr b="0" lang="en-PH" sz="3600" spc="-1" strike="noStrike">
              <a:latin typeface="Arial"/>
            </a:endParaRPr>
          </a:p>
        </p:txBody>
      </p:sp>
      <p:sp>
        <p:nvSpPr>
          <p:cNvPr id="127" name=""/>
          <p:cNvSpPr/>
          <p:nvPr/>
        </p:nvSpPr>
        <p:spPr>
          <a:xfrm>
            <a:off x="1008000" y="2684160"/>
            <a:ext cx="10089720" cy="2174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Adverbs are words that may modify a verb, an adjective, and another adverb. Adverbs are use in sentences to make sentences more precise and coherent. There are different types of adverbs, two of these are adverbs of frequency and adverbs of intensity.</a:t>
            </a: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Adverbs of frequency tells how often an action takes place, while adverbs of intensity tells the degree of an action, adjective, or adverb and it answers the question “how much?”.</a:t>
            </a: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a:p>
            <a:pPr algn="just">
              <a:lnSpc>
                <a:spcPct val="100000"/>
              </a:lnSpc>
              <a:spcAft>
                <a:spcPts val="201"/>
              </a:spcAft>
              <a:buNone/>
              <a:tabLst>
                <a:tab algn="l" pos="0"/>
              </a:tabLst>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6"/>
          <p:cNvSpPr/>
          <p:nvPr/>
        </p:nvSpPr>
        <p:spPr>
          <a:xfrm>
            <a:off x="398160" y="155160"/>
            <a:ext cx="10436760" cy="17884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Determining Elements of Sentence Structure: Modifiers―Adverbs (Intensity and Frequency)</a:t>
            </a:r>
            <a:endParaRPr b="0" lang="en-PH" sz="3600" spc="-1" strike="noStrike">
              <a:latin typeface="Arial"/>
            </a:endParaRPr>
          </a:p>
        </p:txBody>
      </p:sp>
      <p:sp>
        <p:nvSpPr>
          <p:cNvPr id="129" name=""/>
          <p:cNvSpPr/>
          <p:nvPr/>
        </p:nvSpPr>
        <p:spPr>
          <a:xfrm>
            <a:off x="4392000" y="1979640"/>
            <a:ext cx="3420000" cy="576360"/>
          </a:xfrm>
          <a:custGeom>
            <a:avLst/>
            <a:gdLst/>
            <a:ahLst/>
            <a:rect l="0" t="0" r="r" b="b"/>
            <a:pathLst>
              <a:path w="9502" h="1603">
                <a:moveTo>
                  <a:pt x="266" y="0"/>
                </a:moveTo>
                <a:lnTo>
                  <a:pt x="267" y="0"/>
                </a:lnTo>
                <a:cubicBezTo>
                  <a:pt x="220" y="0"/>
                  <a:pt x="174" y="12"/>
                  <a:pt x="134" y="36"/>
                </a:cubicBezTo>
                <a:cubicBezTo>
                  <a:pt x="93" y="59"/>
                  <a:pt x="59" y="93"/>
                  <a:pt x="36" y="134"/>
                </a:cubicBezTo>
                <a:cubicBezTo>
                  <a:pt x="12" y="174"/>
                  <a:pt x="0" y="220"/>
                  <a:pt x="0" y="267"/>
                </a:cubicBezTo>
                <a:lnTo>
                  <a:pt x="0" y="1335"/>
                </a:lnTo>
                <a:lnTo>
                  <a:pt x="0" y="1335"/>
                </a:lnTo>
                <a:cubicBezTo>
                  <a:pt x="0" y="1382"/>
                  <a:pt x="12" y="1428"/>
                  <a:pt x="36" y="1469"/>
                </a:cubicBezTo>
                <a:cubicBezTo>
                  <a:pt x="59" y="1509"/>
                  <a:pt x="93" y="1543"/>
                  <a:pt x="134" y="1566"/>
                </a:cubicBezTo>
                <a:cubicBezTo>
                  <a:pt x="174" y="1590"/>
                  <a:pt x="220" y="1602"/>
                  <a:pt x="267" y="1602"/>
                </a:cubicBezTo>
                <a:lnTo>
                  <a:pt x="9234" y="1602"/>
                </a:lnTo>
                <a:lnTo>
                  <a:pt x="9234" y="1602"/>
                </a:lnTo>
                <a:cubicBezTo>
                  <a:pt x="9281" y="1602"/>
                  <a:pt x="9327" y="1590"/>
                  <a:pt x="9368" y="1566"/>
                </a:cubicBezTo>
                <a:cubicBezTo>
                  <a:pt x="9408" y="1543"/>
                  <a:pt x="9442" y="1509"/>
                  <a:pt x="9465" y="1469"/>
                </a:cubicBezTo>
                <a:cubicBezTo>
                  <a:pt x="9489" y="1428"/>
                  <a:pt x="9501" y="1382"/>
                  <a:pt x="9501" y="1335"/>
                </a:cubicBezTo>
                <a:lnTo>
                  <a:pt x="9501" y="267"/>
                </a:lnTo>
                <a:lnTo>
                  <a:pt x="9501" y="267"/>
                </a:lnTo>
                <a:lnTo>
                  <a:pt x="9501" y="267"/>
                </a:lnTo>
                <a:cubicBezTo>
                  <a:pt x="9501" y="220"/>
                  <a:pt x="9489" y="174"/>
                  <a:pt x="9465" y="134"/>
                </a:cubicBezTo>
                <a:cubicBezTo>
                  <a:pt x="9442" y="93"/>
                  <a:pt x="9408" y="59"/>
                  <a:pt x="9368" y="36"/>
                </a:cubicBezTo>
                <a:cubicBezTo>
                  <a:pt x="9327" y="12"/>
                  <a:pt x="9281" y="0"/>
                  <a:pt x="9234" y="0"/>
                </a:cubicBezTo>
                <a:lnTo>
                  <a:pt x="266" y="0"/>
                </a:lnTo>
              </a:path>
            </a:pathLst>
          </a:custGeom>
          <a:solidFill>
            <a:srgbClr val="ffffff"/>
          </a:solidFill>
          <a:ln w="10080">
            <a:solidFill>
              <a:srgbClr val="000000"/>
            </a:solidFill>
            <a:round/>
          </a:ln>
        </p:spPr>
        <p:style>
          <a:lnRef idx="0"/>
          <a:fillRef idx="0"/>
          <a:effectRef idx="0"/>
          <a:fontRef idx="minor"/>
        </p:style>
        <p:txBody>
          <a:bodyPr lIns="94680" rIns="94680" tIns="49680" bIns="49680" anchor="ctr">
            <a:noAutofit/>
          </a:bodyPr>
          <a:p>
            <a:pPr algn="ctr">
              <a:spcBef>
                <a:spcPts val="4535"/>
              </a:spcBef>
              <a:buNone/>
            </a:pPr>
            <a:r>
              <a:rPr b="1" lang="en-PH" sz="2200" spc="-1" strike="noStrike">
                <a:latin typeface="Arial"/>
              </a:rPr>
              <a:t>Adverb of Frequency</a:t>
            </a:r>
            <a:endParaRPr b="1" lang="en-PH" sz="2200" spc="-1" strike="noStrike">
              <a:latin typeface="Arial"/>
            </a:endParaRPr>
          </a:p>
        </p:txBody>
      </p:sp>
      <p:graphicFrame>
        <p:nvGraphicFramePr>
          <p:cNvPr id="130" name=""/>
          <p:cNvGraphicFramePr/>
          <p:nvPr/>
        </p:nvGraphicFramePr>
        <p:xfrm>
          <a:off x="770040" y="2799720"/>
          <a:ext cx="10821960" cy="3120840"/>
        </p:xfrm>
        <a:graphic>
          <a:graphicData uri="http://schemas.openxmlformats.org/drawingml/2006/table">
            <a:tbl>
              <a:tblPr/>
              <a:tblGrid>
                <a:gridCol w="1668240"/>
                <a:gridCol w="2720880"/>
                <a:gridCol w="6432840"/>
              </a:tblGrid>
              <a:tr h="538200">
                <a:tc>
                  <a:txBody>
                    <a:bodyPr lIns="90000" rIns="90000" tIns="46800" bIns="46800" anchor="ctr">
                      <a:noAutofit/>
                    </a:bodyPr>
                    <a:p>
                      <a:pPr algn="ctr">
                        <a:spcBef>
                          <a:spcPts val="3402"/>
                        </a:spcBef>
                        <a:buNone/>
                      </a:pPr>
                      <a:r>
                        <a:rPr b="0" lang="en-PH" sz="1800" spc="-1" strike="noStrike">
                          <a:latin typeface="Lato"/>
                        </a:rPr>
                        <a:t>100%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always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We </a:t>
                      </a:r>
                      <a:r>
                        <a:rPr b="1" lang="en-PH" sz="1800" spc="-1" strike="noStrike">
                          <a:latin typeface="Lato"/>
                        </a:rPr>
                        <a:t>always</a:t>
                      </a:r>
                      <a:r>
                        <a:rPr b="0" lang="en-PH" sz="1800" spc="-1" strike="noStrike">
                          <a:latin typeface="Lato"/>
                        </a:rPr>
                        <a:t> hear mass.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3440">
                <a:tc>
                  <a:txBody>
                    <a:bodyPr lIns="90000" rIns="90000" tIns="46800" bIns="46800" anchor="ctr">
                      <a:noAutofit/>
                    </a:bodyPr>
                    <a:p>
                      <a:pPr algn="ctr">
                        <a:spcBef>
                          <a:spcPts val="3402"/>
                        </a:spcBef>
                        <a:buNone/>
                      </a:pPr>
                      <a:r>
                        <a:rPr b="0" lang="en-PH" sz="1800" spc="-1" strike="noStrike">
                          <a:latin typeface="Lato"/>
                        </a:rPr>
                        <a:t>90%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usually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They </a:t>
                      </a:r>
                      <a:r>
                        <a:rPr b="1" lang="en-PH" sz="1800" spc="-1" strike="noStrike">
                          <a:latin typeface="Lato"/>
                        </a:rPr>
                        <a:t>usually</a:t>
                      </a:r>
                      <a:r>
                        <a:rPr b="0" lang="en-PH" sz="1800" spc="-1" strike="noStrike">
                          <a:latin typeface="Lato"/>
                        </a:rPr>
                        <a:t> visit us.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3440">
                <a:tc>
                  <a:txBody>
                    <a:bodyPr lIns="90000" rIns="90000" tIns="46800" bIns="46800" anchor="ctr">
                      <a:noAutofit/>
                    </a:bodyPr>
                    <a:p>
                      <a:pPr algn="ctr">
                        <a:spcBef>
                          <a:spcPts val="3402"/>
                        </a:spcBef>
                        <a:buNone/>
                      </a:pPr>
                      <a:r>
                        <a:rPr b="0" lang="en-PH" sz="1800" spc="-1" strike="noStrike">
                          <a:latin typeface="Lato"/>
                        </a:rPr>
                        <a:t>70%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often, frequently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Vince </a:t>
                      </a:r>
                      <a:r>
                        <a:rPr b="1" lang="en-PH" sz="1800" spc="-1" strike="noStrike">
                          <a:latin typeface="Lato"/>
                        </a:rPr>
                        <a:t>often</a:t>
                      </a:r>
                      <a:r>
                        <a:rPr b="0" lang="en-PH" sz="1800" spc="-1" strike="noStrike">
                          <a:latin typeface="Lato"/>
                        </a:rPr>
                        <a:t> reads books.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3440">
                <a:tc>
                  <a:txBody>
                    <a:bodyPr lIns="90000" rIns="90000" tIns="46800" bIns="46800" anchor="ctr">
                      <a:noAutofit/>
                    </a:bodyPr>
                    <a:p>
                      <a:pPr algn="ctr">
                        <a:spcBef>
                          <a:spcPts val="3402"/>
                        </a:spcBef>
                        <a:buNone/>
                      </a:pPr>
                      <a:r>
                        <a:rPr b="0" lang="en-PH" sz="1800" spc="-1" strike="noStrike">
                          <a:latin typeface="Lato"/>
                        </a:rPr>
                        <a:t>50%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sometimes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Bea </a:t>
                      </a:r>
                      <a:r>
                        <a:rPr b="1" lang="en-PH" sz="1800" spc="-1" strike="noStrike">
                          <a:latin typeface="Lato"/>
                        </a:rPr>
                        <a:t>sometimes</a:t>
                      </a:r>
                      <a:r>
                        <a:rPr b="0" lang="en-PH" sz="1800" spc="-1" strike="noStrike">
                          <a:latin typeface="Lato"/>
                        </a:rPr>
                        <a:t> cries.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3440">
                <a:tc>
                  <a:txBody>
                    <a:bodyPr lIns="90000" rIns="90000" tIns="46800" bIns="46800" anchor="ctr">
                      <a:noAutofit/>
                    </a:bodyPr>
                    <a:p>
                      <a:pPr algn="ctr">
                        <a:spcBef>
                          <a:spcPts val="3402"/>
                        </a:spcBef>
                        <a:buNone/>
                      </a:pPr>
                      <a:r>
                        <a:rPr b="0" lang="en-PH" sz="1800" spc="-1" strike="noStrike">
                          <a:latin typeface="Lato"/>
                        </a:rPr>
                        <a:t>30%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occasionally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Ed </a:t>
                      </a:r>
                      <a:r>
                        <a:rPr b="1" lang="en-PH" sz="1800" spc="-1" strike="noStrike">
                          <a:latin typeface="Lato"/>
                        </a:rPr>
                        <a:t>occasionally</a:t>
                      </a:r>
                      <a:r>
                        <a:rPr b="0" lang="en-PH" sz="1800" spc="-1" strike="noStrike">
                          <a:latin typeface="Lato"/>
                        </a:rPr>
                        <a:t> swims.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3440">
                <a:tc>
                  <a:txBody>
                    <a:bodyPr lIns="90000" rIns="90000" tIns="46800" bIns="46800" anchor="ctr">
                      <a:noAutofit/>
                    </a:bodyPr>
                    <a:p>
                      <a:pPr algn="ctr">
                        <a:spcBef>
                          <a:spcPts val="3402"/>
                        </a:spcBef>
                        <a:buNone/>
                      </a:pPr>
                      <a:r>
                        <a:rPr b="0" lang="en-PH" sz="1800" spc="-1" strike="noStrike">
                          <a:latin typeface="Lato"/>
                        </a:rPr>
                        <a:t>10%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seldom</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Princess </a:t>
                      </a:r>
                      <a:r>
                        <a:rPr b="1" lang="en-PH" sz="1800" spc="-1" strike="noStrike">
                          <a:latin typeface="Lato"/>
                        </a:rPr>
                        <a:t>seldom</a:t>
                      </a:r>
                      <a:r>
                        <a:rPr b="0" lang="en-PH" sz="1800" spc="-1" strike="noStrike">
                          <a:latin typeface="Lato"/>
                        </a:rPr>
                        <a:t> spends money on clothes.</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90520">
                <a:tc>
                  <a:txBody>
                    <a:bodyPr lIns="90000" rIns="90000" tIns="46800" bIns="46800" anchor="ctr">
                      <a:noAutofit/>
                    </a:bodyPr>
                    <a:p>
                      <a:pPr algn="ctr">
                        <a:spcBef>
                          <a:spcPts val="3402"/>
                        </a:spcBef>
                        <a:buNone/>
                      </a:pPr>
                      <a:r>
                        <a:rPr b="0" lang="en-PH" sz="1800" spc="-1" strike="noStrike">
                          <a:latin typeface="Lato"/>
                        </a:rPr>
                        <a:t>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never</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I </a:t>
                      </a:r>
                      <a:r>
                        <a:rPr b="1" lang="en-PH" sz="1800" spc="-1" strike="noStrike">
                          <a:latin typeface="Lato"/>
                        </a:rPr>
                        <a:t>never</a:t>
                      </a:r>
                      <a:r>
                        <a:rPr b="0" lang="en-PH" sz="1800" spc="-1" strike="noStrike">
                          <a:latin typeface="Lato"/>
                        </a:rPr>
                        <a:t> go diving.</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900000" y="2328120"/>
            <a:ext cx="10259280" cy="395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32" name="PlaceHolder 7"/>
          <p:cNvSpPr/>
          <p:nvPr/>
        </p:nvSpPr>
        <p:spPr>
          <a:xfrm>
            <a:off x="398160" y="155160"/>
            <a:ext cx="10436760" cy="17884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Determining Elements of Sentence Structure: Modifiers―Adverbs (Intensity and Frequency)</a:t>
            </a:r>
            <a:endParaRPr b="0" lang="en-PH" sz="3600" spc="-1" strike="noStrike">
              <a:latin typeface="Arial"/>
            </a:endParaRPr>
          </a:p>
        </p:txBody>
      </p:sp>
      <p:sp>
        <p:nvSpPr>
          <p:cNvPr id="133" name=""/>
          <p:cNvSpPr/>
          <p:nvPr/>
        </p:nvSpPr>
        <p:spPr>
          <a:xfrm>
            <a:off x="4392000" y="1979640"/>
            <a:ext cx="3420000" cy="576360"/>
          </a:xfrm>
          <a:custGeom>
            <a:avLst/>
            <a:gdLst/>
            <a:ahLst/>
            <a:rect l="0" t="0" r="r" b="b"/>
            <a:pathLst>
              <a:path w="9502" h="1603">
                <a:moveTo>
                  <a:pt x="266" y="0"/>
                </a:moveTo>
                <a:lnTo>
                  <a:pt x="267" y="0"/>
                </a:lnTo>
                <a:cubicBezTo>
                  <a:pt x="220" y="0"/>
                  <a:pt x="174" y="12"/>
                  <a:pt x="134" y="36"/>
                </a:cubicBezTo>
                <a:cubicBezTo>
                  <a:pt x="93" y="59"/>
                  <a:pt x="59" y="93"/>
                  <a:pt x="36" y="134"/>
                </a:cubicBezTo>
                <a:cubicBezTo>
                  <a:pt x="12" y="174"/>
                  <a:pt x="0" y="220"/>
                  <a:pt x="0" y="267"/>
                </a:cubicBezTo>
                <a:lnTo>
                  <a:pt x="0" y="1335"/>
                </a:lnTo>
                <a:lnTo>
                  <a:pt x="0" y="1335"/>
                </a:lnTo>
                <a:cubicBezTo>
                  <a:pt x="0" y="1382"/>
                  <a:pt x="12" y="1428"/>
                  <a:pt x="36" y="1469"/>
                </a:cubicBezTo>
                <a:cubicBezTo>
                  <a:pt x="59" y="1509"/>
                  <a:pt x="93" y="1543"/>
                  <a:pt x="134" y="1566"/>
                </a:cubicBezTo>
                <a:cubicBezTo>
                  <a:pt x="174" y="1590"/>
                  <a:pt x="220" y="1602"/>
                  <a:pt x="267" y="1602"/>
                </a:cubicBezTo>
                <a:lnTo>
                  <a:pt x="9234" y="1602"/>
                </a:lnTo>
                <a:lnTo>
                  <a:pt x="9234" y="1602"/>
                </a:lnTo>
                <a:cubicBezTo>
                  <a:pt x="9281" y="1602"/>
                  <a:pt x="9327" y="1590"/>
                  <a:pt x="9368" y="1566"/>
                </a:cubicBezTo>
                <a:cubicBezTo>
                  <a:pt x="9408" y="1543"/>
                  <a:pt x="9442" y="1509"/>
                  <a:pt x="9465" y="1469"/>
                </a:cubicBezTo>
                <a:cubicBezTo>
                  <a:pt x="9489" y="1428"/>
                  <a:pt x="9501" y="1382"/>
                  <a:pt x="9501" y="1335"/>
                </a:cubicBezTo>
                <a:lnTo>
                  <a:pt x="9501" y="267"/>
                </a:lnTo>
                <a:lnTo>
                  <a:pt x="9501" y="267"/>
                </a:lnTo>
                <a:lnTo>
                  <a:pt x="9501" y="267"/>
                </a:lnTo>
                <a:cubicBezTo>
                  <a:pt x="9501" y="220"/>
                  <a:pt x="9489" y="174"/>
                  <a:pt x="9465" y="134"/>
                </a:cubicBezTo>
                <a:cubicBezTo>
                  <a:pt x="9442" y="93"/>
                  <a:pt x="9408" y="59"/>
                  <a:pt x="9368" y="36"/>
                </a:cubicBezTo>
                <a:cubicBezTo>
                  <a:pt x="9327" y="12"/>
                  <a:pt x="9281" y="0"/>
                  <a:pt x="9234" y="0"/>
                </a:cubicBezTo>
                <a:lnTo>
                  <a:pt x="266" y="0"/>
                </a:lnTo>
              </a:path>
            </a:pathLst>
          </a:custGeom>
          <a:solidFill>
            <a:srgbClr val="ffffff"/>
          </a:solidFill>
          <a:ln w="10080">
            <a:solidFill>
              <a:srgbClr val="000000"/>
            </a:solidFill>
            <a:round/>
          </a:ln>
        </p:spPr>
        <p:style>
          <a:lnRef idx="0"/>
          <a:fillRef idx="0"/>
          <a:effectRef idx="0"/>
          <a:fontRef idx="minor"/>
        </p:style>
        <p:txBody>
          <a:bodyPr lIns="94680" rIns="94680" tIns="49680" bIns="49680" anchor="ctr">
            <a:noAutofit/>
          </a:bodyPr>
          <a:p>
            <a:pPr algn="ctr">
              <a:spcBef>
                <a:spcPts val="4535"/>
              </a:spcBef>
              <a:buNone/>
            </a:pPr>
            <a:r>
              <a:rPr b="1" lang="en-PH" sz="2200" spc="-1" strike="noStrike">
                <a:latin typeface="Arial"/>
              </a:rPr>
              <a:t>Adverb of Intensity</a:t>
            </a:r>
            <a:endParaRPr b="1" lang="en-PH" sz="2200" spc="-1" strike="noStrike">
              <a:latin typeface="Arial"/>
            </a:endParaRPr>
          </a:p>
        </p:txBody>
      </p:sp>
      <p:graphicFrame>
        <p:nvGraphicFramePr>
          <p:cNvPr id="134" name=""/>
          <p:cNvGraphicFramePr/>
          <p:nvPr/>
        </p:nvGraphicFramePr>
        <p:xfrm>
          <a:off x="2300040" y="2856600"/>
          <a:ext cx="9275400" cy="3010680"/>
        </p:xfrm>
        <a:graphic>
          <a:graphicData uri="http://schemas.openxmlformats.org/drawingml/2006/table">
            <a:tbl>
              <a:tblPr/>
              <a:tblGrid>
                <a:gridCol w="2756880"/>
                <a:gridCol w="6518880"/>
              </a:tblGrid>
              <a:tr h="516240">
                <a:tc>
                  <a:txBody>
                    <a:bodyPr lIns="90000" rIns="90000" tIns="46800" bIns="46800" anchor="ctr">
                      <a:noAutofit/>
                    </a:bodyPr>
                    <a:p>
                      <a:r>
                        <a:rPr b="0" lang="en-PH" sz="1800" spc="-1" strike="noStrike">
                          <a:latin typeface="Lato"/>
                        </a:rPr>
                        <a:t>extremely, intensely</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His toothache was </a:t>
                      </a:r>
                      <a:r>
                        <a:rPr b="0" lang="en-PH" sz="1800" spc="-1" strike="noStrike" u="sng">
                          <a:uFillTx/>
                          <a:latin typeface="Arial"/>
                        </a:rPr>
                        <a:t>extremely</a:t>
                      </a:r>
                      <a:r>
                        <a:rPr b="0" lang="en-PH" sz="1800" spc="-1" strike="noStrike">
                          <a:latin typeface="Arial"/>
                        </a:rPr>
                        <a:t> painful.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very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She was </a:t>
                      </a:r>
                      <a:r>
                        <a:rPr b="0" lang="en-PH" sz="1800" spc="-1" strike="noStrike" u="sng">
                          <a:uFillTx/>
                          <a:latin typeface="Arial"/>
                        </a:rPr>
                        <a:t>very</a:t>
                      </a:r>
                      <a:r>
                        <a:rPr b="0" lang="en-PH" sz="1800" spc="-1" strike="noStrike">
                          <a:latin typeface="Arial"/>
                        </a:rPr>
                        <a:t> kind.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highly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He was </a:t>
                      </a:r>
                      <a:r>
                        <a:rPr b="0" lang="en-PH" sz="1800" spc="-1" strike="noStrike" u="sng">
                          <a:uFillTx/>
                          <a:latin typeface="Arial"/>
                        </a:rPr>
                        <a:t>highly</a:t>
                      </a:r>
                      <a:r>
                        <a:rPr b="0" lang="en-PH" sz="1800" spc="-1" strike="noStrike">
                          <a:latin typeface="Arial"/>
                        </a:rPr>
                        <a:t> respected.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quite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The outcomes was </a:t>
                      </a:r>
                      <a:r>
                        <a:rPr b="0" lang="en-PH" sz="1800" spc="-1" strike="noStrike" u="sng">
                          <a:uFillTx/>
                          <a:latin typeface="Arial"/>
                        </a:rPr>
                        <a:t>quite</a:t>
                      </a:r>
                      <a:r>
                        <a:rPr b="0" lang="en-PH" sz="1800" spc="-1" strike="noStrike">
                          <a:latin typeface="Arial"/>
                        </a:rPr>
                        <a:t> fair.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fairly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They decided </a:t>
                      </a:r>
                      <a:r>
                        <a:rPr b="0" lang="en-PH" sz="1800" spc="-1" strike="noStrike" u="sng">
                          <a:uFillTx/>
                          <a:latin typeface="Arial"/>
                        </a:rPr>
                        <a:t>fairly</a:t>
                      </a:r>
                      <a:r>
                        <a:rPr b="0" lang="en-PH" sz="1800" spc="-1" strike="noStrike">
                          <a:latin typeface="Arial"/>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a little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He smiled </a:t>
                      </a:r>
                      <a:r>
                        <a:rPr b="0" lang="en-PH" sz="1800" spc="-1" strike="noStrike" u="sng">
                          <a:uFillTx/>
                          <a:latin typeface="Arial"/>
                        </a:rPr>
                        <a:t>a little</a:t>
                      </a:r>
                      <a:r>
                        <a:rPr b="0" lang="en-PH" sz="1800" spc="-1" strike="noStrike">
                          <a:latin typeface="Arial"/>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a:txBody>
                    <a:bodyPr lIns="90000" rIns="90000" tIns="46800" bIns="46800" anchor="t">
                      <a:noAutofit/>
                    </a:bodyPr>
                    <a:p>
                      <a:r>
                        <a:rPr b="0" lang="en-PH" sz="1800" spc="-1" strike="noStrike">
                          <a:latin typeface="Lato"/>
                        </a:rPr>
                        <a:t>scarcely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Food is </a:t>
                      </a:r>
                      <a:r>
                        <a:rPr b="0" lang="en-PH" sz="1800" spc="-1" strike="noStrike" u="sng">
                          <a:uFillTx/>
                          <a:latin typeface="Arial"/>
                        </a:rPr>
                        <a:t>scarcely</a:t>
                      </a:r>
                      <a:r>
                        <a:rPr b="0" lang="en-PH" sz="1800" spc="-1" strike="noStrike">
                          <a:latin typeface="Arial"/>
                        </a:rPr>
                        <a:t> enough.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35" name=""/>
          <p:cNvSpPr/>
          <p:nvPr/>
        </p:nvSpPr>
        <p:spPr>
          <a:xfrm>
            <a:off x="720000" y="2856600"/>
            <a:ext cx="1580040" cy="30106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buNone/>
            </a:pPr>
            <a:r>
              <a:rPr b="1" lang="en-PH" sz="1800" spc="-1" strike="noStrike">
                <a:latin typeface="Arial"/>
              </a:rPr>
              <a:t>HIGH</a:t>
            </a: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endParaRPr b="0" lang="en-PH" sz="1800" spc="-1" strike="noStrike">
              <a:latin typeface="Arial"/>
            </a:endParaRPr>
          </a:p>
          <a:p>
            <a:pPr algn="ctr">
              <a:buNone/>
            </a:pPr>
            <a:r>
              <a:rPr b="1" lang="en-PH" sz="1800" spc="-1" strike="noStrike">
                <a:latin typeface="Arial"/>
              </a:rPr>
              <a:t>LOW</a:t>
            </a:r>
            <a:endParaRPr b="0" lang="en-PH" sz="1800" spc="-1" strike="noStrike">
              <a:latin typeface="Arial"/>
            </a:endParaRPr>
          </a:p>
        </p:txBody>
      </p:sp>
      <p:sp>
        <p:nvSpPr>
          <p:cNvPr id="136" name=""/>
          <p:cNvSpPr/>
          <p:nvPr/>
        </p:nvSpPr>
        <p:spPr>
          <a:xfrm>
            <a:off x="1188000" y="3240000"/>
            <a:ext cx="648000" cy="2160000"/>
          </a:xfrm>
          <a:custGeom>
            <a:avLst/>
            <a:gdLst/>
            <a:ahLst/>
            <a:rect l="0" t="0" r="r" b="b"/>
            <a:pathLst>
              <a:path w="1801" h="6002">
                <a:moveTo>
                  <a:pt x="450" y="6001"/>
                </a:moveTo>
                <a:lnTo>
                  <a:pt x="450" y="1500"/>
                </a:lnTo>
                <a:lnTo>
                  <a:pt x="0" y="1500"/>
                </a:lnTo>
                <a:lnTo>
                  <a:pt x="900" y="0"/>
                </a:lnTo>
                <a:lnTo>
                  <a:pt x="1800" y="1500"/>
                </a:lnTo>
                <a:lnTo>
                  <a:pt x="1350" y="1500"/>
                </a:lnTo>
                <a:lnTo>
                  <a:pt x="1350" y="6001"/>
                </a:lnTo>
                <a:lnTo>
                  <a:pt x="450" y="6001"/>
                </a:lnTo>
              </a:path>
            </a:pathLst>
          </a:custGeom>
          <a:solidFill>
            <a:srgbClr val="000000"/>
          </a:solid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8352000" y="3492000"/>
            <a:ext cx="936000" cy="324000"/>
          </a:xfrm>
          <a:prstGeom prst="ellipse">
            <a:avLst/>
          </a:prstGeom>
          <a:solidFill>
            <a:srgbClr val="ffffff"/>
          </a:solidFill>
          <a:ln w="0">
            <a:solidFill>
              <a:srgbClr val="3465a4"/>
            </a:solidFill>
          </a:ln>
        </p:spPr>
        <p:style>
          <a:lnRef idx="0"/>
          <a:fillRef idx="0"/>
          <a:effectRef idx="0"/>
          <a:fontRef idx="minor"/>
        </p:style>
      </p:sp>
      <p:sp>
        <p:nvSpPr>
          <p:cNvPr id="138" name=""/>
          <p:cNvSpPr/>
          <p:nvPr/>
        </p:nvSpPr>
        <p:spPr>
          <a:xfrm>
            <a:off x="9252000" y="3204000"/>
            <a:ext cx="936000" cy="324000"/>
          </a:xfrm>
          <a:prstGeom prst="ellipse">
            <a:avLst/>
          </a:prstGeom>
          <a:solidFill>
            <a:srgbClr val="ffffff"/>
          </a:solidFill>
          <a:ln w="0">
            <a:solidFill>
              <a:srgbClr val="3465a4"/>
            </a:solidFill>
          </a:ln>
        </p:spPr>
        <p:style>
          <a:lnRef idx="0"/>
          <a:fillRef idx="0"/>
          <a:effectRef idx="0"/>
          <a:fontRef idx="minor"/>
        </p:style>
      </p:sp>
      <p:sp>
        <p:nvSpPr>
          <p:cNvPr id="139" name=""/>
          <p:cNvSpPr/>
          <p:nvPr/>
        </p:nvSpPr>
        <p:spPr>
          <a:xfrm>
            <a:off x="8424000" y="2592000"/>
            <a:ext cx="1260000" cy="411840"/>
          </a:xfrm>
          <a:prstGeom prst="ellipse">
            <a:avLst/>
          </a:prstGeom>
          <a:solidFill>
            <a:srgbClr val="ffffff"/>
          </a:solidFill>
          <a:ln w="0">
            <a:solidFill>
              <a:srgbClr val="3465a4"/>
            </a:solidFill>
          </a:ln>
        </p:spPr>
        <p:style>
          <a:lnRef idx="0"/>
          <a:fillRef idx="0"/>
          <a:effectRef idx="0"/>
          <a:fontRef idx="minor"/>
        </p:style>
      </p:sp>
      <p:sp>
        <p:nvSpPr>
          <p:cNvPr id="140" name=""/>
          <p:cNvSpPr/>
          <p:nvPr/>
        </p:nvSpPr>
        <p:spPr>
          <a:xfrm>
            <a:off x="540000" y="1510560"/>
            <a:ext cx="5216400" cy="5036400"/>
          </a:xfrm>
          <a:prstGeom prst="rect">
            <a:avLst/>
          </a:prstGeom>
          <a:noFill/>
          <a:ln w="0">
            <a:noFill/>
          </a:ln>
        </p:spPr>
        <p:style>
          <a:lnRef idx="0"/>
          <a:fillRef idx="0"/>
          <a:effectRef idx="0"/>
          <a:fontRef idx="minor"/>
        </p:style>
      </p:sp>
      <p:sp>
        <p:nvSpPr>
          <p:cNvPr id="141" name=""/>
          <p:cNvSpPr/>
          <p:nvPr/>
        </p:nvSpPr>
        <p:spPr>
          <a:xfrm>
            <a:off x="540000" y="1657080"/>
            <a:ext cx="5216760" cy="50367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301"/>
              </a:spcBef>
              <a:spcAft>
                <a:spcPts val="499"/>
              </a:spcAft>
              <a:buNone/>
            </a:pP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p:txBody>
      </p:sp>
      <p:sp>
        <p:nvSpPr>
          <p:cNvPr id="142" name=""/>
          <p:cNvSpPr/>
          <p:nvPr/>
        </p:nvSpPr>
        <p:spPr>
          <a:xfrm>
            <a:off x="8316000" y="2103840"/>
            <a:ext cx="3203280" cy="498528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0" lang="en-PH" sz="1800" spc="-1" strike="noStrike">
                <a:solidFill>
                  <a:srgbClr val="000000"/>
                </a:solidFill>
                <a:latin typeface="Lato"/>
                <a:ea typeface="DejaVu Sans"/>
              </a:rPr>
              <a:t>Answer: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1. intensely</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2. </a:t>
            </a:r>
            <a:r>
              <a:rPr b="0" lang="en-PH" sz="1800" spc="-1" strike="noStrike" u="sng">
                <a:solidFill>
                  <a:srgbClr val="000000"/>
                </a:solidFill>
                <a:uFillTx/>
                <a:latin typeface="Lato"/>
                <a:ea typeface="Arial;Arial"/>
              </a:rPr>
              <a:t>always</a:t>
            </a:r>
            <a:r>
              <a:rPr b="0" lang="en-PH" sz="1800" spc="-1" strike="noStrike">
                <a:solidFill>
                  <a:srgbClr val="000000"/>
                </a:solidFill>
                <a:latin typeface="Lato"/>
                <a:ea typeface="Arial;Arial"/>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3. </a:t>
            </a:r>
            <a:r>
              <a:rPr b="0" lang="en-PH" sz="1800" spc="-1" strike="noStrike" u="sng">
                <a:solidFill>
                  <a:srgbClr val="000000"/>
                </a:solidFill>
                <a:uFillTx/>
                <a:latin typeface="Lato"/>
                <a:ea typeface="Arial;Arial"/>
              </a:rPr>
              <a:t>usually</a:t>
            </a:r>
            <a:r>
              <a:rPr b="0" lang="en-PH" sz="1800" spc="-1" strike="noStrike">
                <a:solidFill>
                  <a:srgbClr val="000000"/>
                </a:solidFill>
                <a:latin typeface="Lato"/>
                <a:ea typeface="Arial;Arial"/>
              </a:rPr>
              <a:t>, highly</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4. quite</a:t>
            </a:r>
            <a:endParaRPr b="0" lang="en-PH" sz="1800" spc="-1" strike="noStrike">
              <a:latin typeface="Arial"/>
            </a:endParaRPr>
          </a:p>
        </p:txBody>
      </p:sp>
      <p:sp>
        <p:nvSpPr>
          <p:cNvPr id="143" name="PlaceHolder 2"/>
          <p:cNvSpPr/>
          <p:nvPr/>
        </p:nvSpPr>
        <p:spPr>
          <a:xfrm>
            <a:off x="398160" y="155160"/>
            <a:ext cx="10436760" cy="17884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Determining Elements of Sentence Structure: Modifiers―Adverbs (Intensity and Frequency)</a:t>
            </a:r>
            <a:endParaRPr b="0" lang="en-PH" sz="3600" spc="-1" strike="noStrike">
              <a:latin typeface="Arial"/>
            </a:endParaRPr>
          </a:p>
        </p:txBody>
      </p:sp>
      <p:sp>
        <p:nvSpPr>
          <p:cNvPr id="144" name=""/>
          <p:cNvSpPr txBox="1"/>
          <p:nvPr/>
        </p:nvSpPr>
        <p:spPr>
          <a:xfrm>
            <a:off x="540000" y="1967040"/>
            <a:ext cx="7020000" cy="3972960"/>
          </a:xfrm>
          <a:prstGeom prst="rect">
            <a:avLst/>
          </a:prstGeom>
          <a:noFill/>
          <a:ln w="0">
            <a:noFill/>
          </a:ln>
        </p:spPr>
        <p:txBody>
          <a:bodyPr lIns="90000" rIns="90000" tIns="45000" bIns="45000" anchor="t">
            <a:noAutofit/>
          </a:bodyPr>
          <a:p>
            <a:pPr algn="just">
              <a:spcBef>
                <a:spcPts val="499"/>
              </a:spcBef>
              <a:spcAft>
                <a:spcPts val="499"/>
              </a:spcAft>
              <a:buNone/>
            </a:pPr>
            <a:r>
              <a:rPr b="0" lang="en-PH" sz="1800" spc="-1" strike="noStrike">
                <a:solidFill>
                  <a:srgbClr val="000000"/>
                </a:solidFill>
                <a:latin typeface="Lato"/>
                <a:ea typeface="Arial;Arial"/>
              </a:rPr>
              <a:t>Underline the adverbs of frequency and encirlce the adverbs of intensity in the short text. Rewrite the sentences and put the answers in a piece of paper.</a:t>
            </a:r>
            <a:endParaRPr b="0" lang="en-PH" sz="1800" spc="-1" strike="noStrike">
              <a:latin typeface="Lato"/>
            </a:endParaRPr>
          </a:p>
          <a:p>
            <a:pPr algn="just">
              <a:spcBef>
                <a:spcPts val="499"/>
              </a:spcBef>
              <a:spcAft>
                <a:spcPts val="499"/>
              </a:spcAft>
              <a:buNone/>
            </a:pPr>
            <a:endParaRPr b="0" lang="en-PH" sz="1800" spc="-1" strike="noStrike">
              <a:latin typeface="Lato"/>
            </a:endParaRPr>
          </a:p>
          <a:p>
            <a:pPr algn="just">
              <a:spcBef>
                <a:spcPts val="499"/>
              </a:spcBef>
              <a:spcAft>
                <a:spcPts val="499"/>
              </a:spcAft>
              <a:buNone/>
            </a:pPr>
            <a:r>
              <a:rPr b="0" lang="en-PH" sz="1800" spc="-1" strike="noStrike">
                <a:solidFill>
                  <a:srgbClr val="000000"/>
                </a:solidFill>
                <a:latin typeface="Lato"/>
                <a:ea typeface="Arial;Arial"/>
              </a:rPr>
              <a:t>(1.) Philippine paintings intensely bear the soul of the country. (2.) They always reflect Filipino ideas, customs, unique characteristics, and values. (3.) For one, these works of art usually reflect how highly sociable Filipinos are. (4.) Filipinos are quite pleased celebrating and sharing their food and their little victories with family members, friends, and others. </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949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2023-03-06T15:50:41Z</dcterms:modified>
  <cp:revision>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