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5.png" ContentType="image/png"/>
  <Override PartName="/ppt/media/image6.png" ContentType="image/png"/>
  <Override PartName="/ppt/media/image11.png" ContentType="image/png"/>
  <Override PartName="/ppt/media/image7.png" ContentType="image/png"/>
  <Override PartName="/ppt/media/image8.png" ContentType="image/png"/>
  <Override PartName="/ppt/media/image9.png" ContentType="image/png"/>
  <Override PartName="/ppt/media/image10.png" ContentType="image/png"/>
  <Override PartName="/ppt/media/image12.png" ContentType="image/png"/>
  <Override PartName="/ppt/media/image13.png" ContentType="image/png"/>
  <Override PartName="/ppt/media/image15.png" ContentType="image/png"/>
  <Override PartName="/ppt/media/image16.png" ContentType="image/png"/>
  <Override PartName="/ppt/media/image18.png" ContentType="image/png"/>
  <Override PartName="/ppt/media/image19.png" ContentType="image/png"/>
  <Override PartName="/ppt/media/image17.png" ContentType="image/png"/>
  <Override PartName="/ppt/media/image14.png" ContentType="image/png"/>
  <Override PartName="/ppt/media/image20.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_rels/slide12.xml.rels" ContentType="application/vnd.openxmlformats-package.relationships+xml"/>
  <Override PartName="/ppt/slides/_rels/slide11.xml.rels" ContentType="application/vnd.openxmlformats-package.relationships+xml"/>
  <Override PartName="/ppt/slides/_rels/slide10.xml.rels" ContentType="application/vnd.openxmlformats-package.relationships+xml"/>
  <Override PartName="/ppt/slides/_rels/slide1.xml.rels" ContentType="application/vnd.openxmlformats-package.relationships+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2.xml.rels" ContentType="application/vnd.openxmlformats-package.relationships+xml"/>
  <Override PartName="/ppt/slides/_rels/slide9.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slide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12.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19.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20.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slideLayout" Target="../slideLayouts/slideLayout25.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image" Target="../media/image9.png"/><Relationship Id="rId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image" Target="../media/image11.png"/><Relationship Id="rId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3.png"/><Relationship Id="rId2" Type="http://schemas.openxmlformats.org/officeDocument/2006/relationships/image" Target="../media/image14.png"/><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image" Target="../media/image15.png"/><Relationship Id="rId2" Type="http://schemas.openxmlformats.org/officeDocument/2006/relationships/image" Target="../media/image16.png"/><Relationship Id="rId3"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image" Target="../media/image17.png"/><Relationship Id="rId2" Type="http://schemas.openxmlformats.org/officeDocument/2006/relationships/image" Target="../media/image18.png"/><Relationship Id="rId3" Type="http://schemas.openxmlformats.org/officeDocument/2006/relationships/slideLayout" Target="../slideLayouts/slideLayout13.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140000" y="2700000"/>
            <a:ext cx="7738560" cy="118692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Proper Ways to Conserve Growing Plants</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0" name=""/>
          <p:cNvSpPr/>
          <p:nvPr/>
        </p:nvSpPr>
        <p:spPr>
          <a:xfrm>
            <a:off x="10260000" y="5746320"/>
            <a:ext cx="176400" cy="342000"/>
          </a:xfrm>
          <a:prstGeom prst="rect">
            <a:avLst/>
          </a:prstGeom>
          <a:noFill/>
          <a:ln w="0">
            <a:noFill/>
          </a:ln>
        </p:spPr>
        <p:style>
          <a:lnRef idx="0"/>
          <a:fillRef idx="0"/>
          <a:effectRef idx="0"/>
          <a:fontRef idx="minor"/>
        </p:style>
      </p:sp>
      <p:sp>
        <p:nvSpPr>
          <p:cNvPr id="171" name=""/>
          <p:cNvSpPr/>
          <p:nvPr/>
        </p:nvSpPr>
        <p:spPr>
          <a:xfrm>
            <a:off x="515880" y="1258560"/>
            <a:ext cx="1115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Plants and trees are very important to us and to animals because they provide materials for our shelter. They also protect the land by preventing soil erosion. However, some people cut down and burn down the big trees in the forests.</a:t>
            </a:r>
            <a:endParaRPr b="0" lang="en-PH" sz="1800" spc="-1" strike="noStrike">
              <a:latin typeface="Arial"/>
            </a:endParaRPr>
          </a:p>
        </p:txBody>
      </p:sp>
      <p:pic>
        <p:nvPicPr>
          <p:cNvPr id="172" name="" descr=""/>
          <p:cNvPicPr/>
          <p:nvPr/>
        </p:nvPicPr>
        <p:blipFill>
          <a:blip r:embed="rId1"/>
          <a:stretch/>
        </p:blipFill>
        <p:spPr>
          <a:xfrm>
            <a:off x="2585880" y="2340000"/>
            <a:ext cx="7019640" cy="37796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 name=""/>
          <p:cNvSpPr/>
          <p:nvPr/>
        </p:nvSpPr>
        <p:spPr>
          <a:xfrm>
            <a:off x="10260000" y="5746320"/>
            <a:ext cx="176400" cy="342000"/>
          </a:xfrm>
          <a:prstGeom prst="rect">
            <a:avLst/>
          </a:prstGeom>
          <a:noFill/>
          <a:ln w="0">
            <a:noFill/>
          </a:ln>
        </p:spPr>
        <p:style>
          <a:lnRef idx="0"/>
          <a:fillRef idx="0"/>
          <a:effectRef idx="0"/>
          <a:fontRef idx="minor"/>
        </p:style>
      </p:sp>
      <p:sp>
        <p:nvSpPr>
          <p:cNvPr id="174" name=""/>
          <p:cNvSpPr/>
          <p:nvPr/>
        </p:nvSpPr>
        <p:spPr>
          <a:xfrm>
            <a:off x="360000" y="2517120"/>
            <a:ext cx="7379640" cy="22345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rPr>
              <a:t> </a:t>
            </a:r>
            <a:r>
              <a:rPr b="0" lang="en-PH" sz="1800" spc="-1" strike="noStrike">
                <a:latin typeface="Lato"/>
              </a:rPr>
              <a:t>	</a:t>
            </a:r>
            <a:r>
              <a:rPr b="0" lang="en-PH" sz="1800" spc="-1" strike="noStrike">
                <a:latin typeface="Lato"/>
              </a:rPr>
              <a:t>Animals in the forest will have no home. The lowlands will easily get flooded when heavy rains come.</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ea typeface="AppleSystemUIFont"/>
              </a:rPr>
              <a:t>	</a:t>
            </a:r>
            <a:r>
              <a:rPr b="0" lang="en-PH" sz="1800" spc="-1" strike="noStrike">
                <a:latin typeface="Lato"/>
                <a:ea typeface="AppleSystemUIFont"/>
              </a:rPr>
              <a:t>Floods bring harm and destruction to people and properties. Crops, houses, and buildings may also be destroyed by floods.</a:t>
            </a:r>
            <a:endParaRPr b="0" lang="en-PH" sz="1800" spc="-1" strike="noStrike">
              <a:latin typeface="Arial"/>
            </a:endParaRPr>
          </a:p>
          <a:p>
            <a:pPr algn="just">
              <a:lnSpc>
                <a:spcPct val="100000"/>
              </a:lnSpc>
              <a:buNone/>
            </a:pPr>
            <a:endParaRPr b="0" lang="en-PH" sz="1800" spc="-1" strike="noStrike">
              <a:latin typeface="Arial"/>
            </a:endParaRPr>
          </a:p>
          <a:p>
            <a:pPr algn="just">
              <a:lnSpc>
                <a:spcPct val="100000"/>
              </a:lnSpc>
              <a:buNone/>
            </a:pPr>
            <a:r>
              <a:rPr b="0" lang="en-PH" sz="1800" spc="-1" strike="noStrike">
                <a:latin typeface="Lato"/>
                <a:ea typeface="AppleSystemUIFont"/>
              </a:rPr>
              <a:t>	</a:t>
            </a:r>
            <a:r>
              <a:rPr b="0" lang="en-PH" sz="1800" spc="-1" strike="noStrike">
                <a:latin typeface="Lato"/>
                <a:ea typeface="AppleSystemUIFont"/>
              </a:rPr>
              <a:t>Plants, especially trees, help prevent floods.</a:t>
            </a:r>
            <a:endParaRPr b="0" lang="en-PH" sz="1800" spc="-1" strike="noStrike">
              <a:latin typeface="Arial"/>
            </a:endParaRPr>
          </a:p>
        </p:txBody>
      </p:sp>
      <p:pic>
        <p:nvPicPr>
          <p:cNvPr id="175" name="" descr=""/>
          <p:cNvPicPr/>
          <p:nvPr/>
        </p:nvPicPr>
        <p:blipFill>
          <a:blip r:embed="rId1"/>
          <a:stretch/>
        </p:blipFill>
        <p:spPr>
          <a:xfrm>
            <a:off x="7920000" y="1368000"/>
            <a:ext cx="3989160" cy="44996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400" cy="342000"/>
          </a:xfrm>
          <a:prstGeom prst="rect">
            <a:avLst/>
          </a:prstGeom>
          <a:noFill/>
          <a:ln w="0">
            <a:noFill/>
          </a:ln>
        </p:spPr>
        <p:style>
          <a:lnRef idx="0"/>
          <a:fillRef idx="0"/>
          <a:effectRef idx="0"/>
          <a:fontRef idx="minor"/>
        </p:style>
      </p:sp>
      <p:sp>
        <p:nvSpPr>
          <p:cNvPr id="126" name=""/>
          <p:cNvSpPr/>
          <p:nvPr/>
        </p:nvSpPr>
        <p:spPr>
          <a:xfrm>
            <a:off x="0" y="612000"/>
            <a:ext cx="2879640" cy="539640"/>
          </a:xfrm>
          <a:prstGeom prst="rect">
            <a:avLst/>
          </a:prstGeom>
          <a:solidFill>
            <a:srgbClr val="e0c2cd"/>
          </a:solidFill>
          <a:ln w="29160">
            <a:solidFill>
              <a:srgbClr val="000000"/>
            </a:solidFill>
            <a:round/>
          </a:ln>
        </p:spPr>
        <p:style>
          <a:lnRef idx="0"/>
          <a:fillRef idx="0"/>
          <a:effectRef idx="0"/>
          <a:fontRef idx="minor"/>
        </p:style>
        <p:txBody>
          <a:bodyPr lIns="104400" rIns="104400" tIns="59400" bIns="59400" anchor="ctr">
            <a:noAutofit/>
          </a:bodyPr>
          <a:p>
            <a:pPr algn="ctr">
              <a:lnSpc>
                <a:spcPct val="100000"/>
              </a:lnSpc>
              <a:buNone/>
            </a:pPr>
            <a:r>
              <a:rPr b="1" lang="en-PH" sz="2000" spc="-1" strike="noStrike">
                <a:solidFill>
                  <a:srgbClr val="000000"/>
                </a:solidFill>
                <a:latin typeface="Lato"/>
                <a:ea typeface="AppleSystemUIFont"/>
              </a:rPr>
              <a:t>How Plants Grow</a:t>
            </a:r>
            <a:endParaRPr b="0" lang="en-PH" sz="2000" spc="-1" strike="noStrike">
              <a:latin typeface="Arial"/>
            </a:endParaRPr>
          </a:p>
        </p:txBody>
      </p:sp>
      <p:sp>
        <p:nvSpPr>
          <p:cNvPr id="127" name=""/>
          <p:cNvSpPr/>
          <p:nvPr/>
        </p:nvSpPr>
        <p:spPr>
          <a:xfrm>
            <a:off x="1440000" y="1367280"/>
            <a:ext cx="5939640" cy="396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Plants grow. Their size and height change as they grow.</a:t>
            </a:r>
            <a:endParaRPr b="0" lang="en-PH" sz="1800" spc="-1" strike="noStrike">
              <a:latin typeface="Arial"/>
            </a:endParaRPr>
          </a:p>
        </p:txBody>
      </p:sp>
      <p:sp>
        <p:nvSpPr>
          <p:cNvPr id="128" name=""/>
          <p:cNvSpPr/>
          <p:nvPr/>
        </p:nvSpPr>
        <p:spPr>
          <a:xfrm>
            <a:off x="515880" y="1800000"/>
            <a:ext cx="1115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	</a:t>
            </a:r>
            <a:r>
              <a:rPr b="0" lang="en-PH" sz="1800" spc="-1" strike="noStrike">
                <a:latin typeface="Lato"/>
                <a:ea typeface="AppleSystemUIFont"/>
              </a:rPr>
              <a:t>When a seed is planted under favorable conditions (good soil, enough water, and warmth), it grows roots, stems, and leaves. It becomes a small plant.</a:t>
            </a:r>
            <a:endParaRPr b="0" lang="en-PH" sz="1800" spc="-1" strike="noStrike">
              <a:latin typeface="Arial"/>
            </a:endParaRPr>
          </a:p>
        </p:txBody>
      </p:sp>
      <p:pic>
        <p:nvPicPr>
          <p:cNvPr id="129" name="" descr=""/>
          <p:cNvPicPr/>
          <p:nvPr/>
        </p:nvPicPr>
        <p:blipFill>
          <a:blip r:embed="rId1"/>
          <a:stretch/>
        </p:blipFill>
        <p:spPr>
          <a:xfrm>
            <a:off x="7040160" y="2340000"/>
            <a:ext cx="4659480" cy="3779640"/>
          </a:xfrm>
          <a:prstGeom prst="rect">
            <a:avLst/>
          </a:prstGeom>
          <a:ln w="29160">
            <a:solidFill>
              <a:srgbClr val="000000"/>
            </a:solidFill>
            <a:round/>
          </a:ln>
        </p:spPr>
      </p:pic>
      <p:sp>
        <p:nvSpPr>
          <p:cNvPr id="130" name=""/>
          <p:cNvSpPr/>
          <p:nvPr/>
        </p:nvSpPr>
        <p:spPr>
          <a:xfrm>
            <a:off x="360000" y="3291480"/>
            <a:ext cx="6479640" cy="192816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plant undergoes changes as it grows. It changes in size and in height. The stem grows upward and spreads out in different directions. More branches come out. The size and the number of its leaves also change. Its roots continue to grow and develop. Some spread out sideward while the others grow deeper into the soil.</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1" name=""/>
          <p:cNvSpPr/>
          <p:nvPr/>
        </p:nvSpPr>
        <p:spPr>
          <a:xfrm>
            <a:off x="10260000" y="5746320"/>
            <a:ext cx="176400" cy="342000"/>
          </a:xfrm>
          <a:prstGeom prst="rect">
            <a:avLst/>
          </a:prstGeom>
          <a:noFill/>
          <a:ln w="0">
            <a:noFill/>
          </a:ln>
        </p:spPr>
        <p:style>
          <a:lnRef idx="0"/>
          <a:fillRef idx="0"/>
          <a:effectRef idx="0"/>
          <a:fontRef idx="minor"/>
        </p:style>
      </p:sp>
      <p:sp>
        <p:nvSpPr>
          <p:cNvPr id="132" name=""/>
          <p:cNvSpPr/>
          <p:nvPr/>
        </p:nvSpPr>
        <p:spPr>
          <a:xfrm>
            <a:off x="0" y="900000"/>
            <a:ext cx="3599640" cy="539640"/>
          </a:xfrm>
          <a:prstGeom prst="rect">
            <a:avLst/>
          </a:prstGeom>
          <a:solidFill>
            <a:srgbClr val="e0c2cd"/>
          </a:solidFill>
          <a:ln w="29160">
            <a:solidFill>
              <a:srgbClr val="000000"/>
            </a:solidFill>
            <a:round/>
          </a:ln>
        </p:spPr>
        <p:style>
          <a:lnRef idx="0"/>
          <a:fillRef idx="0"/>
          <a:effectRef idx="0"/>
          <a:fontRef idx="minor"/>
        </p:style>
        <p:txBody>
          <a:bodyPr lIns="104400" rIns="104400" tIns="59400" bIns="59400" anchor="ctr">
            <a:noAutofit/>
          </a:bodyPr>
          <a:p>
            <a:pPr algn="ctr">
              <a:lnSpc>
                <a:spcPct val="100000"/>
              </a:lnSpc>
              <a:buNone/>
            </a:pPr>
            <a:r>
              <a:rPr b="1" lang="en-PH" sz="2000" spc="-1" strike="noStrike">
                <a:solidFill>
                  <a:srgbClr val="000000"/>
                </a:solidFill>
                <a:latin typeface="AppleSystemUIFont"/>
                <a:ea typeface="AppleSystemUIFont"/>
              </a:rPr>
              <a:t>Ways of Growing Plants</a:t>
            </a:r>
            <a:endParaRPr b="0" lang="en-PH" sz="2000" spc="-1" strike="noStrike">
              <a:latin typeface="Arial"/>
            </a:endParaRPr>
          </a:p>
        </p:txBody>
      </p:sp>
      <p:sp>
        <p:nvSpPr>
          <p:cNvPr id="133" name=""/>
          <p:cNvSpPr/>
          <p:nvPr/>
        </p:nvSpPr>
        <p:spPr>
          <a:xfrm>
            <a:off x="540000" y="1800000"/>
            <a:ext cx="3239640" cy="3963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Plants grow in different ways.</a:t>
            </a:r>
            <a:endParaRPr b="0" lang="en-PH" sz="1800" spc="-1" strike="noStrike">
              <a:latin typeface="Arial"/>
            </a:endParaRPr>
          </a:p>
        </p:txBody>
      </p:sp>
      <p:sp>
        <p:nvSpPr>
          <p:cNvPr id="134" name=""/>
          <p:cNvSpPr/>
          <p:nvPr/>
        </p:nvSpPr>
        <p:spPr>
          <a:xfrm>
            <a:off x="501480" y="2520000"/>
            <a:ext cx="7598160" cy="100908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a:pPr>
            <a:r>
              <a:rPr b="0" lang="en-PH" sz="1800" spc="-1" strike="noStrike">
                <a:latin typeface="Lato"/>
                <a:ea typeface="AppleSystemUIFont"/>
              </a:rPr>
              <a:t>Most green plants grow from seeds. A </a:t>
            </a:r>
            <a:r>
              <a:rPr b="1" lang="en-PH" sz="1800" spc="-1" strike="noStrike">
                <a:latin typeface="Lato"/>
                <a:ea typeface="AppleSystemUIFont"/>
              </a:rPr>
              <a:t>seed</a:t>
            </a:r>
            <a:r>
              <a:rPr b="0" lang="en-PH" sz="1800" spc="-1" strike="noStrike">
                <a:latin typeface="Lato"/>
                <a:ea typeface="AppleSystemUIFont"/>
              </a:rPr>
              <a:t> contains a dormant or sleeping young plant. A seed has three main parts: the seed coat, seed leaves or cotyledon, and baby plant.</a:t>
            </a:r>
            <a:endParaRPr b="0" lang="en-PH" sz="1800" spc="-1" strike="noStrike">
              <a:latin typeface="Arial"/>
            </a:endParaRPr>
          </a:p>
        </p:txBody>
      </p:sp>
      <p:sp>
        <p:nvSpPr>
          <p:cNvPr id="135" name=""/>
          <p:cNvSpPr/>
          <p:nvPr/>
        </p:nvSpPr>
        <p:spPr>
          <a:xfrm>
            <a:off x="439920" y="3616920"/>
            <a:ext cx="765972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baby plant uses the nutrients in the seed leaves as food. So, the seed leaves become smaller as the baby plant.</a:t>
            </a:r>
            <a:endParaRPr b="0" lang="en-PH" sz="1800" spc="-1" strike="noStrike">
              <a:latin typeface="Arial"/>
            </a:endParaRPr>
          </a:p>
        </p:txBody>
      </p:sp>
      <p:pic>
        <p:nvPicPr>
          <p:cNvPr id="136" name="" descr=""/>
          <p:cNvPicPr/>
          <p:nvPr/>
        </p:nvPicPr>
        <p:blipFill>
          <a:blip r:embed="rId1"/>
          <a:stretch/>
        </p:blipFill>
        <p:spPr>
          <a:xfrm>
            <a:off x="8280000" y="1260000"/>
            <a:ext cx="3599640" cy="449964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7" name=""/>
          <p:cNvSpPr/>
          <p:nvPr/>
        </p:nvSpPr>
        <p:spPr>
          <a:xfrm>
            <a:off x="10260000" y="5746320"/>
            <a:ext cx="176400" cy="342000"/>
          </a:xfrm>
          <a:prstGeom prst="rect">
            <a:avLst/>
          </a:prstGeom>
          <a:noFill/>
          <a:ln w="0">
            <a:noFill/>
          </a:ln>
        </p:spPr>
        <p:style>
          <a:lnRef idx="0"/>
          <a:fillRef idx="0"/>
          <a:effectRef idx="0"/>
          <a:fontRef idx="minor"/>
        </p:style>
      </p:sp>
      <p:sp>
        <p:nvSpPr>
          <p:cNvPr id="138" name=""/>
          <p:cNvSpPr/>
          <p:nvPr/>
        </p:nvSpPr>
        <p:spPr>
          <a:xfrm>
            <a:off x="360000" y="1440000"/>
            <a:ext cx="7781400" cy="102456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2"/>
            </a:pPr>
            <a:r>
              <a:rPr b="0" lang="en-PH" sz="1800" spc="-1" strike="noStrike">
                <a:latin typeface="Lato"/>
                <a:ea typeface="AppleSystemUIFont"/>
              </a:rPr>
              <a:t>New plants can also grow from cuttings. </a:t>
            </a:r>
            <a:r>
              <a:rPr b="1" lang="en-PH" sz="1800" spc="-1" strike="noStrike">
                <a:latin typeface="Lato"/>
                <a:ea typeface="AppleSystemUIFont"/>
              </a:rPr>
              <a:t>Cutting</a:t>
            </a:r>
            <a:r>
              <a:rPr b="0" lang="en-PH" sz="1800" spc="-1" strike="noStrike">
                <a:latin typeface="Lato"/>
                <a:ea typeface="AppleSystemUIFont"/>
              </a:rPr>
              <a:t> is the process of trimming certain parts of the stem and then rooting them to produce new plants</a:t>
            </a:r>
            <a:endParaRPr b="0" lang="en-PH" sz="1800" spc="-1" strike="noStrike">
              <a:latin typeface="Arial"/>
            </a:endParaRPr>
          </a:p>
        </p:txBody>
      </p:sp>
      <p:sp>
        <p:nvSpPr>
          <p:cNvPr id="139" name=""/>
          <p:cNvSpPr/>
          <p:nvPr/>
        </p:nvSpPr>
        <p:spPr>
          <a:xfrm>
            <a:off x="396000" y="2520000"/>
            <a:ext cx="7685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The San Francisco, gumamela, and bougainvillea plants can be grown by cutting and planting a portion of their mature branches and planting them.</a:t>
            </a:r>
            <a:endParaRPr b="0" lang="en-PH" sz="1800" spc="-1" strike="noStrike">
              <a:latin typeface="Arial"/>
            </a:endParaRPr>
          </a:p>
        </p:txBody>
      </p:sp>
      <p:pic>
        <p:nvPicPr>
          <p:cNvPr id="140" name="" descr=""/>
          <p:cNvPicPr/>
          <p:nvPr/>
        </p:nvPicPr>
        <p:blipFill>
          <a:blip r:embed="rId1"/>
          <a:stretch/>
        </p:blipFill>
        <p:spPr>
          <a:xfrm>
            <a:off x="8460000" y="1260000"/>
            <a:ext cx="3239640" cy="2339640"/>
          </a:xfrm>
          <a:prstGeom prst="rect">
            <a:avLst/>
          </a:prstGeom>
          <a:ln w="29160">
            <a:solidFill>
              <a:srgbClr val="000000"/>
            </a:solidFill>
            <a:round/>
          </a:ln>
        </p:spPr>
      </p:pic>
      <p:sp>
        <p:nvSpPr>
          <p:cNvPr id="141" name=""/>
          <p:cNvSpPr/>
          <p:nvPr/>
        </p:nvSpPr>
        <p:spPr>
          <a:xfrm>
            <a:off x="441720" y="4680000"/>
            <a:ext cx="7657920" cy="7182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3"/>
            </a:pPr>
            <a:r>
              <a:rPr b="0" lang="en-PH" sz="1800" spc="-1" strike="noStrike">
                <a:latin typeface="Lato"/>
                <a:ea typeface="AppleSystemUIFont"/>
              </a:rPr>
              <a:t>Some plants grow from bulbs. A </a:t>
            </a:r>
            <a:r>
              <a:rPr b="1" lang="en-PH" sz="1800" spc="-1" strike="noStrike">
                <a:latin typeface="Lato"/>
                <a:ea typeface="AppleSystemUIFont"/>
              </a:rPr>
              <a:t>bulb</a:t>
            </a:r>
            <a:r>
              <a:rPr b="0" lang="en-PH" sz="1800" spc="-1" strike="noStrike">
                <a:latin typeface="Lato"/>
                <a:ea typeface="AppleSystemUIFont"/>
              </a:rPr>
              <a:t> is a group of leaves that grows under the ground. Onions and lilies grow from bulbs.</a:t>
            </a:r>
            <a:endParaRPr b="0" lang="en-PH" sz="1800" spc="-1" strike="noStrike">
              <a:latin typeface="Arial"/>
            </a:endParaRPr>
          </a:p>
        </p:txBody>
      </p:sp>
      <p:pic>
        <p:nvPicPr>
          <p:cNvPr id="142" name="" descr=""/>
          <p:cNvPicPr/>
          <p:nvPr/>
        </p:nvPicPr>
        <p:blipFill>
          <a:blip r:embed="rId2"/>
          <a:stretch/>
        </p:blipFill>
        <p:spPr>
          <a:xfrm>
            <a:off x="8460000" y="3780000"/>
            <a:ext cx="3239640" cy="236916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3" name=""/>
          <p:cNvSpPr/>
          <p:nvPr/>
        </p:nvSpPr>
        <p:spPr>
          <a:xfrm>
            <a:off x="10260000" y="5746320"/>
            <a:ext cx="176400" cy="342000"/>
          </a:xfrm>
          <a:prstGeom prst="rect">
            <a:avLst/>
          </a:prstGeom>
          <a:noFill/>
          <a:ln w="0">
            <a:noFill/>
          </a:ln>
        </p:spPr>
        <p:style>
          <a:lnRef idx="0"/>
          <a:fillRef idx="0"/>
          <a:effectRef idx="0"/>
          <a:fontRef idx="minor"/>
        </p:style>
      </p:sp>
      <p:sp>
        <p:nvSpPr>
          <p:cNvPr id="144" name=""/>
          <p:cNvSpPr/>
          <p:nvPr/>
        </p:nvSpPr>
        <p:spPr>
          <a:xfrm>
            <a:off x="360000" y="1800000"/>
            <a:ext cx="7656840" cy="71820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4"/>
            </a:pPr>
            <a:r>
              <a:rPr b="0" lang="en-PH" sz="1800" spc="-1" strike="noStrike">
                <a:latin typeface="Lato"/>
                <a:ea typeface="AppleSystemUIFont"/>
              </a:rPr>
              <a:t>Some plants grow from shoots. </a:t>
            </a:r>
            <a:r>
              <a:rPr b="1" lang="en-PH" sz="1800" spc="-1" strike="noStrike">
                <a:latin typeface="Lato"/>
                <a:ea typeface="AppleSystemUIFont"/>
              </a:rPr>
              <a:t>Shoots</a:t>
            </a:r>
            <a:r>
              <a:rPr b="0" lang="en-PH" sz="1800" spc="-1" strike="noStrike">
                <a:latin typeface="Lato"/>
                <a:ea typeface="AppleSystemUIFont"/>
              </a:rPr>
              <a:t> are young plants that are not yet developed. Banana plants and bamboo plants grow from shoots.</a:t>
            </a:r>
            <a:endParaRPr b="0" lang="en-PH" sz="1800" spc="-1" strike="noStrike">
              <a:latin typeface="Arial"/>
            </a:endParaRPr>
          </a:p>
        </p:txBody>
      </p:sp>
      <p:pic>
        <p:nvPicPr>
          <p:cNvPr id="145" name="" descr=""/>
          <p:cNvPicPr/>
          <p:nvPr/>
        </p:nvPicPr>
        <p:blipFill>
          <a:blip r:embed="rId1"/>
          <a:stretch/>
        </p:blipFill>
        <p:spPr>
          <a:xfrm>
            <a:off x="8100000" y="1440000"/>
            <a:ext cx="3599640" cy="2284920"/>
          </a:xfrm>
          <a:prstGeom prst="rect">
            <a:avLst/>
          </a:prstGeom>
          <a:ln w="29160">
            <a:solidFill>
              <a:srgbClr val="000000"/>
            </a:solidFill>
            <a:round/>
          </a:ln>
        </p:spPr>
      </p:pic>
      <p:sp>
        <p:nvSpPr>
          <p:cNvPr id="146" name=""/>
          <p:cNvSpPr/>
          <p:nvPr/>
        </p:nvSpPr>
        <p:spPr>
          <a:xfrm>
            <a:off x="385920" y="4320000"/>
            <a:ext cx="7353720" cy="107964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5"/>
            </a:pPr>
            <a:r>
              <a:rPr b="0" lang="en-PH" sz="1800" spc="-1" strike="noStrike">
                <a:latin typeface="Lato"/>
                <a:ea typeface="AppleSystemUIFont"/>
              </a:rPr>
              <a:t>New plants can also grow from </a:t>
            </a:r>
            <a:r>
              <a:rPr b="1" lang="en-PH" sz="1800" spc="-1" strike="noStrike">
                <a:latin typeface="Lato"/>
                <a:ea typeface="AppleSystemUIFont"/>
              </a:rPr>
              <a:t>leaves</a:t>
            </a:r>
            <a:r>
              <a:rPr b="0" lang="en-PH" sz="1800" spc="-1" strike="noStrike">
                <a:latin typeface="Lato"/>
                <a:ea typeface="AppleSystemUIFont"/>
              </a:rPr>
              <a:t>. A new plant can come out from a mature leaf. A new katakataka plant grows from the leaves of its mature plant. The katakataka plant is also called kalanchoe.</a:t>
            </a:r>
            <a:endParaRPr b="0" lang="en-PH" sz="1800" spc="-1" strike="noStrike">
              <a:latin typeface="Arial"/>
            </a:endParaRPr>
          </a:p>
        </p:txBody>
      </p:sp>
      <p:pic>
        <p:nvPicPr>
          <p:cNvPr id="147" name="" descr=""/>
          <p:cNvPicPr/>
          <p:nvPr/>
        </p:nvPicPr>
        <p:blipFill>
          <a:blip r:embed="rId2"/>
          <a:stretch/>
        </p:blipFill>
        <p:spPr>
          <a:xfrm>
            <a:off x="8100000" y="3849120"/>
            <a:ext cx="3599640" cy="227052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 name=""/>
          <p:cNvSpPr/>
          <p:nvPr/>
        </p:nvSpPr>
        <p:spPr>
          <a:xfrm>
            <a:off x="10260000" y="5746320"/>
            <a:ext cx="176400" cy="342000"/>
          </a:xfrm>
          <a:prstGeom prst="rect">
            <a:avLst/>
          </a:prstGeom>
          <a:noFill/>
          <a:ln w="0">
            <a:noFill/>
          </a:ln>
        </p:spPr>
        <p:style>
          <a:lnRef idx="0"/>
          <a:fillRef idx="0"/>
          <a:effectRef idx="0"/>
          <a:fontRef idx="minor"/>
        </p:style>
      </p:sp>
      <p:sp>
        <p:nvSpPr>
          <p:cNvPr id="149" name=""/>
          <p:cNvSpPr/>
          <p:nvPr/>
        </p:nvSpPr>
        <p:spPr>
          <a:xfrm>
            <a:off x="0" y="900000"/>
            <a:ext cx="3419640" cy="539640"/>
          </a:xfrm>
          <a:prstGeom prst="rect">
            <a:avLst/>
          </a:prstGeom>
          <a:solidFill>
            <a:srgbClr val="e0c2cd"/>
          </a:solidFill>
          <a:ln w="29160">
            <a:solidFill>
              <a:srgbClr val="000000"/>
            </a:solidFill>
            <a:round/>
          </a:ln>
        </p:spPr>
        <p:style>
          <a:lnRef idx="0"/>
          <a:fillRef idx="0"/>
          <a:effectRef idx="0"/>
          <a:fontRef idx="minor"/>
        </p:style>
        <p:txBody>
          <a:bodyPr lIns="104400" rIns="104400" tIns="59400" bIns="59400" anchor="ctr">
            <a:noAutofit/>
          </a:bodyPr>
          <a:p>
            <a:pPr algn="ctr">
              <a:lnSpc>
                <a:spcPct val="100000"/>
              </a:lnSpc>
              <a:buNone/>
            </a:pPr>
            <a:r>
              <a:rPr b="1" lang="en-PH" sz="1800" spc="-1" strike="noStrike">
                <a:solidFill>
                  <a:srgbClr val="000000"/>
                </a:solidFill>
                <a:latin typeface="Lato"/>
                <a:ea typeface="AppleSystemUIFont"/>
              </a:rPr>
              <a:t>Needs of Plants to Grow</a:t>
            </a:r>
            <a:endParaRPr b="0" lang="en-PH" sz="1800" spc="-1" strike="noStrike">
              <a:latin typeface="Arial"/>
            </a:endParaRPr>
          </a:p>
        </p:txBody>
      </p:sp>
      <p:sp>
        <p:nvSpPr>
          <p:cNvPr id="150" name=""/>
          <p:cNvSpPr/>
          <p:nvPr/>
        </p:nvSpPr>
        <p:spPr>
          <a:xfrm>
            <a:off x="281520" y="1888200"/>
            <a:ext cx="7638120" cy="131544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Like humans and animals, plants have needs in order to grow healthy. Plants need water, sunlight, soil, and air in order to live and grow healthy. They also need fertilizers. Fertilizers are plant nutrients which are added to the soil.</a:t>
            </a:r>
            <a:endParaRPr b="0" lang="en-PH" sz="1800" spc="-1" strike="noStrike">
              <a:latin typeface="Arial"/>
            </a:endParaRPr>
          </a:p>
        </p:txBody>
      </p:sp>
      <p:pic>
        <p:nvPicPr>
          <p:cNvPr id="151" name="" descr=""/>
          <p:cNvPicPr/>
          <p:nvPr/>
        </p:nvPicPr>
        <p:blipFill>
          <a:blip r:embed="rId1"/>
          <a:stretch/>
        </p:blipFill>
        <p:spPr>
          <a:xfrm>
            <a:off x="8208000" y="1692000"/>
            <a:ext cx="3599640" cy="4319640"/>
          </a:xfrm>
          <a:prstGeom prst="rect">
            <a:avLst/>
          </a:prstGeom>
          <a:ln w="29160">
            <a:solidFill>
              <a:srgbClr val="000000"/>
            </a:solidFill>
            <a:round/>
          </a:ln>
        </p:spPr>
      </p:pic>
      <p:sp>
        <p:nvSpPr>
          <p:cNvPr id="152" name=""/>
          <p:cNvSpPr/>
          <p:nvPr/>
        </p:nvSpPr>
        <p:spPr>
          <a:xfrm>
            <a:off x="360000" y="3490560"/>
            <a:ext cx="755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A healthy plant has fresh green leaves and has strong branches. Why? Water makes the leaves and stems of plants strong. The soil gives minerals which plants need in order to grow healthy.</a:t>
            </a:r>
            <a:endParaRPr b="0" lang="en-PH" sz="1800" spc="-1" strike="noStrike">
              <a:latin typeface="Arial"/>
            </a:endParaRPr>
          </a:p>
        </p:txBody>
      </p:sp>
      <p:sp>
        <p:nvSpPr>
          <p:cNvPr id="153" name=""/>
          <p:cNvSpPr/>
          <p:nvPr/>
        </p:nvSpPr>
        <p:spPr>
          <a:xfrm>
            <a:off x="360000" y="4781160"/>
            <a:ext cx="755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Water is not enough to keep plants growing. Air helps the leaves, stems, and roots of plants grow strong and healthy, too.</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 name=""/>
          <p:cNvSpPr/>
          <p:nvPr/>
        </p:nvSpPr>
        <p:spPr>
          <a:xfrm>
            <a:off x="10260000" y="5746320"/>
            <a:ext cx="176400" cy="342000"/>
          </a:xfrm>
          <a:prstGeom prst="rect">
            <a:avLst/>
          </a:prstGeom>
          <a:noFill/>
          <a:ln w="0">
            <a:noFill/>
          </a:ln>
        </p:spPr>
        <p:style>
          <a:lnRef idx="0"/>
          <a:fillRef idx="0"/>
          <a:effectRef idx="0"/>
          <a:fontRef idx="minor"/>
        </p:style>
      </p:sp>
      <p:sp>
        <p:nvSpPr>
          <p:cNvPr id="155" name=""/>
          <p:cNvSpPr/>
          <p:nvPr/>
        </p:nvSpPr>
        <p:spPr>
          <a:xfrm>
            <a:off x="540000" y="1620000"/>
            <a:ext cx="7199640" cy="100908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Sunlight helps plants manufacture food. The light is trapped by chlorophyll pigments that make the leaves green in color. Plants will die without water, air, soil, and sunlight.</a:t>
            </a:r>
            <a:endParaRPr b="0" lang="en-PH" sz="1800" spc="-1" strike="noStrike">
              <a:latin typeface="Arial"/>
            </a:endParaRPr>
          </a:p>
        </p:txBody>
      </p:sp>
      <p:pic>
        <p:nvPicPr>
          <p:cNvPr id="156" name="" descr=""/>
          <p:cNvPicPr/>
          <p:nvPr/>
        </p:nvPicPr>
        <p:blipFill>
          <a:blip r:embed="rId1"/>
          <a:stretch/>
        </p:blipFill>
        <p:spPr>
          <a:xfrm>
            <a:off x="8280000" y="1080000"/>
            <a:ext cx="3419640" cy="2387160"/>
          </a:xfrm>
          <a:prstGeom prst="rect">
            <a:avLst/>
          </a:prstGeom>
          <a:ln w="29160">
            <a:solidFill>
              <a:srgbClr val="000000"/>
            </a:solidFill>
            <a:round/>
          </a:ln>
        </p:spPr>
      </p:pic>
      <p:sp>
        <p:nvSpPr>
          <p:cNvPr id="157" name=""/>
          <p:cNvSpPr/>
          <p:nvPr/>
        </p:nvSpPr>
        <p:spPr>
          <a:xfrm>
            <a:off x="540000" y="4320000"/>
            <a:ext cx="6479640" cy="702720"/>
          </a:xfrm>
          <a:prstGeom prst="rect">
            <a:avLst/>
          </a:prstGeom>
          <a:noFill/>
          <a:ln w="0">
            <a:noFill/>
          </a:ln>
        </p:spPr>
        <p:style>
          <a:lnRef idx="0"/>
          <a:fillRef idx="0"/>
          <a:effectRef idx="0"/>
          <a:fontRef idx="minor"/>
        </p:style>
        <p:txBody>
          <a:bodyPr lIns="90000" rIns="90000" tIns="45000" bIns="45000" anchor="t">
            <a:noAutofit/>
          </a:bodyPr>
          <a:p>
            <a:pPr algn="just">
              <a:lnSpc>
                <a:spcPct val="100000"/>
              </a:lnSpc>
              <a:buNone/>
            </a:pPr>
            <a:r>
              <a:rPr b="0" lang="en-PH" sz="1800" spc="-1" strike="noStrike">
                <a:latin typeface="Lato"/>
                <a:ea typeface="AppleSystemUIFont"/>
              </a:rPr>
              <a:t>	</a:t>
            </a:r>
            <a:r>
              <a:rPr b="0" lang="en-PH" sz="1800" spc="-1" strike="noStrike">
                <a:latin typeface="Lato"/>
                <a:ea typeface="AppleSystemUIFont"/>
              </a:rPr>
              <a:t>Plants also need care. Plants grow better when we take care of them.</a:t>
            </a:r>
            <a:endParaRPr b="0" lang="en-PH" sz="1800" spc="-1" strike="noStrike">
              <a:latin typeface="Arial"/>
            </a:endParaRPr>
          </a:p>
        </p:txBody>
      </p:sp>
      <p:pic>
        <p:nvPicPr>
          <p:cNvPr id="158" name="" descr=""/>
          <p:cNvPicPr/>
          <p:nvPr/>
        </p:nvPicPr>
        <p:blipFill>
          <a:blip r:embed="rId2"/>
          <a:stretch/>
        </p:blipFill>
        <p:spPr>
          <a:xfrm>
            <a:off x="8280000" y="3600000"/>
            <a:ext cx="3419640" cy="238716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9" name=""/>
          <p:cNvSpPr/>
          <p:nvPr/>
        </p:nvSpPr>
        <p:spPr>
          <a:xfrm>
            <a:off x="10260000" y="5746320"/>
            <a:ext cx="176400" cy="342000"/>
          </a:xfrm>
          <a:prstGeom prst="rect">
            <a:avLst/>
          </a:prstGeom>
          <a:noFill/>
          <a:ln w="0">
            <a:noFill/>
          </a:ln>
        </p:spPr>
        <p:style>
          <a:lnRef idx="0"/>
          <a:fillRef idx="0"/>
          <a:effectRef idx="0"/>
          <a:fontRef idx="minor"/>
        </p:style>
      </p:sp>
      <p:sp>
        <p:nvSpPr>
          <p:cNvPr id="160" name=""/>
          <p:cNvSpPr/>
          <p:nvPr/>
        </p:nvSpPr>
        <p:spPr>
          <a:xfrm>
            <a:off x="0" y="720000"/>
            <a:ext cx="4139640" cy="719640"/>
          </a:xfrm>
          <a:prstGeom prst="rect">
            <a:avLst/>
          </a:prstGeom>
          <a:solidFill>
            <a:srgbClr val="e0c2cd"/>
          </a:solidFill>
          <a:ln w="29160">
            <a:solidFill>
              <a:srgbClr val="000000"/>
            </a:solidFill>
            <a:round/>
          </a:ln>
        </p:spPr>
        <p:style>
          <a:lnRef idx="0"/>
          <a:fillRef idx="0"/>
          <a:effectRef idx="0"/>
          <a:fontRef idx="minor"/>
        </p:style>
        <p:txBody>
          <a:bodyPr lIns="104400" rIns="104400" tIns="59400" bIns="59400" anchor="ctr">
            <a:noAutofit/>
          </a:bodyPr>
          <a:p>
            <a:pPr algn="ctr">
              <a:lnSpc>
                <a:spcPct val="100000"/>
              </a:lnSpc>
              <a:buNone/>
            </a:pPr>
            <a:r>
              <a:rPr b="1" lang="en-PH" sz="1800" spc="-1" strike="noStrike">
                <a:solidFill>
                  <a:srgbClr val="000000"/>
                </a:solidFill>
                <a:latin typeface="Lato"/>
                <a:ea typeface="AppleSystemUIFont"/>
              </a:rPr>
              <a:t>Ways to Show Love and Care for Plants</a:t>
            </a:r>
            <a:endParaRPr b="0" lang="en-PH" sz="1800" spc="-1" strike="noStrike">
              <a:latin typeface="Arial"/>
            </a:endParaRPr>
          </a:p>
        </p:txBody>
      </p:sp>
      <p:sp>
        <p:nvSpPr>
          <p:cNvPr id="161" name=""/>
          <p:cNvSpPr/>
          <p:nvPr/>
        </p:nvSpPr>
        <p:spPr>
          <a:xfrm>
            <a:off x="1224000" y="1901160"/>
            <a:ext cx="3037320" cy="474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1. Water plants every day.</a:t>
            </a:r>
            <a:endParaRPr b="0" lang="en-PH" sz="1800" spc="-1" strike="noStrike">
              <a:latin typeface="Arial"/>
            </a:endParaRPr>
          </a:p>
        </p:txBody>
      </p:sp>
      <p:pic>
        <p:nvPicPr>
          <p:cNvPr id="162" name="" descr=""/>
          <p:cNvPicPr/>
          <p:nvPr/>
        </p:nvPicPr>
        <p:blipFill>
          <a:blip r:embed="rId1"/>
          <a:stretch/>
        </p:blipFill>
        <p:spPr>
          <a:xfrm>
            <a:off x="1260000" y="2520000"/>
            <a:ext cx="4499640" cy="3419640"/>
          </a:xfrm>
          <a:prstGeom prst="rect">
            <a:avLst/>
          </a:prstGeom>
          <a:ln w="29160">
            <a:solidFill>
              <a:srgbClr val="000000"/>
            </a:solidFill>
            <a:round/>
          </a:ln>
        </p:spPr>
      </p:pic>
      <p:pic>
        <p:nvPicPr>
          <p:cNvPr id="163" name="" descr=""/>
          <p:cNvPicPr/>
          <p:nvPr/>
        </p:nvPicPr>
        <p:blipFill>
          <a:blip r:embed="rId2"/>
          <a:stretch/>
        </p:blipFill>
        <p:spPr>
          <a:xfrm>
            <a:off x="6480000" y="2520000"/>
            <a:ext cx="4499640" cy="3419640"/>
          </a:xfrm>
          <a:prstGeom prst="rect">
            <a:avLst/>
          </a:prstGeom>
          <a:ln w="29160">
            <a:solidFill>
              <a:srgbClr val="000000"/>
            </a:solidFill>
            <a:round/>
          </a:ln>
        </p:spPr>
      </p:pic>
      <p:sp>
        <p:nvSpPr>
          <p:cNvPr id="164" name=""/>
          <p:cNvSpPr/>
          <p:nvPr/>
        </p:nvSpPr>
        <p:spPr>
          <a:xfrm>
            <a:off x="5976000" y="1800000"/>
            <a:ext cx="539964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2"/>
            </a:pPr>
            <a:r>
              <a:rPr b="0" lang="en-PH" sz="1800" spc="-1" strike="noStrike">
                <a:latin typeface="Lato"/>
                <a:ea typeface="AppleSystemUIFont"/>
              </a:rPr>
              <a:t>Pull out the weeds around and remove the pests from plants.</a:t>
            </a:r>
            <a:endParaRPr b="0" lang="en-PH" sz="1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5" name=""/>
          <p:cNvSpPr/>
          <p:nvPr/>
        </p:nvSpPr>
        <p:spPr>
          <a:xfrm>
            <a:off x="10260000" y="5746320"/>
            <a:ext cx="176400" cy="342000"/>
          </a:xfrm>
          <a:prstGeom prst="rect">
            <a:avLst/>
          </a:prstGeom>
          <a:noFill/>
          <a:ln w="0">
            <a:noFill/>
          </a:ln>
        </p:spPr>
        <p:style>
          <a:lnRef idx="0"/>
          <a:fillRef idx="0"/>
          <a:effectRef idx="0"/>
          <a:fontRef idx="minor"/>
        </p:style>
      </p:sp>
      <p:sp>
        <p:nvSpPr>
          <p:cNvPr id="166" name=""/>
          <p:cNvSpPr/>
          <p:nvPr/>
        </p:nvSpPr>
        <p:spPr>
          <a:xfrm>
            <a:off x="1224000" y="1512000"/>
            <a:ext cx="2699640" cy="47448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PH" sz="1800" spc="-1" strike="noStrike">
                <a:latin typeface="Lato"/>
                <a:ea typeface="AppleSystemUIFont"/>
              </a:rPr>
              <a:t>3. Avoid picking flowers.</a:t>
            </a:r>
            <a:endParaRPr b="0" lang="en-PH" sz="1800" spc="-1" strike="noStrike">
              <a:latin typeface="Arial"/>
            </a:endParaRPr>
          </a:p>
        </p:txBody>
      </p:sp>
      <p:pic>
        <p:nvPicPr>
          <p:cNvPr id="167" name="" descr=""/>
          <p:cNvPicPr/>
          <p:nvPr/>
        </p:nvPicPr>
        <p:blipFill>
          <a:blip r:embed="rId1"/>
          <a:stretch/>
        </p:blipFill>
        <p:spPr>
          <a:xfrm>
            <a:off x="1260000" y="2268000"/>
            <a:ext cx="4499640" cy="3419640"/>
          </a:xfrm>
          <a:prstGeom prst="rect">
            <a:avLst/>
          </a:prstGeom>
          <a:ln w="29160">
            <a:solidFill>
              <a:srgbClr val="000000"/>
            </a:solidFill>
            <a:round/>
          </a:ln>
        </p:spPr>
      </p:pic>
      <p:sp>
        <p:nvSpPr>
          <p:cNvPr id="168" name=""/>
          <p:cNvSpPr/>
          <p:nvPr/>
        </p:nvSpPr>
        <p:spPr>
          <a:xfrm>
            <a:off x="5978160" y="1440000"/>
            <a:ext cx="5361480" cy="702720"/>
          </a:xfrm>
          <a:prstGeom prst="rect">
            <a:avLst/>
          </a:prstGeom>
          <a:noFill/>
          <a:ln w="0">
            <a:noFill/>
          </a:ln>
        </p:spPr>
        <p:style>
          <a:lnRef idx="0"/>
          <a:fillRef idx="0"/>
          <a:effectRef idx="0"/>
          <a:fontRef idx="minor"/>
        </p:style>
        <p:txBody>
          <a:bodyPr lIns="90000" rIns="90000" tIns="45000" bIns="45000" anchor="t">
            <a:noAutofit/>
          </a:bodyPr>
          <a:p>
            <a:pPr marL="216000" indent="-216000" algn="just">
              <a:lnSpc>
                <a:spcPct val="100000"/>
              </a:lnSpc>
              <a:buClr>
                <a:srgbClr val="000000"/>
              </a:buClr>
              <a:buFont typeface="StarSymbol"/>
              <a:buAutoNum type="arabicPeriod" startAt="4"/>
            </a:pPr>
            <a:r>
              <a:rPr b="0" lang="en-PH" sz="1800" spc="-1" strike="noStrike">
                <a:latin typeface="Lato"/>
                <a:ea typeface="AppleSystemUIFont"/>
              </a:rPr>
              <a:t>Fence your vegetable garden to protect it from animals.</a:t>
            </a:r>
            <a:endParaRPr b="0" lang="en-PH" sz="1800" spc="-1" strike="noStrike">
              <a:latin typeface="Arial"/>
            </a:endParaRPr>
          </a:p>
        </p:txBody>
      </p:sp>
      <p:pic>
        <p:nvPicPr>
          <p:cNvPr id="169" name="" descr=""/>
          <p:cNvPicPr/>
          <p:nvPr/>
        </p:nvPicPr>
        <p:blipFill>
          <a:blip r:embed="rId2"/>
          <a:stretch/>
        </p:blipFill>
        <p:spPr>
          <a:xfrm>
            <a:off x="6480000" y="2237760"/>
            <a:ext cx="4499640" cy="3449880"/>
          </a:xfrm>
          <a:prstGeom prst="rect">
            <a:avLst/>
          </a:prstGeom>
          <a:ln w="29160">
            <a:solidFill>
              <a:srgbClr val="000000"/>
            </a:solidFill>
            <a:round/>
          </a:ln>
        </p:spPr>
      </p:pic>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763</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2023-08-18T08:44:16Z</dcterms:modified>
  <cp:revision>107</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