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4.png" ContentType="image/png"/>
  <Override PartName="/ppt/media/image10.png" ContentType="image/png"/>
  <Override PartName="/ppt/media/image9.png" ContentType="image/png"/>
  <Override PartName="/ppt/media/image5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3400" cy="683928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0280" cy="27802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5720" cy="38437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5720" cy="3654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3400" cy="6163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1840" cy="9518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5920" cy="10159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3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4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7720" cy="336600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 txBox="1"/>
          <p:nvPr/>
        </p:nvSpPr>
        <p:spPr>
          <a:xfrm>
            <a:off x="4968000" y="2900880"/>
            <a:ext cx="5765400" cy="735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ppleSystemUIFontBold"/>
              </a:rPr>
              <a:t>Playing With Friends</a:t>
            </a:r>
            <a:endParaRPr b="1" lang="en-PH" sz="3600" spc="-1" strike="noStrike">
              <a:solidFill>
                <a:srgbClr val="ffffff"/>
              </a:solidFill>
              <a:latin typeface="Lato"/>
              <a:ea typeface="AppleSystemUIFont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"/>
          <p:cNvGraphicFramePr/>
          <p:nvPr/>
        </p:nvGraphicFramePr>
        <p:xfrm>
          <a:off x="1150200" y="805320"/>
          <a:ext cx="8929800" cy="4740120"/>
        </p:xfrm>
        <a:graphic>
          <a:graphicData uri="http://schemas.openxmlformats.org/drawingml/2006/table">
            <a:tbl>
              <a:tblPr/>
              <a:tblGrid>
                <a:gridCol w="1785240"/>
                <a:gridCol w="1785240"/>
                <a:gridCol w="1785240"/>
                <a:gridCol w="1785240"/>
                <a:gridCol w="1788840"/>
              </a:tblGrid>
              <a:tr h="4741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solidFill>
                            <a:srgbClr val="f10d0c"/>
                          </a:solidFill>
                          <a:latin typeface="Lato"/>
                        </a:rPr>
                        <a:t>/a/</a:t>
                      </a:r>
                      <a:endParaRPr b="1" lang="en-PH" sz="2300" spc="-1" strike="noStrike">
                        <a:solidFill>
                          <a:srgbClr val="f10d0c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solidFill>
                            <a:srgbClr val="ff860d"/>
                          </a:solidFill>
                          <a:latin typeface="Lato"/>
                        </a:rPr>
                        <a:t>/e/</a:t>
                      </a:r>
                      <a:endParaRPr b="1" lang="en-PH" sz="2300" spc="-1" strike="noStrike">
                        <a:solidFill>
                          <a:srgbClr val="ff860d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solidFill>
                            <a:srgbClr val="2a8ef7"/>
                          </a:solidFill>
                          <a:latin typeface="Lato"/>
                        </a:rPr>
                        <a:t>/i/</a:t>
                      </a:r>
                      <a:endParaRPr b="1" lang="en-PH" sz="2300" spc="-1" strike="noStrike">
                        <a:solidFill>
                          <a:srgbClr val="2a8ef7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solidFill>
                            <a:srgbClr val="00a933"/>
                          </a:solidFill>
                          <a:latin typeface="Lato"/>
                        </a:rPr>
                        <a:t>/o/</a:t>
                      </a:r>
                      <a:endParaRPr b="1" lang="en-PH" sz="2300" spc="-1" strike="noStrike">
                        <a:solidFill>
                          <a:srgbClr val="00a933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solidFill>
                            <a:srgbClr val="800080"/>
                          </a:solidFill>
                          <a:highlight>
                            <a:srgbClr val="ffffff"/>
                          </a:highlight>
                          <a:latin typeface="Lato"/>
                        </a:rPr>
                        <a:t>/u/</a:t>
                      </a:r>
                      <a:endParaRPr b="1" lang="en-PH" sz="2300" spc="-1" strike="noStrike">
                        <a:solidFill>
                          <a:srgbClr val="800080"/>
                        </a:solidFill>
                        <a:highlight>
                          <a:srgbClr val="ffffff"/>
                        </a:highlight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41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ba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be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bi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bo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bu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41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ca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ce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ci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co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cu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41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da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de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di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do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du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41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fa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fe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fi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fo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fu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41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ga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ge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gi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go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gu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41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ha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he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hi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ho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hu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41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ja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je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ji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jo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ju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41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ka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ke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ki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ko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ku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340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la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le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li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lo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lu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6" name=""/>
          <p:cNvSpPr txBox="1"/>
          <p:nvPr/>
        </p:nvSpPr>
        <p:spPr>
          <a:xfrm>
            <a:off x="2448000" y="144000"/>
            <a:ext cx="6497280" cy="5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500" spc="-1" strike="noStrike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AppleSystemUIFont"/>
              </a:rPr>
              <a:t>Consonant-vowel (CV) blends</a:t>
            </a:r>
            <a:endParaRPr b="0" lang="en-PH" sz="2500" spc="-1" strike="noStrike">
              <a:solidFill>
                <a:srgbClr val="000000"/>
              </a:solidFill>
              <a:highlight>
                <a:srgbClr val="ffffff"/>
              </a:highlight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"/>
          <p:cNvGraphicFramePr/>
          <p:nvPr/>
        </p:nvGraphicFramePr>
        <p:xfrm>
          <a:off x="1150200" y="553320"/>
          <a:ext cx="8929800" cy="4740120"/>
        </p:xfrm>
        <a:graphic>
          <a:graphicData uri="http://schemas.openxmlformats.org/drawingml/2006/table">
            <a:tbl>
              <a:tblPr/>
              <a:tblGrid>
                <a:gridCol w="1785240"/>
                <a:gridCol w="1785240"/>
                <a:gridCol w="1785240"/>
                <a:gridCol w="1785240"/>
                <a:gridCol w="1788840"/>
              </a:tblGrid>
              <a:tr h="4741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solidFill>
                            <a:srgbClr val="f10d0c"/>
                          </a:solidFill>
                          <a:latin typeface="Lato"/>
                        </a:rPr>
                        <a:t>/a/</a:t>
                      </a:r>
                      <a:endParaRPr b="1" lang="en-PH" sz="2300" spc="-1" strike="noStrike">
                        <a:solidFill>
                          <a:srgbClr val="f10d0c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solidFill>
                            <a:srgbClr val="ff860d"/>
                          </a:solidFill>
                          <a:latin typeface="Lato"/>
                        </a:rPr>
                        <a:t>/e/</a:t>
                      </a:r>
                      <a:endParaRPr b="1" lang="en-PH" sz="2300" spc="-1" strike="noStrike">
                        <a:solidFill>
                          <a:srgbClr val="ff860d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solidFill>
                            <a:srgbClr val="2a8ef7"/>
                          </a:solidFill>
                          <a:latin typeface="Lato"/>
                        </a:rPr>
                        <a:t>/i/</a:t>
                      </a:r>
                      <a:endParaRPr b="1" lang="en-PH" sz="2300" spc="-1" strike="noStrike">
                        <a:solidFill>
                          <a:srgbClr val="2a8ef7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solidFill>
                            <a:srgbClr val="00a933"/>
                          </a:solidFill>
                          <a:latin typeface="Lato"/>
                        </a:rPr>
                        <a:t>/o/</a:t>
                      </a:r>
                      <a:endParaRPr b="1" lang="en-PH" sz="2300" spc="-1" strike="noStrike">
                        <a:solidFill>
                          <a:srgbClr val="00a933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solidFill>
                            <a:srgbClr val="800080"/>
                          </a:solidFill>
                          <a:highlight>
                            <a:srgbClr val="ffffff"/>
                          </a:highlight>
                          <a:latin typeface="Lato"/>
                        </a:rPr>
                        <a:t>/u/</a:t>
                      </a:r>
                      <a:endParaRPr b="1" lang="en-PH" sz="2300" spc="-1" strike="noStrike">
                        <a:solidFill>
                          <a:srgbClr val="800080"/>
                        </a:solidFill>
                        <a:highlight>
                          <a:srgbClr val="ffffff"/>
                        </a:highlight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204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ma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me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mi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mo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mu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436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na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ne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ni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no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nu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41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pa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pe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pi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po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pu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41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ra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re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ri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ro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ru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41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sa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se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si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so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su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41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ta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te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ti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to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tu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496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va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ve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vi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vo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vu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41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wa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we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wi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wo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wu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340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ya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ye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yi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yo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yu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340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za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ze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zi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zo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zu</a:t>
                      </a:r>
                      <a:endParaRPr b="1" lang="en-PH" sz="23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8" name=""/>
          <p:cNvSpPr txBox="1"/>
          <p:nvPr/>
        </p:nvSpPr>
        <p:spPr>
          <a:xfrm>
            <a:off x="2448000" y="0"/>
            <a:ext cx="6497280" cy="48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300" spc="-1" strike="noStrike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AppleSystemUIFont"/>
              </a:rPr>
              <a:t>Consonant-vowel (CV) blends</a:t>
            </a:r>
            <a:endParaRPr b="0" lang="en-PH" sz="2300" spc="-1" strike="noStrike">
              <a:solidFill>
                <a:srgbClr val="000000"/>
              </a:solidFill>
              <a:highlight>
                <a:srgbClr val="ffffff"/>
              </a:highlight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540000" y="2048400"/>
            <a:ext cx="10980000" cy="3855600"/>
          </a:xfrm>
          <a:prstGeom prst="rect">
            <a:avLst/>
          </a:prstGeom>
          <a:solidFill>
            <a:srgbClr val="b3cac7">
              <a:alpha val="6000"/>
            </a:srgbClr>
          </a:solidFill>
          <a:ln w="763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 txBox="1"/>
          <p:nvPr/>
        </p:nvSpPr>
        <p:spPr>
          <a:xfrm>
            <a:off x="828000" y="2346840"/>
            <a:ext cx="10440000" cy="337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200" spc="-1" strike="noStrike">
                <a:latin typeface="Lato"/>
              </a:rPr>
              <a:t>It is a Saturday aft ernoon. Kit and Ana are playing with their friends.</a:t>
            </a:r>
            <a:endParaRPr b="0" lang="en-PH" sz="2200" spc="-1" strike="noStrike">
              <a:latin typeface="Lato"/>
              <a:ea typeface="AppleSystemUIFont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200" spc="-1" strike="noStrike">
                <a:latin typeface="Lato"/>
              </a:rPr>
              <a:t>Kit and his friends are playing basketball in the village court.</a:t>
            </a:r>
            <a:endParaRPr b="0" lang="en-PH" sz="2200" spc="-1" strike="noStrike">
              <a:latin typeface="Lato"/>
              <a:ea typeface="AppleSystemUIFont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200" spc="-1" strike="noStrike">
                <a:latin typeface="Lato"/>
              </a:rPr>
              <a:t>Ana and her friends are playing hide and seek.</a:t>
            </a:r>
            <a:endParaRPr b="0" lang="en-PH" sz="2200" spc="-1" strike="noStrike">
              <a:latin typeface="Lato"/>
              <a:ea typeface="AppleSystemUIFont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200" spc="-1" strike="noStrike">
                <a:latin typeface="Lato"/>
              </a:rPr>
              <a:t>	</a:t>
            </a:r>
            <a:r>
              <a:rPr b="0" lang="en-PH" sz="2200" spc="-1" strike="noStrike">
                <a:latin typeface="Lato"/>
              </a:rPr>
              <a:t>All the children run around. They laugh and tease each other. They have a good time!</a:t>
            </a:r>
            <a:endParaRPr b="0" lang="en-PH" sz="2200" spc="-1" strike="noStrike">
              <a:latin typeface="Lato"/>
              <a:ea typeface="AppleSystemUIFont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200" spc="-1" strike="noStrike">
                <a:latin typeface="Lato"/>
              </a:rPr>
              <a:t>	</a:t>
            </a:r>
            <a:r>
              <a:rPr b="0" lang="en-PH" sz="2200" spc="-1" strike="noStrike">
                <a:latin typeface="Lato"/>
              </a:rPr>
              <a:t>Mom says playing outside is good for the body. It also exercises the brain to understand the directions of a game and think of strategies to win. It is good for the heart, too. It makes one feel happy inside.</a:t>
            </a:r>
            <a:endParaRPr b="0" lang="en-PH" sz="2200" spc="-1" strike="noStrike">
              <a:latin typeface="Lato"/>
              <a:ea typeface="AppleSystemUIFont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3924000" y="180000"/>
            <a:ext cx="4572000" cy="1799640"/>
          </a:xfrm>
          <a:prstGeom prst="rect">
            <a:avLst/>
          </a:prstGeom>
          <a:ln w="29160">
            <a:solidFill>
              <a:srgbClr val="ffffff"/>
            </a:solidFill>
            <a:round/>
          </a:ln>
        </p:spPr>
      </p:pic>
      <p:graphicFrame>
        <p:nvGraphicFramePr>
          <p:cNvPr id="132" name=""/>
          <p:cNvGraphicFramePr/>
          <p:nvPr/>
        </p:nvGraphicFramePr>
        <p:xfrm>
          <a:off x="3474000" y="1764000"/>
          <a:ext cx="5490000" cy="505080"/>
        </p:xfrm>
        <a:graphic>
          <a:graphicData uri="http://schemas.openxmlformats.org/drawingml/2006/table">
            <a:tbl>
              <a:tblPr/>
              <a:tblGrid>
                <a:gridCol w="5490000"/>
              </a:tblGrid>
              <a:tr h="50544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300" spc="-1" strike="noStrike">
                          <a:solidFill>
                            <a:srgbClr val="ffffff"/>
                          </a:solidFill>
                          <a:latin typeface="Lato"/>
                          <a:ea typeface="AppleSystemUIFont"/>
                        </a:rPr>
                        <a:t>Playing with Friends</a:t>
                      </a:r>
                      <a:endParaRPr b="0" lang="en-PH" sz="23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9211e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2160000" y="446400"/>
            <a:ext cx="720000" cy="650880"/>
          </a:xfrm>
          <a:prstGeom prst="rect">
            <a:avLst/>
          </a:prstGeom>
          <a:ln w="0">
            <a:noFill/>
          </a:ln>
        </p:spPr>
      </p:pic>
      <p:sp>
        <p:nvSpPr>
          <p:cNvPr id="134" name=""/>
          <p:cNvSpPr txBox="1"/>
          <p:nvPr/>
        </p:nvSpPr>
        <p:spPr>
          <a:xfrm>
            <a:off x="3204000" y="504000"/>
            <a:ext cx="4552920" cy="49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2400" spc="-1" strike="noStrike">
                <a:latin typeface="Lato"/>
                <a:ea typeface="AppleSystemUIFont"/>
              </a:rPr>
              <a:t>What day is it in the story?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2160000" y="1346400"/>
            <a:ext cx="720000" cy="650880"/>
          </a:xfrm>
          <a:prstGeom prst="rect">
            <a:avLst/>
          </a:prstGeom>
          <a:ln w="0">
            <a:noFill/>
          </a:ln>
        </p:spPr>
      </p:pic>
      <p:sp>
        <p:nvSpPr>
          <p:cNvPr id="136" name=""/>
          <p:cNvSpPr txBox="1"/>
          <p:nvPr/>
        </p:nvSpPr>
        <p:spPr>
          <a:xfrm>
            <a:off x="3204000" y="1440000"/>
            <a:ext cx="6417360" cy="49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  <a:ea typeface="AppleSystemUIFont"/>
              </a:rPr>
              <a:t>What is Kit and Ana doing with their friends?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3204000" y="2304000"/>
            <a:ext cx="7132680" cy="49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  <a:ea typeface="AppleSystemUIFont"/>
              </a:rPr>
              <a:t>What games are Kit and his friends playing?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3"/>
          <a:stretch/>
        </p:blipFill>
        <p:spPr>
          <a:xfrm>
            <a:off x="2160000" y="2210400"/>
            <a:ext cx="720000" cy="650880"/>
          </a:xfrm>
          <a:prstGeom prst="rect">
            <a:avLst/>
          </a:prstGeom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4"/>
          <a:stretch/>
        </p:blipFill>
        <p:spPr>
          <a:xfrm>
            <a:off x="2160000" y="3110400"/>
            <a:ext cx="720000" cy="650880"/>
          </a:xfrm>
          <a:prstGeom prst="rect">
            <a:avLst/>
          </a:prstGeom>
          <a:ln w="0">
            <a:noFill/>
          </a:ln>
        </p:spPr>
      </p:pic>
      <p:sp>
        <p:nvSpPr>
          <p:cNvPr id="140" name=""/>
          <p:cNvSpPr txBox="1"/>
          <p:nvPr/>
        </p:nvSpPr>
        <p:spPr>
          <a:xfrm>
            <a:off x="3240000" y="3168000"/>
            <a:ext cx="4268880" cy="49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  <a:ea typeface="AppleSystemUIFont"/>
              </a:rPr>
              <a:t>How do they feel?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5"/>
          <a:stretch/>
        </p:blipFill>
        <p:spPr>
          <a:xfrm>
            <a:off x="2160000" y="4082400"/>
            <a:ext cx="720000" cy="650880"/>
          </a:xfrm>
          <a:prstGeom prst="rect">
            <a:avLst/>
          </a:prstGeom>
          <a:ln w="0">
            <a:noFill/>
          </a:ln>
        </p:spPr>
      </p:pic>
      <p:sp>
        <p:nvSpPr>
          <p:cNvPr id="142" name=""/>
          <p:cNvSpPr txBox="1"/>
          <p:nvPr/>
        </p:nvSpPr>
        <p:spPr>
          <a:xfrm>
            <a:off x="3240000" y="4145040"/>
            <a:ext cx="6400440" cy="49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  <a:ea typeface="AppleSystemUIFont"/>
              </a:rPr>
              <a:t>What does Mom say about playing outside?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sp>
        <p:nvSpPr>
          <p:cNvPr id="143" name=""/>
          <p:cNvSpPr txBox="1"/>
          <p:nvPr/>
        </p:nvSpPr>
        <p:spPr>
          <a:xfrm>
            <a:off x="3240000" y="5076000"/>
            <a:ext cx="6481080" cy="49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  <a:ea typeface="AppleSystemUIFont"/>
              </a:rPr>
              <a:t>Do you agree with Mom? Why or why not?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6"/>
          <a:stretch/>
        </p:blipFill>
        <p:spPr>
          <a:xfrm>
            <a:off x="2124000" y="4982400"/>
            <a:ext cx="720000" cy="65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8267040" y="900000"/>
            <a:ext cx="1812960" cy="1980000"/>
          </a:xfrm>
          <a:prstGeom prst="rect">
            <a:avLst/>
          </a:prstGeom>
          <a:ln w="0">
            <a:noFill/>
          </a:ln>
        </p:spPr>
      </p:pic>
      <p:sp>
        <p:nvSpPr>
          <p:cNvPr id="146" name=""/>
          <p:cNvSpPr txBox="1"/>
          <p:nvPr/>
        </p:nvSpPr>
        <p:spPr>
          <a:xfrm>
            <a:off x="1620000" y="936000"/>
            <a:ext cx="6300000" cy="196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latin typeface="Lato"/>
              </a:rPr>
              <a:t>People consider their pets as their friends. 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latin typeface="Lato"/>
              </a:rPr>
              <a:t>Another word for “friend” is “pal.” 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latin typeface="Lato"/>
              </a:rPr>
              <a:t>They are </a:t>
            </a:r>
            <a:r>
              <a:rPr b="1" lang="en-PH" sz="2400" spc="-1" strike="noStrike">
                <a:latin typeface="Lato"/>
              </a:rPr>
              <a:t>synonyms</a:t>
            </a:r>
            <a:r>
              <a:rPr b="0" lang="en-PH" sz="2400" spc="-1" strike="noStrike">
                <a:latin typeface="Lato"/>
              </a:rPr>
              <a:t>.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sp>
        <p:nvSpPr>
          <p:cNvPr id="147" name=""/>
          <p:cNvSpPr/>
          <p:nvPr/>
        </p:nvSpPr>
        <p:spPr>
          <a:xfrm>
            <a:off x="1440000" y="3780000"/>
            <a:ext cx="9360000" cy="1440000"/>
          </a:xfrm>
          <a:custGeom>
            <a:avLst/>
            <a:gdLst/>
            <a:ahLst/>
            <a:rect l="0" t="0" r="r" b="b"/>
            <a:pathLst>
              <a:path w="26002" h="4002">
                <a:moveTo>
                  <a:pt x="666" y="0"/>
                </a:moveTo>
                <a:lnTo>
                  <a:pt x="667" y="0"/>
                </a:lnTo>
                <a:cubicBezTo>
                  <a:pt x="550" y="0"/>
                  <a:pt x="435" y="31"/>
                  <a:pt x="333" y="89"/>
                </a:cubicBezTo>
                <a:cubicBezTo>
                  <a:pt x="232" y="148"/>
                  <a:pt x="148" y="232"/>
                  <a:pt x="89" y="333"/>
                </a:cubicBezTo>
                <a:cubicBezTo>
                  <a:pt x="31" y="435"/>
                  <a:pt x="0" y="550"/>
                  <a:pt x="0" y="667"/>
                </a:cubicBezTo>
                <a:lnTo>
                  <a:pt x="0" y="3334"/>
                </a:lnTo>
                <a:lnTo>
                  <a:pt x="0" y="3334"/>
                </a:lnTo>
                <a:cubicBezTo>
                  <a:pt x="0" y="3451"/>
                  <a:pt x="31" y="3566"/>
                  <a:pt x="89" y="3668"/>
                </a:cubicBezTo>
                <a:cubicBezTo>
                  <a:pt x="148" y="3769"/>
                  <a:pt x="232" y="3853"/>
                  <a:pt x="333" y="3912"/>
                </a:cubicBezTo>
                <a:cubicBezTo>
                  <a:pt x="435" y="3970"/>
                  <a:pt x="550" y="4001"/>
                  <a:pt x="667" y="4001"/>
                </a:cubicBezTo>
                <a:lnTo>
                  <a:pt x="25334" y="4000"/>
                </a:lnTo>
                <a:lnTo>
                  <a:pt x="25334" y="4001"/>
                </a:lnTo>
                <a:cubicBezTo>
                  <a:pt x="25451" y="4001"/>
                  <a:pt x="25566" y="3970"/>
                  <a:pt x="25668" y="3912"/>
                </a:cubicBezTo>
                <a:cubicBezTo>
                  <a:pt x="25769" y="3853"/>
                  <a:pt x="25853" y="3769"/>
                  <a:pt x="25912" y="3668"/>
                </a:cubicBezTo>
                <a:cubicBezTo>
                  <a:pt x="25970" y="3566"/>
                  <a:pt x="26001" y="3451"/>
                  <a:pt x="26001" y="3334"/>
                </a:cubicBezTo>
                <a:lnTo>
                  <a:pt x="26001" y="666"/>
                </a:lnTo>
                <a:lnTo>
                  <a:pt x="26001" y="667"/>
                </a:lnTo>
                <a:lnTo>
                  <a:pt x="26001" y="667"/>
                </a:lnTo>
                <a:cubicBezTo>
                  <a:pt x="26001" y="550"/>
                  <a:pt x="25970" y="435"/>
                  <a:pt x="25912" y="333"/>
                </a:cubicBezTo>
                <a:cubicBezTo>
                  <a:pt x="25853" y="232"/>
                  <a:pt x="25769" y="148"/>
                  <a:pt x="25668" y="89"/>
                </a:cubicBezTo>
                <a:cubicBezTo>
                  <a:pt x="25566" y="31"/>
                  <a:pt x="25451" y="0"/>
                  <a:pt x="25334" y="0"/>
                </a:cubicBezTo>
                <a:lnTo>
                  <a:pt x="666" y="0"/>
                </a:lnTo>
              </a:path>
            </a:pathLst>
          </a:custGeom>
          <a:solidFill>
            <a:srgbClr val="b4c7dc">
              <a:alpha val="50000"/>
            </a:srgbClr>
          </a:solidFill>
          <a:ln w="5724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"/>
          <p:cNvSpPr txBox="1"/>
          <p:nvPr/>
        </p:nvSpPr>
        <p:spPr>
          <a:xfrm>
            <a:off x="1980000" y="4140000"/>
            <a:ext cx="9000000" cy="1337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1" lang="en-PH" sz="2400" spc="-1" strike="noStrike">
                <a:latin typeface="Lato"/>
                <a:ea typeface="AppleSystemUIFont"/>
              </a:rPr>
              <a:t>Synonyms</a:t>
            </a:r>
            <a:r>
              <a:rPr b="0" lang="en-PH" sz="2400" spc="-1" strike="noStrike">
                <a:latin typeface="Lato"/>
                <a:ea typeface="AppleSystemUIFont"/>
              </a:rPr>
              <a:t> are words that have almost the same meaning.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"/>
          <p:cNvGraphicFramePr/>
          <p:nvPr/>
        </p:nvGraphicFramePr>
        <p:xfrm>
          <a:off x="527040" y="780840"/>
          <a:ext cx="9882720" cy="3162960"/>
        </p:xfrm>
        <a:graphic>
          <a:graphicData uri="http://schemas.openxmlformats.org/drawingml/2006/table">
            <a:tbl>
              <a:tblPr/>
              <a:tblGrid>
                <a:gridCol w="2469960"/>
                <a:gridCol w="2469960"/>
                <a:gridCol w="2469960"/>
                <a:gridCol w="2473200"/>
              </a:tblGrid>
              <a:tr h="53316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400" spc="-1" strike="noStrike">
                          <a:latin typeface="Lato"/>
                          <a:ea typeface="AppleSystemUIFont"/>
                        </a:rPr>
                        <a:t>People</a:t>
                      </a:r>
                      <a:endParaRPr b="1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400" spc="-1" strike="noStrike">
                          <a:latin typeface="Lato"/>
                          <a:ea typeface="AppleSystemUIFont"/>
                        </a:rPr>
                        <a:t>Objects</a:t>
                      </a:r>
                      <a:endParaRPr b="1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400" spc="-1" strike="noStrike">
                          <a:latin typeface="Lato"/>
                          <a:ea typeface="AppleSystemUIFont"/>
                        </a:rPr>
                        <a:t>Animals</a:t>
                      </a:r>
                      <a:endParaRPr b="1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400" spc="-1" strike="noStrike">
                          <a:latin typeface="Lato"/>
                          <a:ea typeface="AppleSystemUIFont"/>
                        </a:rPr>
                        <a:t>Places</a:t>
                      </a:r>
                      <a:endParaRPr b="1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5ce"/>
                    </a:solidFill>
                  </a:tcPr>
                </a:tc>
              </a:tr>
              <a:tr h="81864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friends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ball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dogs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park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7516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adults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bench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pigeons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playground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0" name=""/>
          <p:cNvSpPr txBox="1"/>
          <p:nvPr/>
        </p:nvSpPr>
        <p:spPr>
          <a:xfrm>
            <a:off x="2556000" y="3348000"/>
            <a:ext cx="5873760" cy="87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300" spc="-1" strike="noStrike">
                <a:latin typeface="Lato"/>
                <a:ea typeface=""/>
              </a:rPr>
              <a:t>These words are name </a:t>
            </a:r>
            <a:r>
              <a:rPr b="1" lang="en-PH" sz="2300" spc="-1" strike="noStrike">
                <a:latin typeface="Lato"/>
                <a:ea typeface=""/>
              </a:rPr>
              <a:t>words</a:t>
            </a:r>
            <a:r>
              <a:rPr b="0" lang="en-PH" sz="2300" spc="-1" strike="noStrike">
                <a:latin typeface="Lato"/>
                <a:ea typeface=""/>
              </a:rPr>
              <a:t> or </a:t>
            </a:r>
            <a:r>
              <a:rPr b="1" lang="en-PH" sz="2300" spc="-1" strike="noStrike">
                <a:latin typeface="Lato"/>
                <a:ea typeface=""/>
              </a:rPr>
              <a:t>nouns</a:t>
            </a:r>
            <a:r>
              <a:rPr b="0" lang="en-PH" sz="2300" spc="-1" strike="noStrike">
                <a:latin typeface="Lato"/>
                <a:ea typeface=""/>
              </a:rPr>
              <a:t>.</a:t>
            </a:r>
            <a:endParaRPr b="0" lang="en-PH" sz="2300" spc="-1" strike="noStrike">
              <a:latin typeface="AppleSystemUIFont"/>
              <a:ea typeface="AppleSystemUIFont"/>
            </a:endParaRPr>
          </a:p>
        </p:txBody>
      </p:sp>
      <p:sp>
        <p:nvSpPr>
          <p:cNvPr id="151" name=""/>
          <p:cNvSpPr/>
          <p:nvPr/>
        </p:nvSpPr>
        <p:spPr>
          <a:xfrm>
            <a:off x="756000" y="4356000"/>
            <a:ext cx="9360000" cy="1116000"/>
          </a:xfrm>
          <a:custGeom>
            <a:avLst/>
            <a:gdLst/>
            <a:ahLst/>
            <a:rect l="0" t="0" r="r" b="b"/>
            <a:pathLst>
              <a:path w="26002" h="3102">
                <a:moveTo>
                  <a:pt x="516" y="0"/>
                </a:moveTo>
                <a:lnTo>
                  <a:pt x="517" y="0"/>
                </a:lnTo>
                <a:cubicBezTo>
                  <a:pt x="426" y="0"/>
                  <a:pt x="337" y="24"/>
                  <a:pt x="258" y="69"/>
                </a:cubicBezTo>
                <a:cubicBezTo>
                  <a:pt x="180" y="115"/>
                  <a:pt x="115" y="180"/>
                  <a:pt x="69" y="258"/>
                </a:cubicBezTo>
                <a:cubicBezTo>
                  <a:pt x="24" y="337"/>
                  <a:pt x="0" y="426"/>
                  <a:pt x="0" y="517"/>
                </a:cubicBezTo>
                <a:lnTo>
                  <a:pt x="0" y="2584"/>
                </a:lnTo>
                <a:lnTo>
                  <a:pt x="0" y="2584"/>
                </a:lnTo>
                <a:cubicBezTo>
                  <a:pt x="0" y="2675"/>
                  <a:pt x="24" y="2764"/>
                  <a:pt x="69" y="2843"/>
                </a:cubicBezTo>
                <a:cubicBezTo>
                  <a:pt x="115" y="2921"/>
                  <a:pt x="180" y="2986"/>
                  <a:pt x="258" y="3032"/>
                </a:cubicBezTo>
                <a:cubicBezTo>
                  <a:pt x="337" y="3077"/>
                  <a:pt x="426" y="3101"/>
                  <a:pt x="517" y="3101"/>
                </a:cubicBezTo>
                <a:lnTo>
                  <a:pt x="25484" y="3101"/>
                </a:lnTo>
                <a:lnTo>
                  <a:pt x="25484" y="3101"/>
                </a:lnTo>
                <a:cubicBezTo>
                  <a:pt x="25575" y="3101"/>
                  <a:pt x="25664" y="3077"/>
                  <a:pt x="25743" y="3032"/>
                </a:cubicBezTo>
                <a:cubicBezTo>
                  <a:pt x="25821" y="2986"/>
                  <a:pt x="25886" y="2921"/>
                  <a:pt x="25932" y="2843"/>
                </a:cubicBezTo>
                <a:cubicBezTo>
                  <a:pt x="25977" y="2764"/>
                  <a:pt x="26001" y="2675"/>
                  <a:pt x="26001" y="2584"/>
                </a:cubicBezTo>
                <a:lnTo>
                  <a:pt x="26001" y="516"/>
                </a:lnTo>
                <a:lnTo>
                  <a:pt x="26001" y="517"/>
                </a:lnTo>
                <a:lnTo>
                  <a:pt x="26001" y="517"/>
                </a:lnTo>
                <a:cubicBezTo>
                  <a:pt x="26001" y="426"/>
                  <a:pt x="25977" y="337"/>
                  <a:pt x="25932" y="258"/>
                </a:cubicBezTo>
                <a:cubicBezTo>
                  <a:pt x="25886" y="180"/>
                  <a:pt x="25821" y="115"/>
                  <a:pt x="25743" y="69"/>
                </a:cubicBezTo>
                <a:cubicBezTo>
                  <a:pt x="25664" y="24"/>
                  <a:pt x="25575" y="0"/>
                  <a:pt x="25484" y="0"/>
                </a:cubicBezTo>
                <a:lnTo>
                  <a:pt x="516" y="0"/>
                </a:lnTo>
              </a:path>
            </a:pathLst>
          </a:custGeom>
          <a:noFill/>
          <a:ln w="57240">
            <a:solidFill>
              <a:srgbClr val="3faf4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"/>
          <p:cNvSpPr txBox="1"/>
          <p:nvPr/>
        </p:nvSpPr>
        <p:spPr>
          <a:xfrm>
            <a:off x="2556000" y="4636440"/>
            <a:ext cx="8280000" cy="90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  <a:ea typeface="AppleSystemUIFont"/>
              </a:rPr>
              <a:t>A noun names a person, object, animal, or place.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1188000" y="4392000"/>
            <a:ext cx="1080000" cy="104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-180000" y="612000"/>
            <a:ext cx="6120000" cy="540000"/>
          </a:xfrm>
          <a:custGeom>
            <a:avLst/>
            <a:gdLst/>
            <a:ahLst/>
            <a:rect l="0" t="0" r="r" b="b"/>
            <a:pathLst>
              <a:path w="17002" h="1502">
                <a:moveTo>
                  <a:pt x="0" y="0"/>
                </a:moveTo>
                <a:lnTo>
                  <a:pt x="15440" y="0"/>
                </a:lnTo>
                <a:lnTo>
                  <a:pt x="17001" y="750"/>
                </a:lnTo>
                <a:lnTo>
                  <a:pt x="15440" y="1501"/>
                </a:lnTo>
                <a:lnTo>
                  <a:pt x="0" y="1501"/>
                </a:lnTo>
                <a:lnTo>
                  <a:pt x="0" y="0"/>
                </a:lnTo>
              </a:path>
            </a:pathLst>
          </a:custGeom>
          <a:solidFill>
            <a:srgbClr val="069a2e">
              <a:alpha val="64000"/>
            </a:srgbClr>
          </a:solidFill>
          <a:ln w="0">
            <a:solidFill>
              <a:srgbClr val="069a2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"/>
          <p:cNvSpPr txBox="1"/>
          <p:nvPr/>
        </p:nvSpPr>
        <p:spPr>
          <a:xfrm>
            <a:off x="492840" y="612000"/>
            <a:ext cx="4727160" cy="48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300" spc="-1" strike="noStrike">
                <a:solidFill>
                  <a:srgbClr val="ffffff"/>
                </a:solidFill>
                <a:latin typeface="Lato"/>
                <a:ea typeface="AppleSystemUIFont"/>
              </a:rPr>
              <a:t>Can you find the nouns in the box?</a:t>
            </a:r>
            <a:endParaRPr b="0" lang="en-PH" sz="2300" spc="-1" strike="noStrike">
              <a:solidFill>
                <a:srgbClr val="ffffff"/>
              </a:solidFill>
              <a:latin typeface="Lato"/>
              <a:ea typeface="AppleSystemUIFont"/>
            </a:endParaRPr>
          </a:p>
        </p:txBody>
      </p:sp>
      <p:sp>
        <p:nvSpPr>
          <p:cNvPr id="156" name=""/>
          <p:cNvSpPr/>
          <p:nvPr/>
        </p:nvSpPr>
        <p:spPr>
          <a:xfrm>
            <a:off x="1440000" y="1836000"/>
            <a:ext cx="9180000" cy="3600000"/>
          </a:xfrm>
          <a:custGeom>
            <a:avLst/>
            <a:gdLst/>
            <a:ahLst/>
            <a:rect l="0" t="0" r="r" b="b"/>
            <a:pathLst>
              <a:path w="25502" h="10002">
                <a:moveTo>
                  <a:pt x="1666" y="0"/>
                </a:moveTo>
                <a:lnTo>
                  <a:pt x="1667" y="0"/>
                </a:lnTo>
                <a:cubicBezTo>
                  <a:pt x="1374" y="0"/>
                  <a:pt x="1087" y="77"/>
                  <a:pt x="833" y="223"/>
                </a:cubicBezTo>
                <a:cubicBezTo>
                  <a:pt x="580" y="370"/>
                  <a:pt x="370" y="580"/>
                  <a:pt x="223" y="833"/>
                </a:cubicBezTo>
                <a:cubicBezTo>
                  <a:pt x="77" y="1087"/>
                  <a:pt x="0" y="1374"/>
                  <a:pt x="0" y="1667"/>
                </a:cubicBezTo>
                <a:lnTo>
                  <a:pt x="0" y="8334"/>
                </a:lnTo>
                <a:lnTo>
                  <a:pt x="0" y="8334"/>
                </a:lnTo>
                <a:cubicBezTo>
                  <a:pt x="0" y="8627"/>
                  <a:pt x="77" y="8914"/>
                  <a:pt x="223" y="9168"/>
                </a:cubicBezTo>
                <a:cubicBezTo>
                  <a:pt x="370" y="9421"/>
                  <a:pt x="580" y="9631"/>
                  <a:pt x="833" y="9778"/>
                </a:cubicBezTo>
                <a:cubicBezTo>
                  <a:pt x="1087" y="9924"/>
                  <a:pt x="1374" y="10001"/>
                  <a:pt x="1667" y="10001"/>
                </a:cubicBezTo>
                <a:lnTo>
                  <a:pt x="23834" y="10001"/>
                </a:lnTo>
                <a:lnTo>
                  <a:pt x="23834" y="10001"/>
                </a:lnTo>
                <a:cubicBezTo>
                  <a:pt x="24127" y="10001"/>
                  <a:pt x="24414" y="9924"/>
                  <a:pt x="24668" y="9778"/>
                </a:cubicBezTo>
                <a:cubicBezTo>
                  <a:pt x="24921" y="9631"/>
                  <a:pt x="25131" y="9421"/>
                  <a:pt x="25278" y="9168"/>
                </a:cubicBezTo>
                <a:cubicBezTo>
                  <a:pt x="25424" y="8914"/>
                  <a:pt x="25501" y="8627"/>
                  <a:pt x="25501" y="8334"/>
                </a:cubicBezTo>
                <a:lnTo>
                  <a:pt x="25501" y="1666"/>
                </a:lnTo>
                <a:lnTo>
                  <a:pt x="25501" y="1667"/>
                </a:lnTo>
                <a:lnTo>
                  <a:pt x="25501" y="1667"/>
                </a:lnTo>
                <a:cubicBezTo>
                  <a:pt x="25501" y="1374"/>
                  <a:pt x="25424" y="1087"/>
                  <a:pt x="25278" y="833"/>
                </a:cubicBezTo>
                <a:cubicBezTo>
                  <a:pt x="25131" y="580"/>
                  <a:pt x="24921" y="370"/>
                  <a:pt x="24668" y="223"/>
                </a:cubicBezTo>
                <a:cubicBezTo>
                  <a:pt x="24414" y="77"/>
                  <a:pt x="24127" y="0"/>
                  <a:pt x="23834" y="0"/>
                </a:cubicBezTo>
                <a:lnTo>
                  <a:pt x="1666" y="0"/>
                </a:lnTo>
              </a:path>
            </a:pathLst>
          </a:custGeom>
          <a:noFill/>
          <a:ln w="57240">
            <a:solidFill>
              <a:srgbClr val="ea75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"/>
          <p:cNvSpPr txBox="1"/>
          <p:nvPr/>
        </p:nvSpPr>
        <p:spPr>
          <a:xfrm>
            <a:off x="2268000" y="2295720"/>
            <a:ext cx="8219160" cy="262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551"/>
              </a:spcBef>
              <a:spcAft>
                <a:spcPts val="2551"/>
              </a:spcAft>
              <a:buNone/>
            </a:pPr>
            <a:r>
              <a:rPr b="1" lang="en-PH" sz="2300" spc="-1" strike="noStrike">
                <a:solidFill>
                  <a:srgbClr val="000000"/>
                </a:solidFill>
                <a:latin typeface="Lato"/>
              </a:rPr>
              <a:t>sister </a:t>
            </a:r>
            <a:r>
              <a:rPr b="1" lang="en-PH" sz="23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1" lang="en-PH" sz="2300" spc="-1" strike="noStrike">
                <a:solidFill>
                  <a:srgbClr val="000000"/>
                </a:solidFill>
                <a:latin typeface="Lato"/>
              </a:rPr>
              <a:t>         owl </a:t>
            </a:r>
            <a:r>
              <a:rPr b="1" lang="en-PH" sz="23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1" lang="en-PH" sz="2300" spc="-1" strike="noStrike">
                <a:solidFill>
                  <a:srgbClr val="000000"/>
                </a:solidFill>
                <a:latin typeface="Lato"/>
              </a:rPr>
              <a:t>          sad </a:t>
            </a:r>
            <a:r>
              <a:rPr b="1" lang="en-PH" sz="23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1" lang="en-PH" sz="2300" spc="-1" strike="noStrike">
                <a:solidFill>
                  <a:srgbClr val="000000"/>
                </a:solidFill>
                <a:latin typeface="Lato"/>
              </a:rPr>
              <a:t>           yellow </a:t>
            </a:r>
            <a:r>
              <a:rPr b="1" lang="en-PH" sz="2300" spc="-1" strike="noStrike">
                <a:solidFill>
                  <a:srgbClr val="000000"/>
                </a:solidFill>
                <a:latin typeface="Lato"/>
              </a:rPr>
              <a:t>	</a:t>
            </a:r>
            <a:endParaRPr b="1" lang="en-PH" sz="2300" spc="-1" strike="noStrike">
              <a:solidFill>
                <a:srgbClr val="000000"/>
              </a:solidFill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2551"/>
              </a:spcBef>
              <a:spcAft>
                <a:spcPts val="2551"/>
              </a:spcAft>
              <a:buNone/>
            </a:pPr>
            <a:r>
              <a:rPr b="1" lang="en-PH" sz="2300" spc="-1" strike="noStrike">
                <a:solidFill>
                  <a:srgbClr val="000000"/>
                </a:solidFill>
                <a:latin typeface="Lato"/>
              </a:rPr>
              <a:t>mall </a:t>
            </a:r>
            <a:r>
              <a:rPr b="1" lang="en-PH" sz="23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1" lang="en-PH" sz="2300" spc="-1" strike="noStrike">
                <a:solidFill>
                  <a:srgbClr val="000000"/>
                </a:solidFill>
                <a:latin typeface="Lato"/>
              </a:rPr>
              <a:t>              book           church        farm      </a:t>
            </a:r>
            <a:endParaRPr b="1" lang="en-PH" sz="2300" spc="-1" strike="noStrike">
              <a:solidFill>
                <a:srgbClr val="000000"/>
              </a:solidFill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2551"/>
              </a:spcBef>
              <a:spcAft>
                <a:spcPts val="2551"/>
              </a:spcAft>
              <a:buNone/>
            </a:pPr>
            <a:r>
              <a:rPr b="1" lang="en-PH" sz="2300" spc="-1" strike="noStrike">
                <a:solidFill>
                  <a:srgbClr val="000000"/>
                </a:solidFill>
                <a:latin typeface="Lato"/>
              </a:rPr>
              <a:t>teacher           jump           eyes           good</a:t>
            </a:r>
            <a:endParaRPr b="1" lang="en-PH" sz="2300" spc="-1" strike="noStrike">
              <a:solidFill>
                <a:srgbClr val="000000"/>
              </a:solidFill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2325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2023-08-11T17:07:38Z</dcterms:modified>
  <cp:revision>122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