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120" cy="684000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000" cy="2781000"/>
          </a:xfrm>
          <a:prstGeom prst="rect">
            <a:avLst/>
          </a:prstGeom>
          <a:ln w="0">
            <a:noFill/>
          </a:ln>
        </p:spPr>
      </p:pic>
      <p:sp>
        <p:nvSpPr>
          <p:cNvPr id="2" name="Rectangle 5"/>
          <p:cNvSpPr/>
          <p:nvPr/>
        </p:nvSpPr>
        <p:spPr>
          <a:xfrm>
            <a:off x="3487320" y="1475280"/>
            <a:ext cx="8686440" cy="384444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440" cy="36612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120" cy="617040"/>
          </a:xfrm>
          <a:prstGeom prst="rect">
            <a:avLst/>
          </a:prstGeom>
          <a:ln w="0">
            <a:noFill/>
          </a:ln>
        </p:spPr>
      </p:pic>
      <p:sp>
        <p:nvSpPr>
          <p:cNvPr id="43" name="Rectangle 7"/>
          <p:cNvSpPr/>
          <p:nvPr/>
        </p:nvSpPr>
        <p:spPr>
          <a:xfrm>
            <a:off x="10868760" y="0"/>
            <a:ext cx="952560" cy="95256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6640" cy="1016640"/>
          </a:xfrm>
          <a:prstGeom prst="rect">
            <a:avLst/>
          </a:prstGeom>
          <a:ln w="0">
            <a:noFill/>
          </a:ln>
        </p:spPr>
      </p:pic>
      <p:sp>
        <p:nvSpPr>
          <p:cNvPr id="45" name="TextBox 9"/>
          <p:cNvSpPr/>
          <p:nvPr/>
        </p:nvSpPr>
        <p:spPr>
          <a:xfrm>
            <a:off x="185400" y="6362280"/>
            <a:ext cx="4673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440" cy="33667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236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Common Author’s Purposes in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1332000"/>
            <a:ext cx="1080000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a:t>
            </a:r>
            <a:r>
              <a:rPr b="1" lang="en-PH" sz="1800" spc="-1" strike="noStrike">
                <a:solidFill>
                  <a:srgbClr val="000000"/>
                </a:solidFill>
                <a:latin typeface="Lato"/>
                <a:ea typeface="DejaVu Sans"/>
              </a:rPr>
              <a:t>entertain</a:t>
            </a:r>
            <a:r>
              <a:rPr b="0" lang="en-PH" sz="1800" spc="-1" strike="noStrike">
                <a:solidFill>
                  <a:srgbClr val="000000"/>
                </a:solidFill>
                <a:latin typeface="Lato"/>
                <a:ea typeface="DejaVu Sans"/>
              </a:rPr>
              <a:t>, imagine, describe</a:t>
            </a:r>
            <a:r>
              <a:rPr b="1" lang="en-PH" sz="1800" spc="-1" strike="noStrike">
                <a:solidFill>
                  <a:srgbClr val="000000"/>
                </a:solidFill>
                <a:latin typeface="Lato"/>
                <a:ea typeface="DejaVu Sans"/>
              </a:rPr>
              <a:t> </a:t>
            </a:r>
            <a:r>
              <a:rPr b="0" lang="en-PH" sz="1800" spc="-1" strike="noStrike">
                <a:solidFill>
                  <a:srgbClr val="000000"/>
                </a:solidFill>
                <a:latin typeface="Lato"/>
                <a:ea typeface="DejaVu Sans"/>
              </a:rPr>
              <a:t> – This purpose is often found in selections or articles that are humorous like comics or cartoons. This form of writing includes fiction, play scripts, television, scripts, and poems.</a:t>
            </a:r>
            <a:endParaRPr b="0" lang="en-PH" sz="1800" spc="-1" strike="noStrike">
              <a:latin typeface="Arial"/>
            </a:endParaRPr>
          </a:p>
          <a:p>
            <a:pPr algn="just">
              <a:lnSpc>
                <a:spcPct val="200000"/>
              </a:lnSpc>
              <a:buNone/>
            </a:pPr>
            <a:endParaRPr b="0" lang="en-PH" sz="1800" spc="-1" strike="noStrike">
              <a:latin typeface="Arial"/>
            </a:endParaRPr>
          </a:p>
          <a:p>
            <a:pPr algn="just">
              <a:lnSpc>
                <a:spcPct val="200000"/>
              </a:lnSpc>
              <a:buNone/>
            </a:pPr>
            <a:endParaRPr b="0" lang="en-PH" sz="1800" spc="-1" strike="noStrike">
              <a:latin typeface="Arial"/>
            </a:endParaRPr>
          </a:p>
        </p:txBody>
      </p:sp>
      <p:sp>
        <p:nvSpPr>
          <p:cNvPr id="126" name="TextBox 19"/>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Common Author’s Purposes in Writing</a:t>
            </a:r>
            <a:endParaRPr b="0" lang="en-PH" sz="3600" spc="-1" strike="noStrike">
              <a:latin typeface="Arial"/>
            </a:endParaRPr>
          </a:p>
        </p:txBody>
      </p:sp>
      <p:graphicFrame>
        <p:nvGraphicFramePr>
          <p:cNvPr id="127" name=""/>
          <p:cNvGraphicFramePr/>
          <p:nvPr/>
        </p:nvGraphicFramePr>
        <p:xfrm>
          <a:off x="1260000" y="3252960"/>
          <a:ext cx="9719640" cy="2578680"/>
        </p:xfrm>
        <a:graphic>
          <a:graphicData uri="http://schemas.openxmlformats.org/drawingml/2006/table">
            <a:tbl>
              <a:tblPr/>
              <a:tblGrid>
                <a:gridCol w="9720000"/>
              </a:tblGrid>
              <a:tr h="2579040">
                <a:tc>
                  <a:txBody>
                    <a:bodyPr lIns="90000" rIns="90000" anchor="t">
                      <a:noAutofit/>
                    </a:bodyPr>
                    <a:p>
                      <a:pPr algn="just">
                        <a:lnSpc>
                          <a:spcPct val="200000"/>
                        </a:lnSpc>
                        <a:buNone/>
                      </a:pPr>
                      <a:r>
                        <a:rPr b="0" lang="en-PH" sz="1800" spc="-1" strike="noStrike">
                          <a:latin typeface="Lato"/>
                        </a:rPr>
                        <a:t>                    </a:t>
                      </a:r>
                      <a:r>
                        <a:rPr b="0" lang="en-PH" sz="1800" spc="-1" strike="noStrike">
                          <a:latin typeface="Lato"/>
                        </a:rPr>
                        <a:t>There was once </a:t>
                      </a:r>
                      <a:r>
                        <a:rPr b="0" i="1" lang="en-PH" sz="1800" spc="-1" strike="noStrike">
                          <a:latin typeface="Lato"/>
                        </a:rPr>
                        <a:t>daraga</a:t>
                      </a:r>
                      <a:r>
                        <a:rPr b="0" lang="en-PH" sz="1800" spc="-1" strike="noStrike">
                          <a:latin typeface="Lato"/>
                        </a:rPr>
                        <a:t> who did not wish to marry. Three young men were courting her. One day, these three men agreed to visit her at the same time, so they all went to her house. When they arrived, they told the girl that each wished to marry her.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720000" y="1368000"/>
            <a:ext cx="10977840" cy="446220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a:t>
            </a:r>
            <a:r>
              <a:rPr b="1" lang="en-PH" sz="1800" spc="-1" strike="noStrike">
                <a:solidFill>
                  <a:srgbClr val="000000"/>
                </a:solidFill>
                <a:latin typeface="Lato"/>
                <a:ea typeface="DejaVu Sans"/>
              </a:rPr>
              <a:t>inform</a:t>
            </a:r>
            <a:r>
              <a:rPr b="0" lang="en-PH" sz="1800" spc="-1" strike="noStrike">
                <a:solidFill>
                  <a:srgbClr val="000000"/>
                </a:solidFill>
                <a:latin typeface="Lato"/>
                <a:ea typeface="DejaVu Sans"/>
              </a:rPr>
              <a:t>, instruct, explain – This is often found in educational or journalistic articles such as Newspapers, textbooks, websites, instructions manuals, etc. </a:t>
            </a:r>
            <a:endParaRPr b="0" lang="en-PH" sz="1800" spc="-1" strike="noStrike">
              <a:latin typeface="Arial"/>
            </a:endParaRPr>
          </a:p>
          <a:p>
            <a:pPr>
              <a:lnSpc>
                <a:spcPct val="200000"/>
              </a:lnSpc>
              <a:buNone/>
            </a:pPr>
            <a:endParaRPr b="0" lang="en-PH" sz="1800" spc="-1" strike="noStrike">
              <a:latin typeface="Arial"/>
            </a:endParaRPr>
          </a:p>
          <a:p>
            <a:pPr>
              <a:lnSpc>
                <a:spcPct val="200000"/>
              </a:lnSpc>
              <a:buNone/>
            </a:pPr>
            <a:endParaRPr b="0" lang="en-PH" sz="1800" spc="-1" strike="noStrike">
              <a:latin typeface="Arial"/>
            </a:endParaRPr>
          </a:p>
        </p:txBody>
      </p:sp>
      <p:sp>
        <p:nvSpPr>
          <p:cNvPr id="129" name="TextBox 4"/>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Common Author’s Purposes in Writing</a:t>
            </a:r>
            <a:endParaRPr b="0" lang="en-PH" sz="3600" spc="-1" strike="noStrike">
              <a:latin typeface="Arial"/>
            </a:endParaRPr>
          </a:p>
        </p:txBody>
      </p:sp>
      <p:graphicFrame>
        <p:nvGraphicFramePr>
          <p:cNvPr id="130" name=""/>
          <p:cNvGraphicFramePr/>
          <p:nvPr/>
        </p:nvGraphicFramePr>
        <p:xfrm>
          <a:off x="1260000" y="2856960"/>
          <a:ext cx="9719640" cy="2973240"/>
        </p:xfrm>
        <a:graphic>
          <a:graphicData uri="http://schemas.openxmlformats.org/drawingml/2006/table">
            <a:tbl>
              <a:tblPr/>
              <a:tblGrid>
                <a:gridCol w="9720000"/>
              </a:tblGrid>
              <a:tr h="2973600">
                <a:tc>
                  <a:txBody>
                    <a:bodyPr lIns="90000" rIns="90000" anchor="t">
                      <a:noAutofit/>
                    </a:bodyPr>
                    <a:p>
                      <a:pPr algn="just">
                        <a:lnSpc>
                          <a:spcPct val="200000"/>
                        </a:lnSpc>
                        <a:buNone/>
                      </a:pPr>
                      <a:r>
                        <a:rPr b="0" lang="en-PH" sz="1800" spc="-1" strike="noStrike">
                          <a:latin typeface="Lato"/>
                        </a:rPr>
                        <a:t>                    </a:t>
                      </a:r>
                      <a:r>
                        <a:rPr b="0" lang="en-PH" sz="1800" spc="-1" strike="noStrike">
                          <a:latin typeface="Lato"/>
                        </a:rPr>
                        <a:t>The proverbs are tense statements f practical wisdom based on long experience and observations about life. They cover a wide range of subjects from the expressions of general attitudes toward life to exhortations on behavior. Similar to the riddles in length and form, proverbs are stated in figurative language and are usually rendered in rhyming couplets.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56000" y="1296000"/>
            <a:ext cx="10620000" cy="44622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a:t>
            </a:r>
            <a:r>
              <a:rPr b="1" lang="en-PH" sz="1800" spc="-1" strike="noStrike">
                <a:solidFill>
                  <a:srgbClr val="000000"/>
                </a:solidFill>
                <a:latin typeface="Lato"/>
                <a:ea typeface="DejaVu Sans"/>
              </a:rPr>
              <a:t>persuade</a:t>
            </a:r>
            <a:r>
              <a:rPr b="0" lang="en-PH" sz="1800" spc="-1" strike="noStrike">
                <a:solidFill>
                  <a:srgbClr val="000000"/>
                </a:solidFill>
                <a:latin typeface="Lato"/>
                <a:ea typeface="DejaVu Sans"/>
              </a:rPr>
              <a:t>, argue, advise – This purpose is often read or heard in editorials, debates, or even movie reviews or promotions. This form of writing covers posters, advertisements, review, campaigns, and editorials.</a:t>
            </a:r>
            <a:endParaRPr b="0" lang="en-PH" sz="1800" spc="-1" strike="noStrike">
              <a:latin typeface="Arial"/>
            </a:endParaRPr>
          </a:p>
          <a:p>
            <a:pPr algn="just">
              <a:lnSpc>
                <a:spcPct val="200000"/>
              </a:lnSpc>
              <a:buNone/>
            </a:pPr>
            <a:endParaRPr b="0" lang="en-PH" sz="1800" spc="-1" strike="noStrike">
              <a:latin typeface="Arial"/>
            </a:endParaRPr>
          </a:p>
          <a:p>
            <a:pPr algn="just">
              <a:lnSpc>
                <a:spcPct val="200000"/>
              </a:lnSpc>
              <a:buNone/>
            </a:pPr>
            <a:endParaRPr b="0" lang="en-PH" sz="1800" spc="-1" strike="noStrike">
              <a:latin typeface="Arial"/>
            </a:endParaRPr>
          </a:p>
        </p:txBody>
      </p:sp>
      <p:sp>
        <p:nvSpPr>
          <p:cNvPr id="132" name="TextBox 3"/>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Common Author’s Purposes in Writing</a:t>
            </a:r>
            <a:endParaRPr b="0" lang="en-PH" sz="3600" spc="-1" strike="noStrike">
              <a:latin typeface="Arial"/>
            </a:endParaRPr>
          </a:p>
        </p:txBody>
      </p:sp>
      <p:graphicFrame>
        <p:nvGraphicFramePr>
          <p:cNvPr id="133" name=""/>
          <p:cNvGraphicFramePr/>
          <p:nvPr/>
        </p:nvGraphicFramePr>
        <p:xfrm>
          <a:off x="1260000" y="3180960"/>
          <a:ext cx="9719640" cy="2758680"/>
        </p:xfrm>
        <a:graphic>
          <a:graphicData uri="http://schemas.openxmlformats.org/drawingml/2006/table">
            <a:tbl>
              <a:tblPr/>
              <a:tblGrid>
                <a:gridCol w="9720000"/>
              </a:tblGrid>
              <a:tr h="2759040">
                <a:tc>
                  <a:txBody>
                    <a:bodyPr lIns="90000" rIns="90000" anchor="t">
                      <a:noAutofit/>
                    </a:bodyPr>
                    <a:p>
                      <a:pPr algn="just">
                        <a:lnSpc>
                          <a:spcPct val="200000"/>
                        </a:lnSpc>
                        <a:buNone/>
                      </a:pPr>
                      <a:r>
                        <a:rPr b="0" lang="en-PH" sz="1800" spc="-1" strike="noStrike">
                          <a:latin typeface="Lato"/>
                        </a:rPr>
                        <a:t>                    </a:t>
                      </a:r>
                      <a:r>
                        <a:rPr b="0" lang="en-PH" sz="1800" spc="-1" strike="noStrike">
                          <a:latin typeface="Lato"/>
                        </a:rPr>
                        <a:t>Folk wisdom in the form of riddles and proverbs should be preserved and nurtured. In fact, they should be studied by the younger generation for the young to understand the past and the present. If anything, knowledge of folk wisdom will prepare the present generation for the future.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Box 1"/>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Common Author’s Purposes in Writing</a:t>
            </a:r>
            <a:endParaRPr b="0" lang="en-PH" sz="3600" spc="-1" strike="noStrike">
              <a:latin typeface="Arial"/>
            </a:endParaRPr>
          </a:p>
        </p:txBody>
      </p:sp>
      <p:sp>
        <p:nvSpPr>
          <p:cNvPr id="135" name=""/>
          <p:cNvSpPr/>
          <p:nvPr/>
        </p:nvSpPr>
        <p:spPr>
          <a:xfrm>
            <a:off x="725400" y="1116000"/>
            <a:ext cx="10686240" cy="4788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rPr>
              <a:t>ACTIVITY: Read each items carefully. Choose the letter of your answer.</a:t>
            </a:r>
            <a:endParaRPr b="0" lang="en-PH" sz="1800" spc="-1" strike="noStrike">
              <a:latin typeface="Arial"/>
            </a:endParaRPr>
          </a:p>
          <a:p>
            <a:pPr>
              <a:lnSpc>
                <a:spcPct val="150000"/>
              </a:lnSpc>
              <a:buNone/>
            </a:pPr>
            <a:r>
              <a:rPr b="0" lang="en-PH" sz="1800" spc="-1" strike="noStrike">
                <a:solidFill>
                  <a:srgbClr val="000000"/>
                </a:solidFill>
                <a:latin typeface="Lato"/>
              </a:rPr>
              <a:t>1. Why do journalists write news?</a:t>
            </a:r>
            <a:endParaRPr b="0" lang="en-PH" sz="1800" spc="-1" strike="noStrike">
              <a:latin typeface="Arial"/>
            </a:endParaRPr>
          </a:p>
          <a:p>
            <a:pPr>
              <a:lnSpc>
                <a:spcPct val="150000"/>
              </a:lnSpc>
              <a:buNone/>
            </a:pPr>
            <a:r>
              <a:rPr b="0" lang="en-PH" sz="1800" spc="-1" strike="noStrike">
                <a:solidFill>
                  <a:srgbClr val="000000"/>
                </a:solidFill>
                <a:latin typeface="Lato"/>
              </a:rPr>
              <a:t>	</a:t>
            </a:r>
            <a:r>
              <a:rPr b="0" lang="en-PH" sz="1800" spc="-1" strike="noStrike">
                <a:solidFill>
                  <a:srgbClr val="000000"/>
                </a:solidFill>
                <a:latin typeface="Lato"/>
              </a:rPr>
              <a:t>A.</a:t>
            </a:r>
            <a:r>
              <a:rPr b="0" lang="en-PH" sz="1800" spc="-1" strike="noStrike">
                <a:solidFill>
                  <a:srgbClr val="000000"/>
                </a:solidFill>
                <a:latin typeface="Lato"/>
              </a:rPr>
              <a:t>	</a:t>
            </a:r>
            <a:r>
              <a:rPr b="0" lang="en-PH" sz="1800" spc="-1" strike="noStrike">
                <a:solidFill>
                  <a:srgbClr val="000000"/>
                </a:solidFill>
                <a:latin typeface="Lato"/>
              </a:rPr>
              <a:t> to entertain</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B. to persuade</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C. to inform</a:t>
            </a:r>
            <a:r>
              <a:rPr b="0" lang="en-PH" sz="1800" spc="-1" strike="noStrike">
                <a:solidFill>
                  <a:srgbClr val="000000"/>
                </a:solidFill>
                <a:latin typeface="Lato"/>
              </a:rPr>
              <a:t>	</a:t>
            </a:r>
            <a:r>
              <a:rPr b="0" lang="en-PH" sz="1800" spc="-1" strike="noStrike">
                <a:solidFill>
                  <a:srgbClr val="000000"/>
                </a:solidFill>
                <a:latin typeface="Lato"/>
              </a:rPr>
              <a:t>	</a:t>
            </a:r>
            <a:endParaRPr b="0" lang="en-PH" sz="1800" spc="-1" strike="noStrike">
              <a:latin typeface="Arial"/>
            </a:endParaRPr>
          </a:p>
          <a:p>
            <a:pPr>
              <a:lnSpc>
                <a:spcPct val="150000"/>
              </a:lnSpc>
              <a:buNone/>
            </a:pPr>
            <a:r>
              <a:rPr b="0" lang="en-PH" sz="1800" spc="-1" strike="noStrike">
                <a:solidFill>
                  <a:srgbClr val="000000"/>
                </a:solidFill>
                <a:latin typeface="Lato"/>
              </a:rPr>
              <a:t>2.  Why do composers write a song?</a:t>
            </a:r>
            <a:endParaRPr b="0" lang="en-PH" sz="1800" spc="-1" strike="noStrike">
              <a:latin typeface="Arial"/>
            </a:endParaRPr>
          </a:p>
          <a:p>
            <a:pPr>
              <a:lnSpc>
                <a:spcPct val="150000"/>
              </a:lnSpc>
              <a:buNone/>
            </a:pPr>
            <a:r>
              <a:rPr b="0" lang="en-PH" sz="1800" spc="-1" strike="noStrike">
                <a:solidFill>
                  <a:srgbClr val="000000"/>
                </a:solidFill>
                <a:latin typeface="Lato"/>
              </a:rPr>
              <a:t>	</a:t>
            </a:r>
            <a:r>
              <a:rPr b="0" lang="en-PH" sz="1800" spc="-1" strike="noStrike">
                <a:solidFill>
                  <a:srgbClr val="000000"/>
                </a:solidFill>
                <a:latin typeface="Lato"/>
              </a:rPr>
              <a:t>A. to inform</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B. to persuade</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C. to entertain</a:t>
            </a:r>
            <a:r>
              <a:rPr b="0" lang="en-PH" sz="1800" spc="-1" strike="noStrike">
                <a:solidFill>
                  <a:srgbClr val="000000"/>
                </a:solidFill>
                <a:latin typeface="Lato"/>
              </a:rPr>
              <a:t>	</a:t>
            </a:r>
            <a:r>
              <a:rPr b="0" lang="en-PH" sz="1800" spc="-1" strike="noStrike">
                <a:solidFill>
                  <a:srgbClr val="000000"/>
                </a:solidFill>
                <a:latin typeface="Lato"/>
              </a:rPr>
              <a:t>	</a:t>
            </a:r>
            <a:endParaRPr b="0" lang="en-PH" sz="1800" spc="-1" strike="noStrike">
              <a:latin typeface="Arial"/>
            </a:endParaRPr>
          </a:p>
          <a:p>
            <a:pPr>
              <a:lnSpc>
                <a:spcPct val="150000"/>
              </a:lnSpc>
              <a:buNone/>
            </a:pPr>
            <a:r>
              <a:rPr b="0" lang="en-PH" sz="1800" spc="-1" strike="noStrike">
                <a:solidFill>
                  <a:srgbClr val="000000"/>
                </a:solidFill>
                <a:latin typeface="Lato"/>
              </a:rPr>
              <a:t>3.  This form of writing includes fiction.</a:t>
            </a:r>
            <a:endParaRPr b="0" lang="en-PH" sz="1800" spc="-1" strike="noStrike">
              <a:latin typeface="Arial"/>
            </a:endParaRPr>
          </a:p>
          <a:p>
            <a:pPr>
              <a:lnSpc>
                <a:spcPct val="150000"/>
              </a:lnSpc>
              <a:buNone/>
            </a:pPr>
            <a:r>
              <a:rPr b="0" lang="en-PH" sz="1800" spc="-1" strike="noStrike">
                <a:solidFill>
                  <a:srgbClr val="000000"/>
                </a:solidFill>
                <a:latin typeface="Lato"/>
              </a:rPr>
              <a:t>	</a:t>
            </a:r>
            <a:r>
              <a:rPr b="0" lang="en-PH" sz="1800" spc="-1" strike="noStrike">
                <a:solidFill>
                  <a:srgbClr val="000000"/>
                </a:solidFill>
                <a:latin typeface="Lato"/>
              </a:rPr>
              <a:t>A. to inform</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B. to persuade</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C. to entertain</a:t>
            </a:r>
            <a:endParaRPr b="0" lang="en-PH" sz="1800" spc="-1" strike="noStrike">
              <a:latin typeface="Arial"/>
            </a:endParaRPr>
          </a:p>
          <a:p>
            <a:pPr>
              <a:lnSpc>
                <a:spcPct val="150000"/>
              </a:lnSpc>
              <a:buNone/>
            </a:pPr>
            <a:r>
              <a:rPr b="0" lang="en-PH" sz="1800" spc="-1" strike="noStrike">
                <a:solidFill>
                  <a:srgbClr val="000000"/>
                </a:solidFill>
                <a:latin typeface="Lato"/>
              </a:rPr>
              <a:t>4. This form of writing covers posters.</a:t>
            </a:r>
            <a:endParaRPr b="0" lang="en-PH" sz="1800" spc="-1" strike="noStrike">
              <a:latin typeface="Arial"/>
            </a:endParaRPr>
          </a:p>
          <a:p>
            <a:pPr>
              <a:lnSpc>
                <a:spcPct val="150000"/>
              </a:lnSpc>
              <a:buNone/>
            </a:pPr>
            <a:r>
              <a:rPr b="0" lang="en-PH" sz="1800" spc="-1" strike="noStrike">
                <a:solidFill>
                  <a:srgbClr val="000000"/>
                </a:solidFill>
                <a:latin typeface="Lato"/>
              </a:rPr>
              <a:t>	</a:t>
            </a:r>
            <a:r>
              <a:rPr b="0" lang="en-PH" sz="1800" spc="-1" strike="noStrike">
                <a:solidFill>
                  <a:srgbClr val="000000"/>
                </a:solidFill>
                <a:latin typeface="Lato"/>
              </a:rPr>
              <a:t>A. to inform</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B. to persuade</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C. to entertain</a:t>
            </a:r>
            <a:endParaRPr b="0" lang="en-PH" sz="1800" spc="-1" strike="noStrike">
              <a:latin typeface="Arial"/>
            </a:endParaRPr>
          </a:p>
          <a:p>
            <a:pPr>
              <a:lnSpc>
                <a:spcPct val="150000"/>
              </a:lnSpc>
              <a:buNone/>
            </a:pPr>
            <a:r>
              <a:rPr b="0" lang="en-PH" sz="1800" spc="-1" strike="noStrike">
                <a:solidFill>
                  <a:srgbClr val="000000"/>
                </a:solidFill>
                <a:latin typeface="Lato"/>
              </a:rPr>
              <a:t>5. This form of writing often found on instructions manuals.</a:t>
            </a:r>
            <a:endParaRPr b="0" lang="en-PH" sz="1800" spc="-1" strike="noStrike">
              <a:latin typeface="Arial"/>
            </a:endParaRPr>
          </a:p>
          <a:p>
            <a:pPr>
              <a:lnSpc>
                <a:spcPct val="150000"/>
              </a:lnSpc>
              <a:buNone/>
            </a:pPr>
            <a:r>
              <a:rPr b="0" lang="en-PH" sz="1800" spc="-1" strike="noStrike">
                <a:solidFill>
                  <a:srgbClr val="000000"/>
                </a:solidFill>
                <a:latin typeface="Lato"/>
              </a:rPr>
              <a:t>	</a:t>
            </a:r>
            <a:r>
              <a:rPr b="0" lang="en-PH" sz="1800" spc="-1" strike="noStrike">
                <a:solidFill>
                  <a:srgbClr val="000000"/>
                </a:solidFill>
                <a:latin typeface="Lato"/>
              </a:rPr>
              <a:t>A.</a:t>
            </a:r>
            <a:r>
              <a:rPr b="0" lang="en-PH" sz="1800" spc="-1" strike="noStrike">
                <a:solidFill>
                  <a:srgbClr val="000000"/>
                </a:solidFill>
                <a:latin typeface="Lato"/>
              </a:rPr>
              <a:t>	</a:t>
            </a:r>
            <a:r>
              <a:rPr b="0" lang="en-PH" sz="1800" spc="-1" strike="noStrike">
                <a:solidFill>
                  <a:srgbClr val="000000"/>
                </a:solidFill>
                <a:latin typeface="Lato"/>
              </a:rPr>
              <a:t> to inform</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B. to persuade</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C. to entertain</a:t>
            </a:r>
            <a:r>
              <a:rPr b="0" lang="en-PH" sz="1800" spc="-1" strike="noStrike">
                <a:solidFill>
                  <a:srgbClr val="000000"/>
                </a:solidFill>
                <a:latin typeface="Lato"/>
              </a:rPr>
              <a:t>	</a:t>
            </a:r>
            <a:r>
              <a:rPr b="0" lang="en-PH" sz="1800" spc="-1" strike="noStrike">
                <a:solidFill>
                  <a:srgbClr val="000000"/>
                </a:solidFill>
                <a:latin typeface="Lato"/>
              </a:rPr>
              <a:t>	</a:t>
            </a:r>
            <a:r>
              <a:rPr b="0" lang="en-PH" sz="1800" spc="-1" strike="noStrike">
                <a:solidFill>
                  <a:srgbClr val="000000"/>
                </a:solidFill>
                <a:latin typeface="Lato"/>
              </a:rPr>
              <a:t>	</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Box 2"/>
          <p:cNvSpPr/>
          <p:nvPr/>
        </p:nvSpPr>
        <p:spPr>
          <a:xfrm>
            <a:off x="411840" y="181080"/>
            <a:ext cx="104223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Common Author’s Purposes in Writing</a:t>
            </a:r>
            <a:endParaRPr b="0" lang="en-PH" sz="3600" spc="-1" strike="noStrike">
              <a:latin typeface="Arial"/>
            </a:endParaRPr>
          </a:p>
        </p:txBody>
      </p:sp>
      <p:sp>
        <p:nvSpPr>
          <p:cNvPr id="137" name=""/>
          <p:cNvSpPr/>
          <p:nvPr/>
        </p:nvSpPr>
        <p:spPr>
          <a:xfrm>
            <a:off x="725400" y="1116000"/>
            <a:ext cx="10686240" cy="48240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c9211e"/>
                </a:solidFill>
                <a:latin typeface="Lato"/>
              </a:rPr>
              <a:t>ANSWER: </a:t>
            </a:r>
            <a:endParaRPr b="0" lang="en-PH" sz="1800" spc="-1" strike="noStrike">
              <a:latin typeface="Arial"/>
            </a:endParaRPr>
          </a:p>
          <a:p>
            <a:pPr>
              <a:lnSpc>
                <a:spcPct val="150000"/>
              </a:lnSpc>
              <a:buNone/>
            </a:pPr>
            <a:r>
              <a:rPr b="0" lang="en-PH" sz="1800" spc="-1" strike="noStrike">
                <a:latin typeface="Lato"/>
              </a:rPr>
              <a:t>1. Why do journalists write news?</a:t>
            </a:r>
            <a:endParaRPr b="0" lang="en-PH" sz="1800" spc="-1" strike="noStrike">
              <a:latin typeface="Arial"/>
            </a:endParaRPr>
          </a:p>
          <a:p>
            <a:pPr>
              <a:lnSpc>
                <a:spcPct val="150000"/>
              </a:lnSpc>
              <a:buNone/>
            </a:pPr>
            <a:r>
              <a:rPr b="0" lang="en-PH" sz="1800" spc="-1" strike="noStrike">
                <a:latin typeface="Lato"/>
              </a:rPr>
              <a:t>	</a:t>
            </a:r>
            <a:r>
              <a:rPr b="0" lang="en-PH" sz="1800" spc="-1" strike="noStrike">
                <a:latin typeface="Lato"/>
              </a:rPr>
              <a:t>A.</a:t>
            </a:r>
            <a:r>
              <a:rPr b="0" lang="en-PH" sz="1800" spc="-1" strike="noStrike">
                <a:latin typeface="Lato"/>
              </a:rPr>
              <a:t>	</a:t>
            </a:r>
            <a:r>
              <a:rPr b="0" lang="en-PH" sz="1800" spc="-1" strike="noStrike">
                <a:latin typeface="Lato"/>
              </a:rPr>
              <a:t> to entertain</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B. to persuade</a:t>
            </a:r>
            <a:r>
              <a:rPr b="0" lang="en-PH" sz="1800" spc="-1" strike="noStrike">
                <a:latin typeface="Lato"/>
              </a:rPr>
              <a:t>	</a:t>
            </a:r>
            <a:r>
              <a:rPr b="0" lang="en-PH" sz="1800" spc="-1" strike="noStrike">
                <a:latin typeface="Lato"/>
              </a:rPr>
              <a:t>	</a:t>
            </a:r>
            <a:r>
              <a:rPr b="0" lang="en-PH" sz="1800" spc="-1" strike="noStrike">
                <a:solidFill>
                  <a:srgbClr val="c9211e"/>
                </a:solidFill>
                <a:latin typeface="Lato"/>
              </a:rPr>
              <a:t>C. to inform</a:t>
            </a:r>
            <a:r>
              <a:rPr b="0" lang="en-PH" sz="1800" spc="-1" strike="noStrike">
                <a:latin typeface="Lato"/>
              </a:rPr>
              <a:t>	</a:t>
            </a:r>
            <a:r>
              <a:rPr b="0" lang="en-PH" sz="1800" spc="-1" strike="noStrike">
                <a:latin typeface="Lato"/>
              </a:rPr>
              <a:t>	</a:t>
            </a:r>
            <a:endParaRPr b="0" lang="en-PH" sz="1800" spc="-1" strike="noStrike">
              <a:latin typeface="Arial"/>
            </a:endParaRPr>
          </a:p>
          <a:p>
            <a:pPr>
              <a:lnSpc>
                <a:spcPct val="150000"/>
              </a:lnSpc>
              <a:buNone/>
            </a:pPr>
            <a:r>
              <a:rPr b="0" lang="en-PH" sz="1800" spc="-1" strike="noStrike">
                <a:solidFill>
                  <a:srgbClr val="000000"/>
                </a:solidFill>
                <a:latin typeface="Lato"/>
              </a:rPr>
              <a:t>2.  Why do composers write a song?</a:t>
            </a:r>
            <a:endParaRPr b="0" lang="en-PH" sz="1800" spc="-1" strike="noStrike">
              <a:latin typeface="Arial"/>
            </a:endParaRPr>
          </a:p>
          <a:p>
            <a:pPr>
              <a:lnSpc>
                <a:spcPct val="150000"/>
              </a:lnSpc>
              <a:buNone/>
            </a:pPr>
            <a:r>
              <a:rPr b="0" lang="en-PH" sz="1800" spc="-1" strike="noStrike">
                <a:latin typeface="Lato"/>
              </a:rPr>
              <a:t>	</a:t>
            </a:r>
            <a:r>
              <a:rPr b="0" lang="en-PH" sz="1800" spc="-1" strike="noStrike">
                <a:latin typeface="Lato"/>
              </a:rPr>
              <a:t>A. to inform</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B. to persuade</a:t>
            </a:r>
            <a:r>
              <a:rPr b="0" lang="en-PH" sz="1800" spc="-1" strike="noStrike">
                <a:latin typeface="Lato"/>
              </a:rPr>
              <a:t>	</a:t>
            </a:r>
            <a:r>
              <a:rPr b="0" lang="en-PH" sz="1800" spc="-1" strike="noStrike">
                <a:latin typeface="Lato"/>
              </a:rPr>
              <a:t>	</a:t>
            </a:r>
            <a:r>
              <a:rPr b="0" lang="en-PH" sz="1800" spc="-1" strike="noStrike">
                <a:solidFill>
                  <a:srgbClr val="c9211e"/>
                </a:solidFill>
                <a:latin typeface="Lato"/>
              </a:rPr>
              <a:t>C. to entertain</a:t>
            </a:r>
            <a:r>
              <a:rPr b="0" lang="en-PH" sz="1800" spc="-1" strike="noStrike">
                <a:solidFill>
                  <a:srgbClr val="c9211e"/>
                </a:solidFill>
                <a:latin typeface="Lato"/>
              </a:rPr>
              <a:t>	</a:t>
            </a:r>
            <a:r>
              <a:rPr b="0" lang="en-PH" sz="1800" spc="-1" strike="noStrike">
                <a:latin typeface="Lato"/>
              </a:rPr>
              <a:t>	</a:t>
            </a:r>
            <a:endParaRPr b="0" lang="en-PH" sz="1800" spc="-1" strike="noStrike">
              <a:latin typeface="Arial"/>
            </a:endParaRPr>
          </a:p>
          <a:p>
            <a:pPr>
              <a:lnSpc>
                <a:spcPct val="150000"/>
              </a:lnSpc>
              <a:buNone/>
            </a:pPr>
            <a:r>
              <a:rPr b="0" lang="en-PH" sz="1800" spc="-1" strike="noStrike">
                <a:latin typeface="Lato"/>
              </a:rPr>
              <a:t>3.  This form of writing includes fiction.</a:t>
            </a:r>
            <a:endParaRPr b="0" lang="en-PH" sz="1800" spc="-1" strike="noStrike">
              <a:latin typeface="Arial"/>
            </a:endParaRPr>
          </a:p>
          <a:p>
            <a:pPr>
              <a:lnSpc>
                <a:spcPct val="150000"/>
              </a:lnSpc>
              <a:buNone/>
            </a:pPr>
            <a:r>
              <a:rPr b="0" lang="en-PH" sz="1800" spc="-1" strike="noStrike">
                <a:latin typeface="Lato"/>
              </a:rPr>
              <a:t>	</a:t>
            </a:r>
            <a:r>
              <a:rPr b="0" lang="en-PH" sz="1800" spc="-1" strike="noStrike">
                <a:latin typeface="Lato"/>
              </a:rPr>
              <a:t>A. to inform</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B. to persuade</a:t>
            </a:r>
            <a:r>
              <a:rPr b="0" lang="en-PH" sz="1800" spc="-1" strike="noStrike">
                <a:latin typeface="Lato"/>
              </a:rPr>
              <a:t>	</a:t>
            </a:r>
            <a:r>
              <a:rPr b="0" lang="en-PH" sz="1800" spc="-1" strike="noStrike">
                <a:latin typeface="Lato"/>
              </a:rPr>
              <a:t>	</a:t>
            </a:r>
            <a:r>
              <a:rPr b="0" lang="en-PH" sz="1800" spc="-1" strike="noStrike">
                <a:solidFill>
                  <a:srgbClr val="c9211e"/>
                </a:solidFill>
                <a:latin typeface="Lato"/>
              </a:rPr>
              <a:t>C. to entertain</a:t>
            </a:r>
            <a:endParaRPr b="0" lang="en-PH" sz="1800" spc="-1" strike="noStrike">
              <a:latin typeface="Arial"/>
            </a:endParaRPr>
          </a:p>
          <a:p>
            <a:pPr>
              <a:lnSpc>
                <a:spcPct val="150000"/>
              </a:lnSpc>
              <a:buNone/>
            </a:pPr>
            <a:r>
              <a:rPr b="0" lang="en-PH" sz="1800" spc="-1" strike="noStrike">
                <a:latin typeface="Lato"/>
              </a:rPr>
              <a:t>4. This form of writing </a:t>
            </a:r>
            <a:r>
              <a:rPr b="0" lang="en-PH" sz="1800" spc="-1" strike="noStrike">
                <a:solidFill>
                  <a:srgbClr val="000000"/>
                </a:solidFill>
                <a:latin typeface="Lato"/>
              </a:rPr>
              <a:t>covers posters</a:t>
            </a:r>
            <a:r>
              <a:rPr b="0" lang="en-PH" sz="1800" spc="-1" strike="noStrike">
                <a:latin typeface="Lato"/>
              </a:rPr>
              <a:t>.</a:t>
            </a:r>
            <a:endParaRPr b="0" lang="en-PH" sz="1800" spc="-1" strike="noStrike">
              <a:latin typeface="Arial"/>
            </a:endParaRPr>
          </a:p>
          <a:p>
            <a:pPr>
              <a:lnSpc>
                <a:spcPct val="150000"/>
              </a:lnSpc>
              <a:buNone/>
            </a:pPr>
            <a:r>
              <a:rPr b="0" lang="en-PH" sz="1800" spc="-1" strike="noStrike">
                <a:latin typeface="Lato"/>
              </a:rPr>
              <a:t>	</a:t>
            </a:r>
            <a:r>
              <a:rPr b="0" lang="en-PH" sz="1800" spc="-1" strike="noStrike">
                <a:latin typeface="Lato"/>
              </a:rPr>
              <a:t>A. to inform</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solidFill>
                  <a:srgbClr val="c9211e"/>
                </a:solidFill>
                <a:latin typeface="Lato"/>
              </a:rPr>
              <a:t>B. to persuade</a:t>
            </a:r>
            <a:r>
              <a:rPr b="0" lang="en-PH" sz="1800" spc="-1" strike="noStrike">
                <a:latin typeface="Lato"/>
              </a:rPr>
              <a:t>	</a:t>
            </a:r>
            <a:r>
              <a:rPr b="0" lang="en-PH" sz="1800" spc="-1" strike="noStrike">
                <a:latin typeface="Lato"/>
              </a:rPr>
              <a:t>	</a:t>
            </a:r>
            <a:r>
              <a:rPr b="0" lang="en-PH" sz="1800" spc="-1" strike="noStrike">
                <a:solidFill>
                  <a:srgbClr val="000000"/>
                </a:solidFill>
                <a:latin typeface="Lato"/>
              </a:rPr>
              <a:t>C. to entertain</a:t>
            </a:r>
            <a:endParaRPr b="0" lang="en-PH" sz="1800" spc="-1" strike="noStrike">
              <a:latin typeface="Arial"/>
            </a:endParaRPr>
          </a:p>
          <a:p>
            <a:pPr>
              <a:lnSpc>
                <a:spcPct val="150000"/>
              </a:lnSpc>
              <a:buNone/>
            </a:pPr>
            <a:r>
              <a:rPr b="0" lang="en-PH" sz="1800" spc="-1" strike="noStrike">
                <a:solidFill>
                  <a:srgbClr val="000000"/>
                </a:solidFill>
                <a:latin typeface="Lato"/>
              </a:rPr>
              <a:t>5. </a:t>
            </a:r>
            <a:r>
              <a:rPr b="0" lang="en-PH" sz="1800" spc="-1" strike="noStrike">
                <a:latin typeface="Lato"/>
              </a:rPr>
              <a:t>This form of writing often found on </a:t>
            </a:r>
            <a:r>
              <a:rPr b="0" lang="en-PH" sz="1800" spc="-1" strike="noStrike">
                <a:solidFill>
                  <a:srgbClr val="000000"/>
                </a:solidFill>
                <a:latin typeface="Lato"/>
              </a:rPr>
              <a:t>instructions manuals.</a:t>
            </a:r>
            <a:endParaRPr b="0" lang="en-PH" sz="1800" spc="-1" strike="noStrike">
              <a:latin typeface="Arial"/>
            </a:endParaRPr>
          </a:p>
          <a:p>
            <a:pPr>
              <a:lnSpc>
                <a:spcPct val="150000"/>
              </a:lnSpc>
              <a:buNone/>
            </a:pPr>
            <a:r>
              <a:rPr b="0" lang="en-PH" sz="1800" spc="-1" strike="noStrike">
                <a:solidFill>
                  <a:srgbClr val="c9211e"/>
                </a:solidFill>
                <a:latin typeface="Lato"/>
              </a:rPr>
              <a:t>	</a:t>
            </a:r>
            <a:r>
              <a:rPr b="0" lang="en-PH" sz="1800" spc="-1" strike="noStrike">
                <a:solidFill>
                  <a:srgbClr val="c9211e"/>
                </a:solidFill>
                <a:latin typeface="Lato"/>
              </a:rPr>
              <a:t>A.</a:t>
            </a:r>
            <a:r>
              <a:rPr b="0" lang="en-PH" sz="1800" spc="-1" strike="noStrike">
                <a:solidFill>
                  <a:srgbClr val="c9211e"/>
                </a:solidFill>
                <a:latin typeface="Lato"/>
              </a:rPr>
              <a:t>	</a:t>
            </a:r>
            <a:r>
              <a:rPr b="0" lang="en-PH" sz="1800" spc="-1" strike="noStrike">
                <a:solidFill>
                  <a:srgbClr val="c9211e"/>
                </a:solidFill>
                <a:latin typeface="Lato"/>
              </a:rPr>
              <a:t> to inform</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B. to persuade</a:t>
            </a:r>
            <a:r>
              <a:rPr b="0" lang="en-PH" sz="1800" spc="-1" strike="noStrike">
                <a:latin typeface="Lato"/>
              </a:rPr>
              <a:t>	</a:t>
            </a:r>
            <a:r>
              <a:rPr b="0" lang="en-PH" sz="1800" spc="-1" strike="noStrike">
                <a:latin typeface="Lato"/>
              </a:rPr>
              <a:t>	</a:t>
            </a:r>
            <a:r>
              <a:rPr b="0" lang="en-PH" sz="1800" spc="-1" strike="noStrike">
                <a:solidFill>
                  <a:srgbClr val="000000"/>
                </a:solidFill>
                <a:latin typeface="Lato"/>
              </a:rPr>
              <a:t>C. </a:t>
            </a:r>
            <a:r>
              <a:rPr b="0" lang="en-PH" sz="1800" spc="-1" strike="noStrike">
                <a:latin typeface="Lato"/>
              </a:rPr>
              <a:t>to entertain</a:t>
            </a:r>
            <a:r>
              <a:rPr b="0" lang="en-PH" sz="1800" spc="-1" strike="noStrike">
                <a:solidFill>
                  <a:srgbClr val="c9211e"/>
                </a:solidFill>
                <a:latin typeface="Lato"/>
              </a:rPr>
              <a:t>	</a:t>
            </a:r>
            <a:r>
              <a:rPr b="0" lang="en-PH" sz="1800" spc="-1" strike="noStrike">
                <a:solidFill>
                  <a:srgbClr val="c9211e"/>
                </a:solidFill>
                <a:latin typeface="Lato"/>
              </a:rPr>
              <a:t>	</a:t>
            </a:r>
            <a:r>
              <a:rPr b="0" lang="en-PH" sz="1800" spc="-1" strike="noStrike">
                <a:latin typeface="Lato"/>
              </a:rPr>
              <a:t>	</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2889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2023-07-10T14:02:27Z</dcterms:modified>
  <cp:revision>185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