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2760" cy="684864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9640" cy="2789640"/>
          </a:xfrm>
          <a:prstGeom prst="rect">
            <a:avLst/>
          </a:prstGeom>
          <a:ln w="0">
            <a:noFill/>
          </a:ln>
        </p:spPr>
      </p:pic>
      <p:sp>
        <p:nvSpPr>
          <p:cNvPr id="2" name="Rectangle 5"/>
          <p:cNvSpPr/>
          <p:nvPr/>
        </p:nvSpPr>
        <p:spPr>
          <a:xfrm>
            <a:off x="3487320" y="1475280"/>
            <a:ext cx="8695080" cy="385308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5080" cy="37476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2760" cy="625680"/>
          </a:xfrm>
          <a:prstGeom prst="rect">
            <a:avLst/>
          </a:prstGeom>
          <a:ln w="0">
            <a:noFill/>
          </a:ln>
        </p:spPr>
      </p:pic>
      <p:sp>
        <p:nvSpPr>
          <p:cNvPr id="43" name="Rectangle 7"/>
          <p:cNvSpPr/>
          <p:nvPr/>
        </p:nvSpPr>
        <p:spPr>
          <a:xfrm>
            <a:off x="10868760" y="0"/>
            <a:ext cx="961200" cy="96120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5280" cy="1025280"/>
          </a:xfrm>
          <a:prstGeom prst="rect">
            <a:avLst/>
          </a:prstGeom>
          <a:ln w="0">
            <a:noFill/>
          </a:ln>
        </p:spPr>
      </p:pic>
      <p:sp>
        <p:nvSpPr>
          <p:cNvPr id="45" name="TextBox 9"/>
          <p:cNvSpPr/>
          <p:nvPr/>
        </p:nvSpPr>
        <p:spPr>
          <a:xfrm>
            <a:off x="185400" y="6362280"/>
            <a:ext cx="4682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3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7080" cy="33753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880000"/>
            <a:ext cx="8091000" cy="638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ANEKDOTA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880000"/>
            <a:ext cx="12183840" cy="631080"/>
          </a:xfrm>
          <a:prstGeom prst="rect">
            <a:avLst/>
          </a:prstGeom>
          <a:noFill/>
          <a:ln w="0">
            <a:noFill/>
          </a:ln>
        </p:spPr>
        <p:style>
          <a:lnRef idx="0"/>
          <a:fillRef idx="0"/>
          <a:effectRef idx="0"/>
          <a:fontRef idx="minor"/>
        </p:style>
      </p:sp>
      <p:sp>
        <p:nvSpPr>
          <p:cNvPr id="126" name=""/>
          <p:cNvSpPr/>
          <p:nvPr/>
        </p:nvSpPr>
        <p:spPr>
          <a:xfrm>
            <a:off x="540000" y="3240000"/>
            <a:ext cx="10794600" cy="2514600"/>
          </a:xfrm>
          <a:prstGeom prst="rect">
            <a:avLst/>
          </a:prstGeom>
          <a:noFill/>
          <a:ln w="0">
            <a:noFill/>
          </a:ln>
        </p:spPr>
        <p:style>
          <a:lnRef idx="0"/>
          <a:fillRef idx="0"/>
          <a:effectRef idx="0"/>
          <a:fontRef idx="minor"/>
        </p:style>
      </p:sp>
      <p:sp>
        <p:nvSpPr>
          <p:cNvPr id="127" name="PlaceHolder 12"/>
          <p:cNvSpPr/>
          <p:nvPr/>
        </p:nvSpPr>
        <p:spPr>
          <a:xfrm>
            <a:off x="901440" y="1980000"/>
            <a:ext cx="10438560" cy="7117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Ang anekdota ay isang maikling katha na tumutukoy sa kakaiba o nakatutuwang </a:t>
            </a:r>
            <a:r>
              <a:rPr b="0" lang="en-PH" sz="1800" spc="-1" strike="noStrike">
                <a:solidFill>
                  <a:srgbClr val="000000"/>
                </a:solidFill>
                <a:latin typeface="Lato"/>
                <a:ea typeface="DejaVu Sans"/>
              </a:rPr>
              <a:t>pangyayaring naganap sa buhay ng isang kilala o tanyag na tao. Ito ay hango sa totoong buhay. Ang layunin nito ay magbigay ng aral o mensahe sa mga mambabasa sa paraang nakalilibang. Kadalasang maiiksi rin ang mga ito at isinasaayos ang mga detalye batay sa pagkakasunod-sunod ng mga pangyayari.</a:t>
            </a:r>
            <a:endParaRPr b="0" lang="en-PH" sz="1800" spc="-1" strike="noStrike">
              <a:latin typeface="Lato"/>
              <a:ea typeface=""/>
            </a:endParaRPr>
          </a:p>
        </p:txBody>
      </p:sp>
      <p:sp>
        <p:nvSpPr>
          <p:cNvPr id="128" name="PlaceHolder 8"/>
          <p:cNvSpPr/>
          <p:nvPr/>
        </p:nvSpPr>
        <p:spPr>
          <a:xfrm>
            <a:off x="293400" y="3960"/>
            <a:ext cx="10506240" cy="23360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400" spc="-1" strike="noStrike">
                <a:solidFill>
                  <a:srgbClr val="000000"/>
                </a:solidFill>
                <a:latin typeface="Lato"/>
                <a:ea typeface="DejaVu Sans"/>
              </a:rPr>
              <a:t>ANEKDOTA</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Title 1"/>
          <p:cNvSpPr/>
          <p:nvPr/>
        </p:nvSpPr>
        <p:spPr>
          <a:xfrm>
            <a:off x="1523880" y="1799640"/>
            <a:ext cx="9134640" cy="237816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360000" y="2930400"/>
            <a:ext cx="12183840" cy="631080"/>
          </a:xfrm>
          <a:prstGeom prst="rect">
            <a:avLst/>
          </a:prstGeom>
          <a:noFill/>
          <a:ln w="0">
            <a:noFill/>
          </a:ln>
        </p:spPr>
        <p:style>
          <a:lnRef idx="0"/>
          <a:fillRef idx="0"/>
          <a:effectRef idx="0"/>
          <a:fontRef idx="minor"/>
        </p:style>
      </p:sp>
      <p:sp>
        <p:nvSpPr>
          <p:cNvPr id="131" name=""/>
          <p:cNvSpPr/>
          <p:nvPr/>
        </p:nvSpPr>
        <p:spPr>
          <a:xfrm>
            <a:off x="540000" y="3240000"/>
            <a:ext cx="10794600" cy="2514600"/>
          </a:xfrm>
          <a:prstGeom prst="rect">
            <a:avLst/>
          </a:prstGeom>
          <a:noFill/>
          <a:ln w="0">
            <a:noFill/>
          </a:ln>
        </p:spPr>
        <p:style>
          <a:lnRef idx="0"/>
          <a:fillRef idx="0"/>
          <a:effectRef idx="0"/>
          <a:fontRef idx="minor"/>
        </p:style>
      </p:sp>
      <p:sp>
        <p:nvSpPr>
          <p:cNvPr id="132" name="PlaceHolder 6"/>
          <p:cNvSpPr/>
          <p:nvPr/>
        </p:nvSpPr>
        <p:spPr>
          <a:xfrm>
            <a:off x="360000" y="360000"/>
            <a:ext cx="10440000" cy="711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PANUTO: </a:t>
            </a:r>
            <a:r>
              <a:rPr b="0" lang="en-PH" sz="1800" spc="-1" strike="noStrike">
                <a:solidFill>
                  <a:srgbClr val="000000"/>
                </a:solidFill>
                <a:latin typeface="Lato"/>
                <a:ea typeface="DejaVu Sans"/>
              </a:rPr>
              <a:t>Basahin ang maikling anekdota sa ibaba at sagutin ang mga tanong batay rito.</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Isulat sa kuwaderno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iyong mga sagot.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3" name=""/>
          <p:cNvSpPr/>
          <p:nvPr/>
        </p:nvSpPr>
        <p:spPr>
          <a:xfrm>
            <a:off x="576000" y="1944000"/>
            <a:ext cx="10796760" cy="3556080"/>
          </a:xfrm>
          <a:prstGeom prst="rect">
            <a:avLst/>
          </a:prstGeom>
          <a:noFill/>
          <a:ln w="0">
            <a:noFill/>
          </a:ln>
        </p:spPr>
        <p:style>
          <a:lnRef idx="0"/>
          <a:fillRef idx="0"/>
          <a:effectRef idx="0"/>
          <a:fontRef idx="minor"/>
        </p:style>
      </p:sp>
      <p:sp>
        <p:nvSpPr>
          <p:cNvPr id="134" name=""/>
          <p:cNvSpPr txBox="1"/>
          <p:nvPr/>
        </p:nvSpPr>
        <p:spPr>
          <a:xfrm>
            <a:off x="360000" y="1260000"/>
            <a:ext cx="11520000" cy="4914000"/>
          </a:xfrm>
          <a:prstGeom prst="rect">
            <a:avLst/>
          </a:prstGeom>
          <a:noFill/>
          <a:ln w="0">
            <a:noFill/>
          </a:ln>
        </p:spPr>
        <p:txBody>
          <a:bodyPr lIns="90000" rIns="90000" tIns="45000" bIns="45000" anchor="t">
            <a:noAutofit/>
          </a:bodyPr>
          <a:p>
            <a:pPr algn="ctr">
              <a:buNone/>
            </a:pPr>
            <a:r>
              <a:rPr b="1" lang="en-PH" sz="1800" spc="-1" strike="noStrike">
                <a:latin typeface="Lato"/>
              </a:rPr>
              <a:t>Palabiro Pala</a:t>
            </a:r>
            <a:endParaRPr b="0" lang="en-PH" sz="1800" spc="-1" strike="noStrike">
              <a:latin typeface="Lato"/>
              <a:ea typeface=""/>
            </a:endParaRPr>
          </a:p>
          <a:p>
            <a:pPr algn="ctr">
              <a:buNone/>
            </a:pPr>
            <a:endParaRPr b="0" lang="en-PH" sz="1800" spc="-1" strike="noStrike">
              <a:latin typeface="Lato"/>
              <a:ea typeface=""/>
            </a:endParaRPr>
          </a:p>
          <a:p>
            <a:r>
              <a:rPr b="0" lang="en-PH" sz="1800" spc="-1" strike="noStrike">
                <a:latin typeface="Lato"/>
              </a:rPr>
              <a:t>	</a:t>
            </a:r>
            <a:r>
              <a:rPr b="0" lang="en-PH" sz="1800" spc="-1" strike="noStrike">
                <a:latin typeface="Lato"/>
              </a:rPr>
              <a:t>Minsan sa panunungkulan ni dating Pangulong Manuel L. Quezon, samantalang siya ay nasa isang silid-tulugan ng pagamutan dahil sa isang karamdaman, isang matalik na kaibigan ang dumating at nais siyang dalawin. Siya si Padre Serapio Tamayo, noon ay Rektor ng Pamantasan ng Santo Tomas.</a:t>
            </a:r>
            <a:endParaRPr b="0" lang="en-PH" sz="1800" spc="-1" strike="noStrike">
              <a:latin typeface="Lato"/>
              <a:ea typeface=""/>
            </a:endParaRPr>
          </a:p>
          <a:p>
            <a:r>
              <a:rPr b="0" lang="en-PH" sz="1800" spc="-1" strike="noStrike">
                <a:latin typeface="Lato"/>
              </a:rPr>
              <a:t>	</a:t>
            </a:r>
            <a:r>
              <a:rPr b="0" lang="en-PH" sz="1800" spc="-1" strike="noStrike">
                <a:latin typeface="Lato"/>
              </a:rPr>
              <a:t>Kaya’t atubili ang guwardiya na siya’y papasukin. Bago pa pumasok ang panauhing pari sa pribadong silid ng Pangulong Quezon ay may humadlang na rito.</a:t>
            </a:r>
            <a:endParaRPr b="0" lang="en-PH" sz="1800" spc="-1" strike="noStrike">
              <a:latin typeface="Lato"/>
              <a:ea typeface=""/>
            </a:endParaRPr>
          </a:p>
          <a:p>
            <a:r>
              <a:rPr b="0" lang="en-PH" sz="1800" spc="-1" strike="noStrike">
                <a:latin typeface="Lato"/>
              </a:rPr>
              <a:t>	</a:t>
            </a:r>
            <a:r>
              <a:rPr b="0" lang="en-PH" sz="1800" spc="-1" strike="noStrike">
                <a:latin typeface="Lato"/>
              </a:rPr>
              <a:t>Hinarang ang pari ng nars na nakatalagang mag-alaga sa pangulo. Agawpansin ang pagiging mahigpit ng nars. Nang magpumilit ang pari ay nagbitiw ng salita ang nars, “Mawalang-galang na po, Padre, maghintay lamang po sandali dahil kailangan ko po munang ipagbigay-alam sa pangulo ang inyong pagbisita.”</a:t>
            </a:r>
            <a:endParaRPr b="0" lang="en-PH" sz="1800" spc="-1" strike="noStrike">
              <a:latin typeface="Lato"/>
              <a:ea typeface=""/>
            </a:endParaRPr>
          </a:p>
          <a:p>
            <a:r>
              <a:rPr b="0" lang="en-PH" sz="1800" spc="-1" strike="noStrike">
                <a:latin typeface="Lato"/>
              </a:rPr>
              <a:t>	</a:t>
            </a:r>
            <a:r>
              <a:rPr b="0" lang="en-PH" sz="1800" spc="-1" strike="noStrike">
                <a:latin typeface="Lato"/>
              </a:rPr>
              <a:t>Wikang Ingles ang ginamit ng nars sa pagpapabatid sa pangulo na mayroong gustong dumalaw sa kaniyang pari. Sinabi </a:t>
            </a:r>
            <a:r>
              <a:rPr b="0" lang="en-PH" sz="1800" spc="-1" strike="noStrike">
                <a:latin typeface="Lato"/>
                <a:ea typeface=""/>
              </a:rPr>
              <a:t>niyang, “Mr. President, the priest is here.” </a:t>
            </a:r>
            <a:r>
              <a:rPr b="0" lang="en-PH" sz="1800" spc="-1" strike="noStrike">
                <a:latin typeface="Lato"/>
              </a:rPr>
              <a:t>At dahil sa hindi sinasadyang namaling </a:t>
            </a:r>
            <a:r>
              <a:rPr b="0" lang="en-PH" sz="1800" spc="-1" strike="noStrike">
                <a:latin typeface="Lato"/>
                <a:ea typeface=""/>
              </a:rPr>
              <a:t>pagbigkas ng nars sa salitang priest, </a:t>
            </a:r>
            <a:r>
              <a:rPr b="0" lang="en-PH" sz="1800" spc="-1" strike="noStrike">
                <a:latin typeface="Lato"/>
              </a:rPr>
              <a:t>naging iba ang inakala ng pangulo, ang </a:t>
            </a:r>
            <a:r>
              <a:rPr b="0" lang="en-PH" sz="1800" spc="-1" strike="noStrike">
                <a:latin typeface="Lato"/>
                <a:ea typeface=""/>
              </a:rPr>
              <a:t>buong akala niya ay member of the press </a:t>
            </a:r>
            <a:r>
              <a:rPr b="0" lang="en-PH" sz="1800" spc="-1" strike="noStrike">
                <a:latin typeface="Lato"/>
              </a:rPr>
              <a:t>o mamamahayag ang dumalaw sa kaniya. Madalas doon ang mga mamamahayag at inaantabayanan ang maysakit na pangulo upang makapanayam.</a:t>
            </a:r>
            <a:endParaRPr b="0" lang="en-PH" sz="1800" spc="-1" strike="noStrike">
              <a:latin typeface="Lato"/>
              <a:ea typeface=""/>
            </a:endParaRPr>
          </a:p>
          <a:p>
            <a:r>
              <a:rPr b="0" lang="en-PH" sz="1800" spc="-1" strike="noStrike">
                <a:latin typeface="Lato"/>
                <a:ea typeface=""/>
              </a:rPr>
              <a:t>	</a:t>
            </a:r>
            <a:r>
              <a:rPr b="0" lang="en-PH" sz="1800" spc="-1" strike="noStrike">
                <a:latin typeface="Lato"/>
                <a:ea typeface=""/>
              </a:rPr>
              <a:t>Isang pabirong utos ang tinuran ng pangulo, “Sabihin mo sa “press” to go to hell!” Subalit bago niya natapos ang pangungusap na ito ay nakapasok na </a:t>
            </a:r>
            <a:r>
              <a:rPr b="0" lang="en-PH" sz="1800" spc="-1" strike="noStrike">
                <a:latin typeface="Lato"/>
              </a:rPr>
              <a:t>ang pari sa silid ng pangulo at narinig ang pahayag na yaon. Nagkatinginan at</a:t>
            </a:r>
            <a:endParaRPr b="0" lang="en-PH" sz="1800" spc="-1" strike="noStrike">
              <a:latin typeface="Lato"/>
              <a:ea typeface=""/>
            </a:endParaRPr>
          </a:p>
          <a:p>
            <a:r>
              <a:rPr b="0" lang="en-PH" sz="1800" spc="-1" strike="noStrike">
                <a:latin typeface="Lato"/>
              </a:rPr>
              <a:t>nagkatawanan na lamang ang lahat.</a:t>
            </a:r>
            <a:endParaRPr b="0"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360000" y="2880000"/>
            <a:ext cx="12183840" cy="631080"/>
          </a:xfrm>
          <a:prstGeom prst="rect">
            <a:avLst/>
          </a:prstGeom>
          <a:noFill/>
          <a:ln w="0">
            <a:noFill/>
          </a:ln>
        </p:spPr>
        <p:style>
          <a:lnRef idx="0"/>
          <a:fillRef idx="0"/>
          <a:effectRef idx="0"/>
          <a:fontRef idx="minor"/>
        </p:style>
      </p:sp>
      <p:sp>
        <p:nvSpPr>
          <p:cNvPr id="136" name=""/>
          <p:cNvSpPr/>
          <p:nvPr/>
        </p:nvSpPr>
        <p:spPr>
          <a:xfrm>
            <a:off x="540000" y="3240000"/>
            <a:ext cx="10794600" cy="2514600"/>
          </a:xfrm>
          <a:prstGeom prst="rect">
            <a:avLst/>
          </a:prstGeom>
          <a:noFill/>
          <a:ln w="0">
            <a:noFill/>
          </a:ln>
        </p:spPr>
        <p:style>
          <a:lnRef idx="0"/>
          <a:fillRef idx="0"/>
          <a:effectRef idx="0"/>
          <a:fontRef idx="minor"/>
        </p:style>
      </p:sp>
      <p:sp>
        <p:nvSpPr>
          <p:cNvPr id="137" name="PlaceHolder 9"/>
          <p:cNvSpPr/>
          <p:nvPr/>
        </p:nvSpPr>
        <p:spPr>
          <a:xfrm>
            <a:off x="360000" y="548280"/>
            <a:ext cx="10980000" cy="711720"/>
          </a:xfrm>
          <a:prstGeom prst="rect">
            <a:avLst/>
          </a:prstGeom>
          <a:noFill/>
          <a:ln w="0">
            <a:noFill/>
          </a:ln>
        </p:spPr>
        <p:style>
          <a:lnRef idx="0"/>
          <a:fillRef idx="0"/>
          <a:effectRef idx="0"/>
          <a:fontRef idx="minor"/>
        </p:style>
        <p:txBody>
          <a:bodyPr lIns="90000" rIns="90000" tIns="45000" bIns="45000" anchor="t">
            <a:noAutofit/>
          </a:bodyPr>
          <a:p>
            <a:r>
              <a:rPr b="1" lang="en-PH" sz="1800" spc="-1" strike="noStrike">
                <a:solidFill>
                  <a:srgbClr val="000000"/>
                </a:solidFill>
                <a:latin typeface="Lato"/>
                <a:ea typeface="DejaVu Sans"/>
              </a:rPr>
              <a:t>PANUTO: </a:t>
            </a:r>
            <a:r>
              <a:rPr b="0" lang="en-PH" sz="1800" spc="-1" strike="noStrike">
                <a:solidFill>
                  <a:srgbClr val="000000"/>
                </a:solidFill>
                <a:latin typeface="Lato"/>
                <a:ea typeface="DejaVu Sans"/>
              </a:rPr>
              <a:t>Batay pa rin sa anekdotang binasa, patunayan ang mga pangyayaring nakalahad sa talahanayan. Tukuyin kung saang bahagi sa anekdota matatagpuan ang mga pangyayaring ito. Isulat sa kuwaderno ang iyong mga sagot at gamiting gabay ang halimbawang nasa unang hanay.</a:t>
            </a:r>
            <a:endParaRPr b="0" lang="en-PH" sz="1800" spc="-1" strike="noStrike">
              <a:latin typeface=""/>
              <a:ea typeface=""/>
            </a:endParaRPr>
          </a:p>
        </p:txBody>
      </p:sp>
      <p:graphicFrame>
        <p:nvGraphicFramePr>
          <p:cNvPr id="138" name=""/>
          <p:cNvGraphicFramePr/>
          <p:nvPr/>
        </p:nvGraphicFramePr>
        <p:xfrm>
          <a:off x="889200" y="1662480"/>
          <a:ext cx="7791480" cy="4016520"/>
        </p:xfrm>
        <a:graphic>
          <a:graphicData uri="http://schemas.openxmlformats.org/drawingml/2006/table">
            <a:tbl>
              <a:tblPr/>
              <a:tblGrid>
                <a:gridCol w="8129520"/>
                <a:gridCol w="2289240"/>
              </a:tblGrid>
              <a:tr h="549720">
                <a:tc>
                  <a:txBody>
                    <a:bodyPr lIns="90000" rIns="90000" tIns="46800" bIns="46800" anchor="ctr">
                      <a:noAutofit/>
                    </a:bodyPr>
                    <a:p>
                      <a:pPr algn="ctr">
                        <a:buNone/>
                      </a:pPr>
                      <a:r>
                        <a:rPr b="1" lang="en-PH" sz="1800" spc="-1" strike="noStrike">
                          <a:latin typeface="Lato"/>
                          <a:ea typeface=""/>
                        </a:rPr>
                        <a:t>Mga Pangyayari</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ea typeface=""/>
                        </a:rPr>
                        <a:t>Bahagi ng Anekdota</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73840">
                <a:tc>
                  <a:txBody>
                    <a:bodyPr lIns="90000" rIns="90000" tIns="46800" bIns="46800" anchor="ctr">
                      <a:noAutofit/>
                    </a:bodyPr>
                    <a:p>
                      <a:r>
                        <a:rPr b="0" i="1" lang="en-PH" sz="1800" spc="-1" strike="noStrike">
                          <a:latin typeface="Lato"/>
                        </a:rPr>
                        <a:t>Nang si Manuel ay nasa pagamutan, isang matalik na kaibigan ang dumating at nais siyang bisitahin.</a:t>
                      </a:r>
                      <a:endParaRPr b="0" i="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i="1" lang="en-PH" sz="1800" spc="-1" strike="noStrike">
                          <a:latin typeface="Lato"/>
                          <a:ea typeface=""/>
                        </a:rPr>
                        <a:t>Unang talata</a:t>
                      </a:r>
                      <a:endParaRPr b="0" i="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73840">
                <a:tc>
                  <a:txBody>
                    <a:bodyPr lIns="90000" rIns="90000" tIns="46800" bIns="46800" anchor="ctr">
                      <a:noAutofit/>
                    </a:bodyPr>
                    <a:p>
                      <a:r>
                        <a:rPr b="0" lang="en-PH" sz="1800" spc="-1" strike="noStrike">
                          <a:latin typeface="Lato"/>
                        </a:rPr>
                        <a:t>1. Hinarang ng nars ang panauhing pari bago pa ito makapasok sa pribadong silid ng dating Pangulong Quezon.</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73840">
                <a:tc>
                  <a:txBody>
                    <a:bodyPr lIns="90000" rIns="90000" tIns="46800" bIns="46800" anchor="ctr">
                      <a:noAutofit/>
                    </a:bodyPr>
                    <a:p>
                      <a:r>
                        <a:rPr b="0" lang="en-PH" sz="1800" spc="-1" strike="noStrike">
                          <a:latin typeface="Lato"/>
                        </a:rPr>
                        <a:t>2. Nagkatinginan at nagtawanan na lamang ang lahat sa nangyari.</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73840">
                <a:tc>
                  <a:txBody>
                    <a:bodyPr lIns="90000" rIns="90000" tIns="46800" bIns="46800" anchor="ctr">
                      <a:noAutofit/>
                    </a:bodyPr>
                    <a:p>
                      <a:r>
                        <a:rPr b="0" lang="en-PH" sz="1800" spc="-1" strike="noStrike">
                          <a:latin typeface="Lato"/>
                          <a:ea typeface=""/>
                        </a:rPr>
                        <a:t>3. Nag-atubili ang guwardiya na papasukin ang pari.</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73840">
                <a:tc>
                  <a:txBody>
                    <a:bodyPr lIns="90000" rIns="90000" tIns="46800" bIns="46800" anchor="ctr">
                      <a:noAutofit/>
                    </a:bodyPr>
                    <a:p>
                      <a:r>
                        <a:rPr b="0" lang="en-PH" sz="1800" spc="-1" strike="noStrike">
                          <a:latin typeface="Lato"/>
                        </a:rPr>
                        <a:t>4. Wikang Ingles ang ginamit ng nars sa pagpapabatid sa dating pangulo na mayroong gustong dumalaw sa kaniyang pari.</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73840">
                <a:tc>
                  <a:txBody>
                    <a:bodyPr lIns="90000" rIns="90000" tIns="46800" bIns="46800" anchor="ctr">
                      <a:noAutofit/>
                    </a:bodyPr>
                    <a:p>
                      <a:r>
                        <a:rPr b="0" lang="en-PH" sz="1800" spc="-1" strike="noStrike">
                          <a:latin typeface="Lato"/>
                        </a:rPr>
                        <a:t>5. Inakala ni dating Pangulong Manuel L. Quezon </a:t>
                      </a:r>
                      <a:r>
                        <a:rPr b="0" lang="en-PH" sz="1800" spc="-1" strike="noStrike">
                          <a:latin typeface="Lato"/>
                          <a:ea typeface=""/>
                        </a:rPr>
                        <a:t>na member of the press o mamamahayag ang </a:t>
                      </a:r>
                      <a:r>
                        <a:rPr b="0" lang="en-PH" sz="1800" spc="-1" strike="noStrike">
                          <a:latin typeface="Lato"/>
                        </a:rPr>
                        <a:t>dumalaw sa kaniya.</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360000" y="2880000"/>
            <a:ext cx="12183840" cy="631080"/>
          </a:xfrm>
          <a:prstGeom prst="rect">
            <a:avLst/>
          </a:prstGeom>
          <a:noFill/>
          <a:ln w="0">
            <a:noFill/>
          </a:ln>
        </p:spPr>
        <p:style>
          <a:lnRef idx="0"/>
          <a:fillRef idx="0"/>
          <a:effectRef idx="0"/>
          <a:fontRef idx="minor"/>
        </p:style>
      </p:sp>
      <p:sp>
        <p:nvSpPr>
          <p:cNvPr id="140" name=""/>
          <p:cNvSpPr/>
          <p:nvPr/>
        </p:nvSpPr>
        <p:spPr>
          <a:xfrm>
            <a:off x="540000" y="3240000"/>
            <a:ext cx="10794600" cy="2514600"/>
          </a:xfrm>
          <a:prstGeom prst="rect">
            <a:avLst/>
          </a:prstGeom>
          <a:noFill/>
          <a:ln w="0">
            <a:noFill/>
          </a:ln>
        </p:spPr>
        <p:style>
          <a:lnRef idx="0"/>
          <a:fillRef idx="0"/>
          <a:effectRef idx="0"/>
          <a:fontRef idx="minor"/>
        </p:style>
      </p:sp>
      <p:sp>
        <p:nvSpPr>
          <p:cNvPr id="141" name="PlaceHolder 10"/>
          <p:cNvSpPr/>
          <p:nvPr/>
        </p:nvSpPr>
        <p:spPr>
          <a:xfrm>
            <a:off x="360000" y="548280"/>
            <a:ext cx="10980000" cy="711720"/>
          </a:xfrm>
          <a:prstGeom prst="rect">
            <a:avLst/>
          </a:prstGeom>
          <a:noFill/>
          <a:ln w="0">
            <a:noFill/>
          </a:ln>
        </p:spPr>
        <p:style>
          <a:lnRef idx="0"/>
          <a:fillRef idx="0"/>
          <a:effectRef idx="0"/>
          <a:fontRef idx="minor"/>
        </p:style>
      </p:sp>
      <p:graphicFrame>
        <p:nvGraphicFramePr>
          <p:cNvPr id="142" name=""/>
          <p:cNvGraphicFramePr/>
          <p:nvPr/>
        </p:nvGraphicFramePr>
        <p:xfrm>
          <a:off x="889200" y="1662480"/>
          <a:ext cx="7791480" cy="4016520"/>
        </p:xfrm>
        <a:graphic>
          <a:graphicData uri="http://schemas.openxmlformats.org/drawingml/2006/table">
            <a:tbl>
              <a:tblPr/>
              <a:tblGrid>
                <a:gridCol w="8129520"/>
                <a:gridCol w="2289240"/>
              </a:tblGrid>
              <a:tr h="549720">
                <a:tc>
                  <a:txBody>
                    <a:bodyPr lIns="90000" rIns="90000" tIns="46800" bIns="46800" anchor="ctr">
                      <a:noAutofit/>
                    </a:bodyPr>
                    <a:p>
                      <a:pPr algn="ctr">
                        <a:buNone/>
                      </a:pPr>
                      <a:r>
                        <a:rPr b="1" lang="en-PH" sz="1800" spc="-1" strike="noStrike">
                          <a:latin typeface="Lato"/>
                          <a:ea typeface=""/>
                        </a:rPr>
                        <a:t>Mga Pangyayari</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ea typeface=""/>
                        </a:rPr>
                        <a:t>Bahagi ng Anekdota</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73840">
                <a:tc>
                  <a:txBody>
                    <a:bodyPr lIns="90000" rIns="90000" tIns="46800" bIns="46800" anchor="ctr">
                      <a:noAutofit/>
                    </a:bodyPr>
                    <a:p>
                      <a:r>
                        <a:rPr b="0" i="1" lang="en-PH" sz="1800" spc="-1" strike="noStrike">
                          <a:latin typeface="Lato"/>
                        </a:rPr>
                        <a:t>Nang si Manuel ay nasa pagamutan, isang matalik na kaibigan ang dumating at nais siyang bisitahin.</a:t>
                      </a:r>
                      <a:endParaRPr b="0" i="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i="1" lang="en-PH" sz="1800" spc="-1" strike="noStrike">
                          <a:latin typeface="Lato"/>
                          <a:ea typeface=""/>
                        </a:rPr>
                        <a:t>Unang talata</a:t>
                      </a:r>
                      <a:endParaRPr b="0" i="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73840">
                <a:tc>
                  <a:txBody>
                    <a:bodyPr lIns="90000" rIns="90000" tIns="46800" bIns="46800" anchor="ctr">
                      <a:noAutofit/>
                    </a:bodyPr>
                    <a:p>
                      <a:r>
                        <a:rPr b="0" lang="en-PH" sz="1800" spc="-1" strike="noStrike">
                          <a:latin typeface="Lato"/>
                        </a:rPr>
                        <a:t>1. Hinarang ng nars ang panauhing pari bago pa ito makapasok sa pribadong silid ng dating Pangulong Quezon.</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solidFill>
                            <a:srgbClr val="c9211e"/>
                          </a:solidFill>
                          <a:latin typeface="Lato"/>
                        </a:rPr>
                        <a:t>Ikatlong talata</a:t>
                      </a:r>
                      <a:endParaRPr b="1" lang="en-PH" sz="1800" spc="-1" strike="noStrike">
                        <a:solidFill>
                          <a:srgbClr val="c9211e"/>
                        </a:solidFill>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73840">
                <a:tc>
                  <a:txBody>
                    <a:bodyPr lIns="90000" rIns="90000" tIns="46800" bIns="46800" anchor="ctr">
                      <a:noAutofit/>
                    </a:bodyPr>
                    <a:p>
                      <a:r>
                        <a:rPr b="0" lang="en-PH" sz="1800" spc="-1" strike="noStrike">
                          <a:latin typeface="Lato"/>
                        </a:rPr>
                        <a:t>2. Nagkatinginan at nagtawanan na lamang ang lahat sa nangyari.</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solidFill>
                            <a:srgbClr val="c9211e"/>
                          </a:solidFill>
                          <a:latin typeface="Lato"/>
                        </a:rPr>
                        <a:t>Ikalimang talata</a:t>
                      </a:r>
                      <a:endParaRPr b="1" lang="en-PH" sz="1800" spc="-1" strike="noStrike">
                        <a:solidFill>
                          <a:srgbClr val="c9211e"/>
                        </a:solidFill>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73840">
                <a:tc>
                  <a:txBody>
                    <a:bodyPr lIns="90000" rIns="90000" tIns="46800" bIns="46800" anchor="ctr">
                      <a:noAutofit/>
                    </a:bodyPr>
                    <a:p>
                      <a:r>
                        <a:rPr b="0" lang="en-PH" sz="1800" spc="-1" strike="noStrike">
                          <a:latin typeface="Lato"/>
                          <a:ea typeface=""/>
                        </a:rPr>
                        <a:t>3. Nag-atubili ang guwardiya na papasukin ang pari.</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solidFill>
                            <a:srgbClr val="c9211e"/>
                          </a:solidFill>
                          <a:latin typeface="Lato"/>
                        </a:rPr>
                        <a:t>Ikalawang talata</a:t>
                      </a:r>
                      <a:endParaRPr b="1" lang="en-PH" sz="1800" spc="-1" strike="noStrike">
                        <a:solidFill>
                          <a:srgbClr val="c9211e"/>
                        </a:solidFill>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73840">
                <a:tc>
                  <a:txBody>
                    <a:bodyPr lIns="90000" rIns="90000" tIns="46800" bIns="46800" anchor="ctr">
                      <a:noAutofit/>
                    </a:bodyPr>
                    <a:p>
                      <a:r>
                        <a:rPr b="0" lang="en-PH" sz="1800" spc="-1" strike="noStrike">
                          <a:latin typeface="Lato"/>
                        </a:rPr>
                        <a:t>4. Wikang Ingles ang ginamit ng nars sa pagpapabatid sa dating pangulo na mayroong gustong dumalaw sa kaniyang pari.</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solidFill>
                            <a:srgbClr val="c9211e"/>
                          </a:solidFill>
                          <a:latin typeface="Lato"/>
                        </a:rPr>
                        <a:t>Ikaapat na talata</a:t>
                      </a:r>
                      <a:endParaRPr b="1" lang="en-PH" sz="1800" spc="-1" strike="noStrike">
                        <a:solidFill>
                          <a:srgbClr val="c9211e"/>
                        </a:solidFill>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73840">
                <a:tc>
                  <a:txBody>
                    <a:bodyPr lIns="90000" rIns="90000" tIns="46800" bIns="46800" anchor="ctr">
                      <a:noAutofit/>
                    </a:bodyPr>
                    <a:p>
                      <a:r>
                        <a:rPr b="0" lang="en-PH" sz="1800" spc="-1" strike="noStrike">
                          <a:latin typeface="Lato"/>
                        </a:rPr>
                        <a:t>5. Inakala ni dating Pangulong Manuel L. Quezon </a:t>
                      </a:r>
                      <a:r>
                        <a:rPr b="0" lang="en-PH" sz="1800" spc="-1" strike="noStrike">
                          <a:latin typeface="Lato"/>
                          <a:ea typeface=""/>
                        </a:rPr>
                        <a:t>na member of the press o mamamahayag ang </a:t>
                      </a:r>
                      <a:r>
                        <a:rPr b="0" lang="en-PH" sz="1800" spc="-1" strike="noStrike">
                          <a:latin typeface="Lato"/>
                        </a:rPr>
                        <a:t>dumalaw sa kaniya.</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solidFill>
                            <a:srgbClr val="c9211e"/>
                          </a:solidFill>
                          <a:latin typeface="Lato"/>
                        </a:rPr>
                        <a:t>Ikaapat na talata</a:t>
                      </a:r>
                      <a:endParaRPr b="1" lang="en-PH" sz="1800" spc="-1" strike="noStrike">
                        <a:solidFill>
                          <a:srgbClr val="c9211e"/>
                        </a:solidFill>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43" name="PlaceHolder 11"/>
          <p:cNvSpPr/>
          <p:nvPr/>
        </p:nvSpPr>
        <p:spPr>
          <a:xfrm>
            <a:off x="180000" y="-754560"/>
            <a:ext cx="10506240" cy="23360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SUSI SA PAGWAWASTO: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1844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2023-03-17T10:03:10Z</dcterms:modified>
  <cp:revision>111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