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8"/>
  </p:notesMasterIdLst>
  <p:sldIdLst>
    <p:sldId id="256" r:id="rId4"/>
    <p:sldId id="277" r:id="rId5"/>
    <p:sldId id="279" r:id="rId6"/>
    <p:sldId id="280" r:id="rId7"/>
    <p:sldId id="281" r:id="rId8"/>
    <p:sldId id="282" r:id="rId9"/>
    <p:sldId id="283" r:id="rId10"/>
    <p:sldId id="285" r:id="rId11"/>
    <p:sldId id="286" r:id="rId12"/>
    <p:sldId id="287" r:id="rId13"/>
    <p:sldId id="288" r:id="rId14"/>
    <p:sldId id="289" r:id="rId15"/>
    <p:sldId id="290" r:id="rId16"/>
    <p:sldId id="27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0000"/>
    <a:srgbClr val="DE9000"/>
    <a:srgbClr val="F2C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03"/>
    <p:restoredTop sz="93076"/>
  </p:normalViewPr>
  <p:slideViewPr>
    <p:cSldViewPr snapToGrid="0" snapToObjects="1">
      <p:cViewPr varScale="1">
        <p:scale>
          <a:sx n="76" d="100"/>
          <a:sy n="76" d="100"/>
        </p:scale>
        <p:origin x="208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237C5-8472-414C-82E6-99FE7E8DADF6}" type="datetimeFigureOut">
              <a:rPr lang="en-US" smtClean="0"/>
              <a:t>4/19/23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A1108-CEFC-5D4D-9EB2-416F2139C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1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44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29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07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22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95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09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31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25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5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85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22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03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FB899-220F-D644-A02F-3C0A591CF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574E8-EBE5-204B-86B6-6542A84D0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35C4B-3BF6-C942-928A-00E8CAC2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82DB0-94EB-FA4B-8785-0BA6F307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5BF44-F5E9-1B4C-ABC8-7B0C32596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8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0C574-4E73-4847-AEC3-1CDB4B441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C626C5-3958-544F-9308-0CC731F3E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75274-C687-E14B-B662-3BEB269254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B72A6-7EC9-7F42-B79E-803697C8E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09A86-952E-7348-92EA-A86F9974D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5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003979-0BB7-8641-85BC-9A074EC7EF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5B1912-0D0E-EF48-9242-54CE8B7E6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9FA51-D306-934B-9C55-282BA395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195C6-E1BF-A942-B64A-5B6485B59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A32A8-9DA5-4B4D-BADE-EFA36ED4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35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FD9E4-94FC-A747-B72A-F6E146CF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5DF18B-DF3D-CE4E-8773-91A9659BF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EC475-8CBA-2C40-9457-9BADFD7B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0CC0A-3107-B74D-A5E7-B394E3AA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766CC-3AE2-3E48-A047-AB39563BB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06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F1D1-52DE-BA41-826D-76E2F682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1B595-C087-BC49-9F02-F3B713EF2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1AA79-5FB7-9C4E-9F06-36B784000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3962C-74F2-F946-9029-A1A9EE1E4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9F7BF-1C4F-B54F-A381-7439F01C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26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62FC8-5829-3145-9294-4520F0DA8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1DD0A-0D8C-284D-8E1F-AE055220E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FC86D-FF8B-4143-9D1D-339A27A1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13577-F423-754C-BACF-D4A5333D0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4629C-2E2E-0548-B7E5-3ECE01CA1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1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FD996-6E92-8446-90BD-EA5D03007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42BB0-90B1-2B4F-9338-4019C5124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1D7C2-21EB-0445-9208-5AC93D237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59C60-DCAF-8F45-8964-640466F0B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AE303-FEC8-824F-BF74-282547366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9BFF4-B444-D748-AD1F-DCDD7355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08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FFBEE-C9ED-4148-B282-343AC2EC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3DC5D-CF69-9E4F-8900-CDF825BBF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CF518-9D9B-1C4E-AF76-A5BA9924D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DD7CB-79D9-254C-A236-895B5B36A6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77415D-88BC-C244-8AB6-00A216D2F5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5E8A28-B9EB-4443-BC97-830498B74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4/19/23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94F270-1DDC-0C46-846F-E1CBD4F3A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6D67AF-38E0-6C45-BC35-B6036927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49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32BF-E20C-324D-BCDD-28DA53422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81271-1B7B-4745-A39B-D53568FE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4/19/23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52EBD-E2C2-8C43-8438-0C73A79E4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5CA70-A297-DE49-B931-88F5C49F8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74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59985E-A054-0A4B-A6E2-04DA7B3F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4/19/23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00CB2F-4E26-754A-9247-ADF05711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B38EF-C4AA-CB45-8396-DA6770D0B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91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2489B-4B21-EF45-86DC-864199DF2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39998-FD94-AC44-98A6-FA858A2A9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D3787-BE03-A14B-8DDC-18E039711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5F885-28BA-F843-A319-DBB0127AB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E580F-74E9-7A49-8287-102443F7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5A858-621D-9743-95B1-CEBF5684C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1F71-EBFB-7844-A5C2-E3D961BC6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9D7B1-4146-1A44-B32F-C75E4C48D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9B759-BB43-CA43-B002-F039B2FE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92A43-6FE1-E244-A313-868A1F5FE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63624-B94E-514E-B63D-A1B2EEE6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07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6F0E5-BD0F-B849-B119-1FAF478E6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F4A7E-E6FE-BC4B-8FAE-E488EA882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1549A-C4A4-E543-A006-66F090F3C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4803D-0EBC-2E46-ACFE-83CAC4CF4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CA03C-4620-A744-A398-C601F9CC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E9864-B3A9-D44C-82CF-CA84A0AD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00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491CB-0E82-4942-AC84-7D82E53C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27C99-EBD9-564A-8C3B-5A5C51C6A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900E7-4F26-2948-854B-6F8F13526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99BC5-EA17-9040-98A3-56C679E4F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E04C8-DBD7-AD4A-AA98-ED89D6BED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75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C243C3-94D2-6A40-9D62-6D2CD92C8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C0B0A-1248-E843-B3D6-AC11E3C2D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0D184-C475-A341-BD80-9599EA843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2B153-A7DE-084C-B9B8-72137AF5A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9FC46-285D-5545-B6B3-D3BDE3792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69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1A333-2CB7-5048-81B6-8046E3198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875CA-FCB6-6B4C-A889-9E566258F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54BDD-AACA-DF45-9BAF-BE35083BDD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35881-855E-3E49-BDBD-EFA49B6FD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84B9D-6CE8-764B-8828-EF0BC8D8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50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C9066-43FD-C34F-B680-198F00292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81C8-10DF-4F40-8193-BF578DE4C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BB234-FED7-164A-AFF1-EBD36D21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3E851-49BC-8547-AA4B-8821A74E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C7F1F-0382-6740-8F39-CC321E11B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82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A7D5C-4BEF-6E41-8791-7082D2772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C9A54-89D1-0642-9896-3ECF4292A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9BD8A-BA8A-2946-A5D7-6DA730A70D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4977C-7CCB-694B-A9C9-1F68A10C4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582BC-409E-5148-BB7E-C9DB642C1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46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A3641-7C60-4642-BFEE-50E4A0413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E2573-A84A-F049-B397-1D07572B8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E6381-BA68-CF4F-8202-4CEC9DF5F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5F33D-D2E7-C341-A1CA-D8DC7FC71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F8C02-8C85-F548-97D5-D4FBEB24D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A0B22-F31D-D549-8072-836EB1EE1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16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33E52-A1FB-924B-AE8A-17D4B55B1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07FCD-BA0A-C549-B501-CFE3FB0F3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05928C-12CD-DC44-A8B1-EA08EA616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BAB19A-54AA-BF49-BCD2-59C112A0B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9BF5BB-0BF6-ED49-B1A8-E7C05026D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B8F31-7AFE-BE40-92FE-A9195C8371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4/19/23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FC937C-6C6B-084B-9500-111AB153C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E8E42B-D76D-A544-BDEB-33ABCEF58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76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3660C-22EF-B948-AF8D-96242F53E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6BB157-BD85-284A-AA81-8F53ECF5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4/19/23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1D091-725B-0C42-A734-E6A2D14DF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DBF9F4-73CE-CD49-A6B5-EA74B6CD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44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0F481-E25D-EE40-926F-CEF310CCC0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4/19/23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618CA-4364-FD42-A5DE-559BAB43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75E03-DB0F-6448-8AB0-B2FDC9202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3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1B658-19BD-7E4E-85CC-F61F7D51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0BB22-A9A5-3348-8B39-8948DFB20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0CBF2-8E90-C347-B3CC-6E64984398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15ABF-5318-3D46-8AC9-7DB6B3171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56873-625D-6A4E-A2BA-023E6F171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613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35A6-C395-B64B-9226-0F69B13C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62465-E4B6-DA4E-8F56-ECC210031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B8F41-030D-DA40-A61C-23B8CCE59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10003-CDD0-FE41-939C-DE6FA6B49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1AA0F-56FD-4E49-9F94-8639D71F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29A80-A44B-254A-8AB6-FBF2C057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29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5023C-2A8E-D04E-B859-C8D84E625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B83197-5812-134A-8DC0-3DB0624529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CDBF1-CFF5-8548-A0CA-71B5EF1B0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7E561-A3E9-3F4E-8FD6-D4BE4AF62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BF000-BB18-7D41-8B78-256129C4D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11A77-434D-AF4B-B3AD-AACFA91B6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74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09BF1-A27A-7A49-ACBC-4517A88F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AD5DB5-88AF-9446-BB2B-DFB990B11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B0620-F840-F942-8C30-6663B5AA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21ED9-F275-494E-800D-7A35C460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2E177-8431-4547-A691-A3EF8B14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90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ABA1A8-A74A-F549-B974-A197CCF2B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B38FF-10B8-2B4A-9ECA-FFEDE21E9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410EA-BB45-714A-938A-960010D14C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741AD-6708-F940-84CB-5649C6E28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F0213-3B9A-5745-BFFA-9F62C1C7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0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4163A-C618-4646-A4B8-2657108A5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B958B-EF6E-2345-9426-79D0AE4338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566E4-1841-0945-AE1A-E25B51E8E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3469C-5574-E145-A33A-6F8080BF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6E3F9-16F1-9C4E-B644-1962CC7E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CB029-CDCB-424D-9449-F68571D8D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7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EB11A-682E-9846-8BCA-29AB969DE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74738-AE95-B542-AF61-FB10DF56B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29BB3D-44F6-F548-A814-7836CF09D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783535-E38F-3C4A-9CAE-86C52321E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7598E-FE61-9B4F-9B08-C60F14A968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1AC350-7F28-724A-A096-C12DE19EE4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4/19/23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0ABCF8-1F76-874A-B4F0-0206D8DE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456734-E543-2343-BD4A-6203B96EA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9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04657-B169-534D-953C-A12653DF7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FE017F-0205-BB4B-B668-B87E5D8DA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4/19/23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9C329-99DD-E64D-A3B0-55E68E629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BE883-C6F5-7C40-97DE-C5B9A24E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2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E5F3F4-1FFC-9845-BE9F-83473FCC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4/19/23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C81A09-3A44-DA4D-A70F-318D3713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72DF2-2AB0-C145-85E3-913AFAB4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5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5FD71-D705-064F-B501-ABAF00C0A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4C072-17E2-BB4C-8851-04E878727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11D34-F2E2-6442-B4BF-06C14EDDE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6CB6B-BB4F-AA4F-A52B-99007173A4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0AF8A-13FA-FE4F-8343-897FA0663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F2CAE-896A-4646-A26E-566B69367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3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0D727-2B92-7E4A-9769-A50707EC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EFF1DC-A61D-6F49-84B2-CCF218574C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B2CEE-91E6-2544-A5B0-59F662732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1B5BE-CB7A-AC48-9373-68E2C9E57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DCD57-20F8-D945-9989-F894F2525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19BDB-5FD5-BE49-831E-92940A25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1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3537A-8A4C-0143-8D46-089F62AAA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F327DD-3AB4-2649-9474-0805BB9D61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6" y="1800964"/>
            <a:ext cx="2799149" cy="27991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A4CEF3-5455-0943-B2B6-B491C8823EEF}"/>
              </a:ext>
            </a:extLst>
          </p:cNvPr>
          <p:cNvSpPr/>
          <p:nvPr userDrawn="1"/>
        </p:nvSpPr>
        <p:spPr>
          <a:xfrm>
            <a:off x="3487479" y="1475194"/>
            <a:ext cx="8704521" cy="386235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BBCE12-BF67-6B4B-A024-868559619427}"/>
              </a:ext>
            </a:extLst>
          </p:cNvPr>
          <p:cNvSpPr/>
          <p:nvPr userDrawn="1"/>
        </p:nvSpPr>
        <p:spPr>
          <a:xfrm>
            <a:off x="3487479" y="5337544"/>
            <a:ext cx="8704522" cy="384050"/>
          </a:xfrm>
          <a:prstGeom prst="rect">
            <a:avLst/>
          </a:prstGeom>
          <a:gradFill flip="none" rotWithShape="1">
            <a:gsLst>
              <a:gs pos="16000">
                <a:srgbClr val="9C0000"/>
              </a:gs>
              <a:gs pos="43000">
                <a:srgbClr val="C00000"/>
              </a:gs>
              <a:gs pos="99000">
                <a:srgbClr val="F2CA20">
                  <a:lumMod val="90000"/>
                  <a:alpha val="8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5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C101F47-4B88-CA43-863C-0BCC2733DE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42659"/>
            <a:ext cx="12192000" cy="635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5A33D6-D6F3-1846-AFB6-993119D0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DB48D-49A5-DA4B-907D-9BA628E4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9E8AA-F1C7-0D48-AE56-7B7D0BD5F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78B72-6520-7C48-9EC9-C3366CDF2022}" type="datetimeFigureOut">
              <a:rPr lang="en-US" smtClean="0"/>
              <a:t>4/19/23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67A56-C345-BC4B-9CA9-B380E4F87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85126-2EE4-0346-9663-F89A8510A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50EEC6-258B-B04B-8D2F-AE39B527D255}"/>
              </a:ext>
            </a:extLst>
          </p:cNvPr>
          <p:cNvSpPr/>
          <p:nvPr userDrawn="1"/>
        </p:nvSpPr>
        <p:spPr>
          <a:xfrm>
            <a:off x="10868608" y="0"/>
            <a:ext cx="970384" cy="970384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067" y="-64332"/>
            <a:ext cx="1034716" cy="10347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A67430-E954-1146-960D-CFAD9A660D84}"/>
              </a:ext>
            </a:extLst>
          </p:cNvPr>
          <p:cNvSpPr txBox="1"/>
          <p:nvPr userDrawn="1"/>
        </p:nvSpPr>
        <p:spPr>
          <a:xfrm>
            <a:off x="185530" y="6362241"/>
            <a:ext cx="469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Rex Curriculum Resource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A7BAE3-1328-D34C-90D4-DC955FE34F07}"/>
              </a:ext>
            </a:extLst>
          </p:cNvPr>
          <p:cNvSpPr txBox="1"/>
          <p:nvPr userDrawn="1"/>
        </p:nvSpPr>
        <p:spPr>
          <a:xfrm>
            <a:off x="9452660" y="6352143"/>
            <a:ext cx="262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b="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WWW.REX.COM.PH</a:t>
            </a:r>
            <a:endParaRPr lang="en-PH" sz="18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65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ew REX Education Mission Logo V.png" descr="New REX Education Mission Logo V.png"/>
          <p:cNvPicPr>
            <a:picLocks noChangeAspect="1"/>
          </p:cNvPicPr>
          <p:nvPr userDrawn="1"/>
        </p:nvPicPr>
        <p:blipFill>
          <a:blip r:embed="rId13">
            <a:extLst/>
          </a:blip>
          <a:stretch>
            <a:fillRect/>
          </a:stretch>
        </p:blipFill>
        <p:spPr>
          <a:xfrm>
            <a:off x="2755939" y="1508902"/>
            <a:ext cx="6616364" cy="33848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2053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3" Type="http://schemas.openxmlformats.org/officeDocument/2006/relationships/image" Target="../media/image8.tiff"/><Relationship Id="rId7" Type="http://schemas.openxmlformats.org/officeDocument/2006/relationships/image" Target="../media/image12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164826F-9698-C044-8B09-B880D705E0C1}"/>
              </a:ext>
            </a:extLst>
          </p:cNvPr>
          <p:cNvSpPr txBox="1"/>
          <p:nvPr/>
        </p:nvSpPr>
        <p:spPr>
          <a:xfrm>
            <a:off x="4509992" y="3105834"/>
            <a:ext cx="6657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ontserrat Medium" pitchFamily="2" charset="77"/>
              </a:rPr>
              <a:t>The Real Number System</a:t>
            </a:r>
          </a:p>
        </p:txBody>
      </p:sp>
    </p:spTree>
    <p:extLst>
      <p:ext uri="{BB962C8B-B14F-4D97-AF65-F5344CB8AC3E}">
        <p14:creationId xmlns:p14="http://schemas.microsoft.com/office/powerpoint/2010/main" val="1154341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Real Number System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DADB1A0-477A-764A-B3BB-2CB0737311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85893"/>
                <a:ext cx="10515600" cy="4913307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b="1" dirty="0"/>
                  <a:t>SET OF REAL NUMBERS</a:t>
                </a:r>
              </a:p>
              <a:p>
                <a:pPr marL="0" indent="0" algn="ctr">
                  <a:buNone/>
                </a:pPr>
                <a:r>
                  <a:rPr lang="el-GR" b="1" dirty="0"/>
                  <a:t>{-9,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l-GR" b="1" dirty="0"/>
                  <a:t>, 0, 0.3,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l-GR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rad>
                  </m:oMath>
                </a14:m>
                <a:r>
                  <a:rPr lang="el-GR" b="1" dirty="0"/>
                  <a:t>, π, 8.4,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l-GR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𝟏𝟎𝟎</m:t>
                        </m:r>
                      </m:e>
                    </m:rad>
                  </m:oMath>
                </a14:m>
                <a:r>
                  <a:rPr lang="el-GR" b="1" dirty="0"/>
                  <a:t>}</a:t>
                </a:r>
                <a:endParaRPr lang="en-US" b="1" dirty="0"/>
              </a:p>
              <a:p>
                <a:pPr marL="0" indent="0" algn="just">
                  <a:buNone/>
                </a:pPr>
                <a:r>
                  <a:rPr lang="en-US" b="1" dirty="0"/>
                  <a:t>Solution</a:t>
                </a:r>
                <a:r>
                  <a:rPr lang="en-US" dirty="0"/>
                  <a:t>:</a:t>
                </a:r>
              </a:p>
              <a:p>
                <a:pPr marL="514350" indent="-514350" algn="just">
                  <a:buFont typeface="+mj-lt"/>
                  <a:buAutoNum type="alphaLcPeriod" startAt="5"/>
                </a:pPr>
                <a:r>
                  <a:rPr lang="en-US" b="1" dirty="0"/>
                  <a:t>Irrational numbers (</a:t>
                </a:r>
                <a:r>
                  <a:rPr lang="en-US" b="1" i="1" dirty="0"/>
                  <a:t>Q’</a:t>
                </a:r>
                <a:r>
                  <a:rPr lang="en-US" b="1" dirty="0"/>
                  <a:t>): </a:t>
                </a:r>
                <a:r>
                  <a:rPr lang="en-US" dirty="0"/>
                  <a:t>The irrational numbers are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7 </m:t>
                        </m:r>
                      </m:e>
                    </m:ra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l-GR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en-PH"/>
                          <m:t>≈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2.73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:r>
                  <a:rPr lang="el-GR" dirty="0"/>
                  <a:t>π</a:t>
                </a:r>
                <a:r>
                  <a:rPr lang="en-US" dirty="0"/>
                  <a:t> (</a:t>
                </a:r>
                <a:r>
                  <a:rPr lang="el-GR" dirty="0"/>
                  <a:t>π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PH"/>
                      <m:t>≈</m:t>
                    </m:r>
                  </m:oMath>
                </a14:m>
                <a:r>
                  <a:rPr lang="en-US" dirty="0"/>
                  <a:t> 3.14). Both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7 </m:t>
                        </m:r>
                      </m:e>
                    </m:rad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:r>
                  <a:rPr lang="el-GR" dirty="0"/>
                  <a:t>π</a:t>
                </a:r>
                <a:r>
                  <a:rPr lang="en-US" dirty="0"/>
                  <a:t> are only approximately equal to 2 and 3.14, respectively.</a:t>
                </a:r>
                <a:endParaRPr lang="el-GR" dirty="0"/>
              </a:p>
              <a:p>
                <a:pPr marL="514350" indent="-514350" algn="just">
                  <a:buFont typeface="+mj-lt"/>
                  <a:buAutoNum type="alphaLcPeriod" startAt="5"/>
                </a:pPr>
                <a:endParaRPr lang="el-GR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DADB1A0-477A-764A-B3BB-2CB0737311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85893"/>
                <a:ext cx="10515600" cy="4913307"/>
              </a:xfrm>
              <a:blipFill>
                <a:blip r:embed="rId3"/>
                <a:stretch>
                  <a:fillRect l="-1086" t="-2062" r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5935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Real Number System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ADB1A0-477A-764A-B3BB-2CB073731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5893"/>
            <a:ext cx="10515600" cy="49133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/>
              <a:t>SET OF REAL NUMBERS</a:t>
            </a:r>
          </a:p>
          <a:p>
            <a:pPr marL="0" indent="0" algn="just">
              <a:buNone/>
            </a:pPr>
            <a:r>
              <a:rPr lang="en-US" dirty="0"/>
              <a:t>Check the set(s) of real numbers to which each number belongs.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46D17BF2-D01F-C34D-9151-FA32990A235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3762043"/>
                  </p:ext>
                </p:extLst>
              </p:nvPr>
            </p:nvGraphicFramePr>
            <p:xfrm>
              <a:off x="1430867" y="2765139"/>
              <a:ext cx="8915400" cy="24596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60600">
                      <a:extLst>
                        <a:ext uri="{9D8B030D-6E8A-4147-A177-3AD203B41FA5}">
                          <a16:colId xmlns:a16="http://schemas.microsoft.com/office/drawing/2014/main" val="3241313032"/>
                        </a:ext>
                      </a:extLst>
                    </a:gridCol>
                    <a:gridCol w="1456266">
                      <a:extLst>
                        <a:ext uri="{9D8B030D-6E8A-4147-A177-3AD203B41FA5}">
                          <a16:colId xmlns:a16="http://schemas.microsoft.com/office/drawing/2014/main" val="281528004"/>
                        </a:ext>
                      </a:extLst>
                    </a:gridCol>
                    <a:gridCol w="1253067">
                      <a:extLst>
                        <a:ext uri="{9D8B030D-6E8A-4147-A177-3AD203B41FA5}">
                          <a16:colId xmlns:a16="http://schemas.microsoft.com/office/drawing/2014/main" val="3630660130"/>
                        </a:ext>
                      </a:extLst>
                    </a:gridCol>
                    <a:gridCol w="1473200">
                      <a:extLst>
                        <a:ext uri="{9D8B030D-6E8A-4147-A177-3AD203B41FA5}">
                          <a16:colId xmlns:a16="http://schemas.microsoft.com/office/drawing/2014/main" val="1714839817"/>
                        </a:ext>
                      </a:extLst>
                    </a:gridCol>
                    <a:gridCol w="1337733">
                      <a:extLst>
                        <a:ext uri="{9D8B030D-6E8A-4147-A177-3AD203B41FA5}">
                          <a16:colId xmlns:a16="http://schemas.microsoft.com/office/drawing/2014/main" val="769320288"/>
                        </a:ext>
                      </a:extLst>
                    </a:gridCol>
                    <a:gridCol w="1134534">
                      <a:extLst>
                        <a:ext uri="{9D8B030D-6E8A-4147-A177-3AD203B41FA5}">
                          <a16:colId xmlns:a16="http://schemas.microsoft.com/office/drawing/2014/main" val="17739822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Set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𝟐𝟏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𝟒𝟓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532779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Natural Numbers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653499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Whole Numbers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402576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Integers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458668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Rational Numbers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157772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Irrational Numbers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1481390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46D17BF2-D01F-C34D-9151-FA32990A235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3762043"/>
                  </p:ext>
                </p:extLst>
              </p:nvPr>
            </p:nvGraphicFramePr>
            <p:xfrm>
              <a:off x="1430867" y="2765139"/>
              <a:ext cx="8915400" cy="24596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60600">
                      <a:extLst>
                        <a:ext uri="{9D8B030D-6E8A-4147-A177-3AD203B41FA5}">
                          <a16:colId xmlns:a16="http://schemas.microsoft.com/office/drawing/2014/main" val="3241313032"/>
                        </a:ext>
                      </a:extLst>
                    </a:gridCol>
                    <a:gridCol w="1456266">
                      <a:extLst>
                        <a:ext uri="{9D8B030D-6E8A-4147-A177-3AD203B41FA5}">
                          <a16:colId xmlns:a16="http://schemas.microsoft.com/office/drawing/2014/main" val="281528004"/>
                        </a:ext>
                      </a:extLst>
                    </a:gridCol>
                    <a:gridCol w="1253067">
                      <a:extLst>
                        <a:ext uri="{9D8B030D-6E8A-4147-A177-3AD203B41FA5}">
                          <a16:colId xmlns:a16="http://schemas.microsoft.com/office/drawing/2014/main" val="3630660130"/>
                        </a:ext>
                      </a:extLst>
                    </a:gridCol>
                    <a:gridCol w="1473200">
                      <a:extLst>
                        <a:ext uri="{9D8B030D-6E8A-4147-A177-3AD203B41FA5}">
                          <a16:colId xmlns:a16="http://schemas.microsoft.com/office/drawing/2014/main" val="1714839817"/>
                        </a:ext>
                      </a:extLst>
                    </a:gridCol>
                    <a:gridCol w="1337733">
                      <a:extLst>
                        <a:ext uri="{9D8B030D-6E8A-4147-A177-3AD203B41FA5}">
                          <a16:colId xmlns:a16="http://schemas.microsoft.com/office/drawing/2014/main" val="769320288"/>
                        </a:ext>
                      </a:extLst>
                    </a:gridCol>
                    <a:gridCol w="1134534">
                      <a:extLst>
                        <a:ext uri="{9D8B030D-6E8A-4147-A177-3AD203B41FA5}">
                          <a16:colId xmlns:a16="http://schemas.microsoft.com/office/drawing/2014/main" val="177398220"/>
                        </a:ext>
                      </a:extLst>
                    </a:gridCol>
                  </a:tblGrid>
                  <a:tr h="6054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Set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5652" t="-2083" r="-357391" b="-3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6970" t="-2083" r="-315152" b="-3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8793" t="-2083" r="-168966" b="-3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0189" t="-2083" r="-84906" b="-3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91011" t="-2083" r="-1124" b="-320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32779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Natural Numbers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653499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Whole Numbers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402576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Integers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458668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Rational Numbers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157772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Irrational Numbers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1481390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2810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Real Number System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ADB1A0-477A-764A-B3BB-2CB073731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5893"/>
            <a:ext cx="10515600" cy="49133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/>
              <a:t>SET OF REAL NUMBERS</a:t>
            </a:r>
          </a:p>
          <a:p>
            <a:pPr marL="0" indent="0" algn="just">
              <a:buNone/>
            </a:pPr>
            <a:r>
              <a:rPr lang="en-US" dirty="0"/>
              <a:t>Check the set(s) of real numbers to which each number belongs.</a:t>
            </a:r>
          </a:p>
          <a:p>
            <a:pPr marL="0" indent="0" algn="just">
              <a:buNone/>
            </a:pPr>
            <a:r>
              <a:rPr lang="en-US" b="1" dirty="0"/>
              <a:t>Solution: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46D17BF2-D01F-C34D-9151-FA32990A235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77973351"/>
                  </p:ext>
                </p:extLst>
              </p:nvPr>
            </p:nvGraphicFramePr>
            <p:xfrm>
              <a:off x="1413934" y="3188473"/>
              <a:ext cx="8915400" cy="24596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60600">
                      <a:extLst>
                        <a:ext uri="{9D8B030D-6E8A-4147-A177-3AD203B41FA5}">
                          <a16:colId xmlns:a16="http://schemas.microsoft.com/office/drawing/2014/main" val="3241313032"/>
                        </a:ext>
                      </a:extLst>
                    </a:gridCol>
                    <a:gridCol w="1456266">
                      <a:extLst>
                        <a:ext uri="{9D8B030D-6E8A-4147-A177-3AD203B41FA5}">
                          <a16:colId xmlns:a16="http://schemas.microsoft.com/office/drawing/2014/main" val="281528004"/>
                        </a:ext>
                      </a:extLst>
                    </a:gridCol>
                    <a:gridCol w="1253067">
                      <a:extLst>
                        <a:ext uri="{9D8B030D-6E8A-4147-A177-3AD203B41FA5}">
                          <a16:colId xmlns:a16="http://schemas.microsoft.com/office/drawing/2014/main" val="3630660130"/>
                        </a:ext>
                      </a:extLst>
                    </a:gridCol>
                    <a:gridCol w="1473200">
                      <a:extLst>
                        <a:ext uri="{9D8B030D-6E8A-4147-A177-3AD203B41FA5}">
                          <a16:colId xmlns:a16="http://schemas.microsoft.com/office/drawing/2014/main" val="1714839817"/>
                        </a:ext>
                      </a:extLst>
                    </a:gridCol>
                    <a:gridCol w="1337733">
                      <a:extLst>
                        <a:ext uri="{9D8B030D-6E8A-4147-A177-3AD203B41FA5}">
                          <a16:colId xmlns:a16="http://schemas.microsoft.com/office/drawing/2014/main" val="769320288"/>
                        </a:ext>
                      </a:extLst>
                    </a:gridCol>
                    <a:gridCol w="1134534">
                      <a:extLst>
                        <a:ext uri="{9D8B030D-6E8A-4147-A177-3AD203B41FA5}">
                          <a16:colId xmlns:a16="http://schemas.microsoft.com/office/drawing/2014/main" val="17739822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Set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𝟐𝟏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𝟒𝟓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532779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Natural Numbers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✓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653499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Whole Numbers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✓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402576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Integers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✓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✓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458668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Rational Numbers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✓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✓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✓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✓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157772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Irrational Numbers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✓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1481390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46D17BF2-D01F-C34D-9151-FA32990A235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77973351"/>
                  </p:ext>
                </p:extLst>
              </p:nvPr>
            </p:nvGraphicFramePr>
            <p:xfrm>
              <a:off x="1413934" y="3188473"/>
              <a:ext cx="8915400" cy="24596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60600">
                      <a:extLst>
                        <a:ext uri="{9D8B030D-6E8A-4147-A177-3AD203B41FA5}">
                          <a16:colId xmlns:a16="http://schemas.microsoft.com/office/drawing/2014/main" val="3241313032"/>
                        </a:ext>
                      </a:extLst>
                    </a:gridCol>
                    <a:gridCol w="1456266">
                      <a:extLst>
                        <a:ext uri="{9D8B030D-6E8A-4147-A177-3AD203B41FA5}">
                          <a16:colId xmlns:a16="http://schemas.microsoft.com/office/drawing/2014/main" val="281528004"/>
                        </a:ext>
                      </a:extLst>
                    </a:gridCol>
                    <a:gridCol w="1253067">
                      <a:extLst>
                        <a:ext uri="{9D8B030D-6E8A-4147-A177-3AD203B41FA5}">
                          <a16:colId xmlns:a16="http://schemas.microsoft.com/office/drawing/2014/main" val="3630660130"/>
                        </a:ext>
                      </a:extLst>
                    </a:gridCol>
                    <a:gridCol w="1473200">
                      <a:extLst>
                        <a:ext uri="{9D8B030D-6E8A-4147-A177-3AD203B41FA5}">
                          <a16:colId xmlns:a16="http://schemas.microsoft.com/office/drawing/2014/main" val="1714839817"/>
                        </a:ext>
                      </a:extLst>
                    </a:gridCol>
                    <a:gridCol w="1337733">
                      <a:extLst>
                        <a:ext uri="{9D8B030D-6E8A-4147-A177-3AD203B41FA5}">
                          <a16:colId xmlns:a16="http://schemas.microsoft.com/office/drawing/2014/main" val="769320288"/>
                        </a:ext>
                      </a:extLst>
                    </a:gridCol>
                    <a:gridCol w="1134534">
                      <a:extLst>
                        <a:ext uri="{9D8B030D-6E8A-4147-A177-3AD203B41FA5}">
                          <a16:colId xmlns:a16="http://schemas.microsoft.com/office/drawing/2014/main" val="177398220"/>
                        </a:ext>
                      </a:extLst>
                    </a:gridCol>
                  </a:tblGrid>
                  <a:tr h="6054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Set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5652" t="-2083" r="-356522" b="-3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6970" t="-2083" r="-314141" b="-3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8793" t="-2083" r="-168103" b="-3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0189" t="-2083" r="-83962" b="-3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91011" t="-2083" b="-318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32779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Natural Numbers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✓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653499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Whole Numbers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✓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402576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Integers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✓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✓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458668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Rational Numbers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✓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✓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✓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✓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157772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Irrational Numbers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✓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1481390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0124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Real Number System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DADB1A0-477A-764A-B3BB-2CB0737311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85893"/>
                <a:ext cx="10515600" cy="4913307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b="1" dirty="0"/>
                  <a:t>ARRANGING REAL NUMBERS ON THE NUMBER LINE</a:t>
                </a:r>
              </a:p>
              <a:p>
                <a:pPr marL="0" indent="0" algn="just">
                  <a:buNone/>
                </a:pPr>
                <a:r>
                  <a:rPr lang="en-US" dirty="0"/>
                  <a:t>On a number line, approximate the location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−2</m:t>
                    </m:r>
                    <m:rad>
                      <m:radPr>
                        <m:degHide m:val="on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, and </a:t>
                </a:r>
                <a:r>
                  <a:rPr lang="el-GR" dirty="0"/>
                  <a:t>π</a:t>
                </a:r>
                <a:r>
                  <a:rPr lang="en-US" dirty="0"/>
                  <a:t>. </a:t>
                </a:r>
              </a:p>
              <a:p>
                <a:pPr marL="0" indent="0" algn="just">
                  <a:buNone/>
                </a:pPr>
                <a:r>
                  <a:rPr lang="en-US" b="1" dirty="0"/>
                  <a:t>Solution:</a:t>
                </a:r>
              </a:p>
              <a:p>
                <a:pPr marL="0" indent="0" algn="just">
                  <a:buNone/>
                </a:pPr>
                <a:r>
                  <a:rPr lang="en-US" dirty="0"/>
                  <a:t>Use a calculator to approximate the given irrational numbers.</a:t>
                </a:r>
                <a:endParaRPr lang="en-US" b="1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l-GR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DADB1A0-477A-764A-B3BB-2CB0737311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85893"/>
                <a:ext cx="10515600" cy="4913307"/>
              </a:xfrm>
              <a:blipFill>
                <a:blip r:embed="rId3"/>
                <a:stretch>
                  <a:fillRect l="-1086" t="-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59D51685-9B77-134A-BC39-A95D2FA40B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30" t="6619" r="2345" b="9005"/>
          <a:stretch/>
        </p:blipFill>
        <p:spPr>
          <a:xfrm>
            <a:off x="2455333" y="4085465"/>
            <a:ext cx="6942667" cy="119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36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776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Real Number System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15A65D-D014-254F-96CA-3F526D810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7368"/>
            <a:ext cx="4082935" cy="4351338"/>
          </a:xfrm>
        </p:spPr>
        <p:txBody>
          <a:bodyPr/>
          <a:lstStyle/>
          <a:p>
            <a:pPr algn="just"/>
            <a:endParaRPr lang="en-US" dirty="0"/>
          </a:p>
          <a:p>
            <a:pPr algn="just"/>
            <a:r>
              <a:rPr lang="en-US" dirty="0"/>
              <a:t>All elements in each subset are also elements in the set of </a:t>
            </a:r>
            <a:r>
              <a:rPr lang="en-US" b="1" dirty="0"/>
              <a:t>real numbers</a:t>
            </a:r>
            <a:r>
              <a:rPr lang="en-US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6C911B-99D0-AC49-B722-3937B515E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161" y="1969539"/>
            <a:ext cx="6816266" cy="368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111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Real Number System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8AAE8E-B5AF-394B-9104-4EBC70AA4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667" y="18764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Subsets of Real Numbers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02A98F7-80B8-7B46-96E9-418FB81DD4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692951"/>
              </p:ext>
            </p:extLst>
          </p:nvPr>
        </p:nvGraphicFramePr>
        <p:xfrm>
          <a:off x="1316567" y="2568734"/>
          <a:ext cx="9918700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355">
                  <a:extLst>
                    <a:ext uri="{9D8B030D-6E8A-4147-A177-3AD203B41FA5}">
                      <a16:colId xmlns:a16="http://schemas.microsoft.com/office/drawing/2014/main" val="1173162218"/>
                    </a:ext>
                  </a:extLst>
                </a:gridCol>
                <a:gridCol w="4485878">
                  <a:extLst>
                    <a:ext uri="{9D8B030D-6E8A-4147-A177-3AD203B41FA5}">
                      <a16:colId xmlns:a16="http://schemas.microsoft.com/office/drawing/2014/main" val="881194605"/>
                    </a:ext>
                  </a:extLst>
                </a:gridCol>
                <a:gridCol w="3056467">
                  <a:extLst>
                    <a:ext uri="{9D8B030D-6E8A-4147-A177-3AD203B41FA5}">
                      <a16:colId xmlns:a16="http://schemas.microsoft.com/office/drawing/2014/main" val="27800721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Description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Examples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0710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PH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Natural</a:t>
                      </a:r>
                    </a:p>
                    <a:p>
                      <a:r>
                        <a:rPr lang="en-PH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Numbers, </a:t>
                      </a:r>
                      <a:r>
                        <a:rPr lang="en-PH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PH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{1, 2, 3, 4, 5, ...}</a:t>
                      </a:r>
                    </a:p>
                    <a:p>
                      <a:pPr algn="just"/>
                      <a:r>
                        <a:rPr lang="en-PH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These numbers are </a:t>
                      </a:r>
                      <a:r>
                        <a:rPr lang="en-PH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used for counting</a:t>
                      </a:r>
                      <a:r>
                        <a:rPr lang="en-PH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2, 3, 5, 8, 17</a:t>
                      </a: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4726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PH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Whole</a:t>
                      </a:r>
                    </a:p>
                    <a:p>
                      <a:r>
                        <a:rPr lang="en-PH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Numbers, </a:t>
                      </a:r>
                      <a:r>
                        <a:rPr lang="en-PH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r>
                        <a:rPr lang="en-PH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{0, 1, 2, 3, 4, ...}</a:t>
                      </a:r>
                    </a:p>
                    <a:p>
                      <a:pPr algn="just"/>
                      <a:r>
                        <a:rPr lang="en-PH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These numbers are </a:t>
                      </a:r>
                      <a:r>
                        <a:rPr lang="en-PH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formed by adding 0 </a:t>
                      </a:r>
                      <a:r>
                        <a:rPr lang="en-PH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the</a:t>
                      </a:r>
                    </a:p>
                    <a:p>
                      <a:pPr algn="just"/>
                      <a:r>
                        <a:rPr lang="en-PH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 of natural numbers.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0, 2, 3, 5, 8, 17</a:t>
                      </a: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55156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Integers, </a:t>
                      </a:r>
                      <a:r>
                        <a:rPr lang="en-PH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= {..., −4, −3, −2, −1, 0, 1, 2, 3, 4, ...}</a:t>
                      </a:r>
                    </a:p>
                    <a:p>
                      <a:pPr algn="just"/>
                      <a:r>
                        <a:rPr lang="en-PH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 are formed by </a:t>
                      </a:r>
                      <a:r>
                        <a:rPr lang="en-PH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adding the negatives of the natural numbers </a:t>
                      </a:r>
                      <a:r>
                        <a:rPr lang="en-PH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the set of whole numbers.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−19, −8, −5, −3, −2, 0,</a:t>
                      </a:r>
                    </a:p>
                    <a:p>
                      <a:pPr algn="ctr"/>
                      <a:r>
                        <a:rPr lang="en-PH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2, 3, 5, 8, 17</a:t>
                      </a: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2792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575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Real Number System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8AAE8E-B5AF-394B-9104-4EBC70AA4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667" y="18764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Subsets of Real Numbers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702A98F7-80B8-7B46-96E9-418FB81DD45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7400950"/>
                  </p:ext>
                </p:extLst>
              </p:nvPr>
            </p:nvGraphicFramePr>
            <p:xfrm>
              <a:off x="1136650" y="2454402"/>
              <a:ext cx="9918700" cy="34697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76355">
                      <a:extLst>
                        <a:ext uri="{9D8B030D-6E8A-4147-A177-3AD203B41FA5}">
                          <a16:colId xmlns:a16="http://schemas.microsoft.com/office/drawing/2014/main" val="1173162218"/>
                        </a:ext>
                      </a:extLst>
                    </a:gridCol>
                    <a:gridCol w="4485878">
                      <a:extLst>
                        <a:ext uri="{9D8B030D-6E8A-4147-A177-3AD203B41FA5}">
                          <a16:colId xmlns:a16="http://schemas.microsoft.com/office/drawing/2014/main" val="881194605"/>
                        </a:ext>
                      </a:extLst>
                    </a:gridCol>
                    <a:gridCol w="3056467">
                      <a:extLst>
                        <a:ext uri="{9D8B030D-6E8A-4147-A177-3AD203B41FA5}">
                          <a16:colId xmlns:a16="http://schemas.microsoft.com/office/drawing/2014/main" val="27800721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Name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Description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Examples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507104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PH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Rational</a:t>
                          </a:r>
                        </a:p>
                        <a:p>
                          <a:r>
                            <a:rPr lang="en-PH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Numbers, </a:t>
                          </a:r>
                          <a:r>
                            <a:rPr lang="en-PH" sz="1800" i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Q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PH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Set</a:t>
                          </a:r>
                          <a:r>
                            <a:rPr lang="en-PH" sz="1800" kern="1200" baseline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PH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of all</a:t>
                          </a:r>
                          <a:r>
                            <a:rPr lang="en-PH" sz="1800" kern="1200" baseline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PH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numbers that can be expressed in the form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PH" sz="20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en-US" sz="2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𝑏</m:t>
                                  </m:r>
                                </m:den>
                              </m:f>
                            </m:oMath>
                          </a14:m>
                          <a:r>
                            <a:rPr lang="en-PH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 where </a:t>
                          </a:r>
                          <a:r>
                            <a:rPr lang="en-PH" sz="1800" i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</a:t>
                          </a:r>
                          <a:r>
                            <a:rPr lang="en-PH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and </a:t>
                          </a:r>
                          <a:r>
                            <a:rPr lang="en-PH" sz="1800" i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</a:t>
                          </a:r>
                          <a:r>
                            <a:rPr lang="en-PH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are integers, </a:t>
                          </a:r>
                          <a:r>
                            <a:rPr lang="en-PH" sz="1800" i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</a:t>
                          </a:r>
                          <a:r>
                            <a:rPr lang="en-PH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≠ 0. The decimal representation of a rational number either terminates or repeats.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−19=</m:t>
                                </m:r>
                                <m:f>
                                  <m:fPr>
                                    <m:ctrlPr>
                                      <a:rPr lang="en-PH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19</m:t>
                                    </m:r>
                                  </m:num>
                                  <m:den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US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=−0.666…=0.6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PH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17, 8, 5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PH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US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=0.6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74726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PH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Irrational</a:t>
                          </a:r>
                        </a:p>
                        <a:p>
                          <a:r>
                            <a:rPr lang="en-PH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Numbers, </a:t>
                          </a:r>
                          <a:r>
                            <a:rPr lang="en-PH" sz="1800" i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Q’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PH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Set of numbers with decimal representations that are neither terminating nor repeating. These numbers cannot be expressed as a quotient of integers.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=−1.414214…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=1.73205…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=3.14.16…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6551563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702A98F7-80B8-7B46-96E9-418FB81DD45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7400950"/>
                  </p:ext>
                </p:extLst>
              </p:nvPr>
            </p:nvGraphicFramePr>
            <p:xfrm>
              <a:off x="1136650" y="2454402"/>
              <a:ext cx="9918700" cy="34697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76355">
                      <a:extLst>
                        <a:ext uri="{9D8B030D-6E8A-4147-A177-3AD203B41FA5}">
                          <a16:colId xmlns:a16="http://schemas.microsoft.com/office/drawing/2014/main" val="1173162218"/>
                        </a:ext>
                      </a:extLst>
                    </a:gridCol>
                    <a:gridCol w="4485878">
                      <a:extLst>
                        <a:ext uri="{9D8B030D-6E8A-4147-A177-3AD203B41FA5}">
                          <a16:colId xmlns:a16="http://schemas.microsoft.com/office/drawing/2014/main" val="881194605"/>
                        </a:ext>
                      </a:extLst>
                    </a:gridCol>
                    <a:gridCol w="3056467">
                      <a:extLst>
                        <a:ext uri="{9D8B030D-6E8A-4147-A177-3AD203B41FA5}">
                          <a16:colId xmlns:a16="http://schemas.microsoft.com/office/drawing/2014/main" val="27800721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Name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Description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Examples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50710439"/>
                      </a:ext>
                    </a:extLst>
                  </a:tr>
                  <a:tr h="1910144">
                    <a:tc>
                      <a:txBody>
                        <a:bodyPr/>
                        <a:lstStyle/>
                        <a:p>
                          <a:r>
                            <a:rPr lang="en-PH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Rational</a:t>
                          </a:r>
                        </a:p>
                        <a:p>
                          <a:r>
                            <a:rPr lang="en-PH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Numbers, </a:t>
                          </a:r>
                          <a:r>
                            <a:rPr lang="en-PH" sz="1800" i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Q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3107" t="-20530" r="-68079" b="-66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24896" t="-20530" b="-668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4726178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r>
                            <a:rPr lang="en-PH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Irrational</a:t>
                          </a:r>
                        </a:p>
                        <a:p>
                          <a:r>
                            <a:rPr lang="en-PH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Numbers, </a:t>
                          </a:r>
                          <a:r>
                            <a:rPr lang="en-PH" sz="1800" i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Q’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PH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Set of numbers with decimal representations that are neither terminating nor repeating. These numbers cannot be expressed as a quotient of integers.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24896" t="-193617" b="-74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551563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77419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Real Number System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15A65D-D014-254F-96CA-3F526D810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9817"/>
            <a:ext cx="10761133" cy="2678365"/>
          </a:xfrm>
        </p:spPr>
        <p:txBody>
          <a:bodyPr/>
          <a:lstStyle/>
          <a:p>
            <a:pPr algn="just"/>
            <a:endParaRPr lang="en-US" dirty="0"/>
          </a:p>
          <a:p>
            <a:r>
              <a:rPr lang="en-PH" dirty="0"/>
              <a:t>To indicate that the set of natural numbers (</a:t>
            </a:r>
            <a:r>
              <a:rPr lang="en-PH" i="1" dirty="0"/>
              <a:t>N</a:t>
            </a:r>
            <a:r>
              <a:rPr lang="en-PH" dirty="0"/>
              <a:t>) is a subset of the set of whole numbers (</a:t>
            </a:r>
            <a:r>
              <a:rPr lang="en-PH" i="1" dirty="0"/>
              <a:t>W</a:t>
            </a:r>
            <a:r>
              <a:rPr lang="en-PH" dirty="0"/>
              <a:t>), we write, </a:t>
            </a:r>
            <a:r>
              <a:rPr lang="en-PH" i="1" dirty="0"/>
              <a:t>N</a:t>
            </a:r>
            <a:r>
              <a:rPr lang="en-PH" dirty="0"/>
              <a:t> ⊆ </a:t>
            </a:r>
            <a:r>
              <a:rPr lang="en-PH" i="1" dirty="0"/>
              <a:t>W</a:t>
            </a:r>
            <a:r>
              <a:rPr lang="en-PH" dirty="0"/>
              <a:t> and read it as “</a:t>
            </a:r>
            <a:r>
              <a:rPr lang="en-PH" i="1" dirty="0"/>
              <a:t>N</a:t>
            </a:r>
            <a:r>
              <a:rPr lang="en-PH" dirty="0"/>
              <a:t> is a subset of W.” Likewise, </a:t>
            </a:r>
            <a:r>
              <a:rPr lang="en-PH" i="1" dirty="0"/>
              <a:t>N </a:t>
            </a:r>
            <a:r>
              <a:rPr lang="en-PH" dirty="0"/>
              <a:t>⊆ </a:t>
            </a:r>
            <a:r>
              <a:rPr lang="en-PH" i="1" dirty="0"/>
              <a:t>W</a:t>
            </a:r>
            <a:r>
              <a:rPr lang="en-PH" dirty="0"/>
              <a:t> ⊆ </a:t>
            </a:r>
            <a:r>
              <a:rPr lang="en-PH" i="1" dirty="0"/>
              <a:t>Z</a:t>
            </a:r>
            <a:r>
              <a:rPr lang="en-PH" dirty="0"/>
              <a:t> ⊆ </a:t>
            </a:r>
            <a:r>
              <a:rPr lang="en-PH" i="1" dirty="0"/>
              <a:t>Q </a:t>
            </a:r>
            <a:r>
              <a:rPr lang="en-PH" dirty="0"/>
              <a:t>⊆ </a:t>
            </a:r>
            <a:r>
              <a:rPr lang="en-PH" i="1" dirty="0"/>
              <a:t>Q</a:t>
            </a:r>
            <a:r>
              <a:rPr lang="en-PH" dirty="0"/>
              <a:t>′.</a:t>
            </a:r>
          </a:p>
        </p:txBody>
      </p:sp>
    </p:spTree>
    <p:extLst>
      <p:ext uri="{BB962C8B-B14F-4D97-AF65-F5344CB8AC3E}">
        <p14:creationId xmlns:p14="http://schemas.microsoft.com/office/powerpoint/2010/main" val="2084099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Real Number System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ADB1A0-477A-764A-B3BB-2CB073731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693"/>
            <a:ext cx="10515600" cy="46672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Subsets of the Set of Real Numbers on the Number Line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	Natural Numbers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	Whole Numbers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	Integers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	Rational Numbers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	Irrational Numbers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5D1381-4C8D-EC47-8449-13A798A52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665" y="2668853"/>
            <a:ext cx="4370917" cy="5254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EEC422-11FD-944C-9708-3CC41C199D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2665" y="3302534"/>
            <a:ext cx="4370917" cy="6291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F2E311-E9EC-994B-A912-6F041E2043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2664" y="3988088"/>
            <a:ext cx="4370917" cy="5719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7E69A5-491E-5B4F-B207-2167A5A4EE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1711" y="4684116"/>
            <a:ext cx="3790955" cy="6778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6EDD4E-DA5C-9E42-AEE5-C32C5BBE4B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87348" y="4712535"/>
            <a:ext cx="577480" cy="6124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BA252A-5AFD-5148-8116-9AA6D4AC8E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91711" y="5307621"/>
            <a:ext cx="4377799" cy="70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416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Real Number System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DADB1A0-477A-764A-B3BB-2CB0737311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36692"/>
                <a:ext cx="10515600" cy="491330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SET OF REAL NUMBERS</a:t>
                </a:r>
              </a:p>
              <a:p>
                <a:pPr marL="0" indent="0" algn="ctr">
                  <a:buNone/>
                </a:pPr>
                <a:r>
                  <a:rPr lang="el-GR" b="1" dirty="0"/>
                  <a:t>{-9,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l-GR" b="1" dirty="0"/>
                  <a:t>, 0, 0.3,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l-GR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rad>
                  </m:oMath>
                </a14:m>
                <a:r>
                  <a:rPr lang="el-GR" b="1" dirty="0"/>
                  <a:t>, π, 8.4,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l-GR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𝟏𝟎𝟎</m:t>
                        </m:r>
                      </m:e>
                    </m:rad>
                  </m:oMath>
                </a14:m>
                <a:r>
                  <a:rPr lang="el-GR" b="1" dirty="0"/>
                  <a:t>}</a:t>
                </a:r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List all the numbers in the set that are:</a:t>
                </a:r>
              </a:p>
              <a:p>
                <a:pPr marL="514350" indent="-514350">
                  <a:buFont typeface="+mj-lt"/>
                  <a:buAutoNum type="alphaLcPeriod"/>
                </a:pPr>
                <a:r>
                  <a:rPr lang="en-US" dirty="0"/>
                  <a:t>Natural numbers (</a:t>
                </a:r>
                <a:r>
                  <a:rPr lang="en-US" i="1" dirty="0"/>
                  <a:t>N</a:t>
                </a:r>
                <a:r>
                  <a:rPr lang="en-US" dirty="0"/>
                  <a:t>)</a:t>
                </a:r>
              </a:p>
              <a:p>
                <a:pPr marL="514350" indent="-514350">
                  <a:buFont typeface="+mj-lt"/>
                  <a:buAutoNum type="alphaLcPeriod"/>
                </a:pPr>
                <a:r>
                  <a:rPr lang="en-US" dirty="0"/>
                  <a:t>Whole numbers (</a:t>
                </a:r>
                <a:r>
                  <a:rPr lang="en-US" i="1" dirty="0"/>
                  <a:t>W</a:t>
                </a:r>
                <a:r>
                  <a:rPr lang="en-US" dirty="0"/>
                  <a:t>)</a:t>
                </a:r>
              </a:p>
              <a:p>
                <a:pPr marL="514350" indent="-514350">
                  <a:buFont typeface="+mj-lt"/>
                  <a:buAutoNum type="alphaLcPeriod"/>
                </a:pPr>
                <a:r>
                  <a:rPr lang="en-US" dirty="0"/>
                  <a:t>Integers (</a:t>
                </a:r>
                <a:r>
                  <a:rPr lang="en-US" i="1" dirty="0"/>
                  <a:t>Z</a:t>
                </a:r>
                <a:r>
                  <a:rPr lang="en-US" dirty="0"/>
                  <a:t>)</a:t>
                </a:r>
              </a:p>
              <a:p>
                <a:pPr marL="514350" indent="-514350">
                  <a:buFont typeface="+mj-lt"/>
                  <a:buAutoNum type="alphaLcPeriod"/>
                </a:pPr>
                <a:r>
                  <a:rPr lang="en-US" dirty="0"/>
                  <a:t>Rational numbers (</a:t>
                </a:r>
                <a:r>
                  <a:rPr lang="en-US" i="1" dirty="0"/>
                  <a:t>Q</a:t>
                </a:r>
                <a:r>
                  <a:rPr lang="en-US" dirty="0"/>
                  <a:t>)</a:t>
                </a:r>
              </a:p>
              <a:p>
                <a:pPr marL="514350" indent="-514350">
                  <a:buFont typeface="+mj-lt"/>
                  <a:buAutoNum type="alphaLcPeriod"/>
                </a:pPr>
                <a:r>
                  <a:rPr lang="en-US" dirty="0"/>
                  <a:t>Irrational numbers (</a:t>
                </a:r>
                <a:r>
                  <a:rPr lang="en-US" i="1" dirty="0"/>
                  <a:t>Q’</a:t>
                </a:r>
                <a:r>
                  <a:rPr lang="en-US" dirty="0"/>
                  <a:t>)</a:t>
                </a:r>
                <a:endParaRPr lang="el-GR" dirty="0"/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DADB1A0-477A-764A-B3BB-2CB0737311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36692"/>
                <a:ext cx="10515600" cy="4913307"/>
              </a:xfrm>
              <a:blipFill>
                <a:blip r:embed="rId3"/>
                <a:stretch>
                  <a:fillRect l="-1086" t="-1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8950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Real Number System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DADB1A0-477A-764A-B3BB-2CB0737311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85893"/>
                <a:ext cx="10515600" cy="4913307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b="1" dirty="0"/>
                  <a:t>SET OF REAL NUMBERS</a:t>
                </a:r>
              </a:p>
              <a:p>
                <a:pPr marL="0" indent="0" algn="ctr">
                  <a:buNone/>
                </a:pPr>
                <a:r>
                  <a:rPr lang="el-GR" b="1" dirty="0"/>
                  <a:t>{-9,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l-GR" b="1" dirty="0"/>
                  <a:t>, 0, 0.3,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l-GR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rad>
                  </m:oMath>
                </a14:m>
                <a:r>
                  <a:rPr lang="el-GR" b="1" dirty="0"/>
                  <a:t>, π, 8.4,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l-GR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𝟏𝟎𝟎</m:t>
                        </m:r>
                      </m:e>
                    </m:rad>
                  </m:oMath>
                </a14:m>
                <a:r>
                  <a:rPr lang="el-GR" b="1" dirty="0"/>
                  <a:t>}</a:t>
                </a:r>
                <a:endParaRPr lang="en-US" b="1" dirty="0"/>
              </a:p>
              <a:p>
                <a:pPr marL="0" indent="0" algn="just">
                  <a:buNone/>
                </a:pPr>
                <a:r>
                  <a:rPr lang="en-US" b="1" dirty="0"/>
                  <a:t>Solution</a:t>
                </a:r>
                <a:r>
                  <a:rPr lang="en-US" dirty="0"/>
                  <a:t>:</a:t>
                </a:r>
              </a:p>
              <a:p>
                <a:pPr marL="514350" indent="-514350" algn="just">
                  <a:buFont typeface="+mj-lt"/>
                  <a:buAutoNum type="alphaLcPeriod"/>
                </a:pPr>
                <a:r>
                  <a:rPr lang="en-US" b="1" dirty="0"/>
                  <a:t>Natural numbers (</a:t>
                </a:r>
                <a:r>
                  <a:rPr lang="en-US" b="1" i="1" dirty="0"/>
                  <a:t>N</a:t>
                </a:r>
                <a:r>
                  <a:rPr lang="en-US" b="1" dirty="0"/>
                  <a:t>): </a:t>
                </a:r>
                <a:r>
                  <a:rPr lang="en-PH" dirty="0"/>
                  <a:t>The only natural number in the set is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PH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</m:rad>
                  </m:oMath>
                </a14:m>
                <a:r>
                  <a:rPr lang="en-PH" dirty="0"/>
                  <a:t> because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</m:rad>
                  </m:oMath>
                </a14:m>
                <a:r>
                  <a:rPr lang="en-PH" dirty="0"/>
                  <a:t> = 10. (10 multiplied by itself is 100.)</a:t>
                </a:r>
              </a:p>
              <a:p>
                <a:pPr marL="514350" indent="-514350" algn="just">
                  <a:buFont typeface="+mj-lt"/>
                  <a:buAutoNum type="alphaLcPeriod"/>
                </a:pPr>
                <a:r>
                  <a:rPr lang="en-US" b="1" dirty="0"/>
                  <a:t>Whole numbers (</a:t>
                </a:r>
                <a:r>
                  <a:rPr lang="en-US" b="1" i="1" dirty="0"/>
                  <a:t>W</a:t>
                </a:r>
                <a:r>
                  <a:rPr lang="en-US" b="1" dirty="0"/>
                  <a:t>):</a:t>
                </a:r>
                <a:r>
                  <a:rPr lang="en-PH" dirty="0"/>
                  <a:t>The elements of the set that are whole numbers are 0 and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</m:rad>
                  </m:oMath>
                </a14:m>
                <a:r>
                  <a:rPr lang="en-PH" dirty="0"/>
                  <a:t>.</a:t>
                </a:r>
              </a:p>
              <a:p>
                <a:pPr marL="514350" indent="-514350" algn="just">
                  <a:buFont typeface="+mj-lt"/>
                  <a:buAutoNum type="alphaLcPeriod"/>
                </a:pPr>
                <a:r>
                  <a:rPr lang="en-US" b="1" dirty="0"/>
                  <a:t>Integers (</a:t>
                </a:r>
                <a:r>
                  <a:rPr lang="en-US" b="1" i="1" dirty="0"/>
                  <a:t>Z</a:t>
                </a:r>
                <a:r>
                  <a:rPr lang="en-US" b="1" dirty="0"/>
                  <a:t>): </a:t>
                </a:r>
                <a:r>
                  <a:rPr lang="en-PH" dirty="0"/>
                  <a:t>These numbers consist of the natural numbers, 0, and the negatives of the natural numbers. The elements of the set that are integers are -9, 0, and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</m:rad>
                  </m:oMath>
                </a14:m>
                <a:r>
                  <a:rPr lang="en-PH" dirty="0"/>
                  <a:t>, 0.</a:t>
                </a:r>
              </a:p>
              <a:p>
                <a:pPr marL="514350" indent="-514350" algn="just">
                  <a:buFont typeface="+mj-lt"/>
                  <a:buAutoNum type="alphaLcPeriod"/>
                </a:pPr>
                <a:endParaRPr lang="en-US" dirty="0"/>
              </a:p>
              <a:p>
                <a:pPr marL="514350" indent="-514350" algn="just">
                  <a:buFont typeface="+mj-lt"/>
                  <a:buAutoNum type="alphaLcPeriod"/>
                </a:pPr>
                <a:endParaRPr lang="en-US" dirty="0"/>
              </a:p>
              <a:p>
                <a:pPr marL="514350" indent="-514350" algn="just">
                  <a:buFont typeface="+mj-lt"/>
                  <a:buAutoNum type="alphaLcPeriod"/>
                </a:pPr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DADB1A0-477A-764A-B3BB-2CB0737311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85893"/>
                <a:ext cx="10515600" cy="4913307"/>
              </a:xfrm>
              <a:blipFill>
                <a:blip r:embed="rId3"/>
                <a:stretch>
                  <a:fillRect l="-1086" t="-2062" r="-1086" b="-2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6303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Real Number System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DADB1A0-477A-764A-B3BB-2CB0737311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85893"/>
                <a:ext cx="10515600" cy="4913307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b="1" dirty="0"/>
                  <a:t>SET OF REAL NUMBERS</a:t>
                </a:r>
              </a:p>
              <a:p>
                <a:pPr marL="0" indent="0" algn="ctr">
                  <a:buNone/>
                </a:pPr>
                <a:r>
                  <a:rPr lang="el-GR" b="1" dirty="0"/>
                  <a:t>{-9,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l-GR" b="1" dirty="0"/>
                  <a:t>, 0, 0.3,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l-GR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rad>
                  </m:oMath>
                </a14:m>
                <a:r>
                  <a:rPr lang="el-GR" b="1" dirty="0"/>
                  <a:t>, π, 8.4,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l-GR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𝟏𝟎𝟎</m:t>
                        </m:r>
                      </m:e>
                    </m:rad>
                  </m:oMath>
                </a14:m>
                <a:r>
                  <a:rPr lang="el-GR" b="1" dirty="0"/>
                  <a:t>}</a:t>
                </a:r>
                <a:endParaRPr lang="en-US" b="1" dirty="0"/>
              </a:p>
              <a:p>
                <a:pPr marL="0" indent="0" algn="just">
                  <a:buNone/>
                </a:pPr>
                <a:r>
                  <a:rPr lang="en-US" b="1" dirty="0"/>
                  <a:t>Solution</a:t>
                </a:r>
                <a:r>
                  <a:rPr lang="en-US" dirty="0"/>
                  <a:t>:</a:t>
                </a:r>
              </a:p>
              <a:p>
                <a:pPr marL="514350" indent="-514350" algn="just">
                  <a:buFont typeface="+mj-lt"/>
                  <a:buAutoNum type="alphaLcPeriod" startAt="4"/>
                </a:pPr>
                <a:r>
                  <a:rPr lang="en-US" b="1" dirty="0"/>
                  <a:t>Rational numbers (</a:t>
                </a:r>
                <a:r>
                  <a:rPr lang="en-US" b="1" i="1" dirty="0"/>
                  <a:t>Q</a:t>
                </a:r>
                <a:r>
                  <a:rPr lang="en-US" b="1" dirty="0"/>
                  <a:t>): </a:t>
                </a:r>
                <a:r>
                  <a:rPr lang="en-US" dirty="0"/>
                  <a:t>All numbers that can be expressed as the quotient of integers are rational numbers. These include 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−9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−9=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,0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</m:rad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100</m:t>
                            </m:r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Also, numbers that are terminating or repeating decimals are rational numbers. These include 0 and 8.4.</a:t>
                </a:r>
              </a:p>
              <a:p>
                <a:pPr marL="514350" indent="-514350" algn="just">
                  <a:buFont typeface="+mj-lt"/>
                  <a:buAutoNum type="alphaLcPeriod" startAt="4"/>
                </a:pPr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DADB1A0-477A-764A-B3BB-2CB0737311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85893"/>
                <a:ext cx="10515600" cy="4913307"/>
              </a:xfrm>
              <a:blipFill>
                <a:blip r:embed="rId3"/>
                <a:stretch>
                  <a:fillRect l="-1086" t="-2062" r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6713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4173</TotalTime>
  <Words>803</Words>
  <Application>Microsoft Macintosh PowerPoint</Application>
  <PresentationFormat>Widescreen</PresentationFormat>
  <Paragraphs>136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Lato</vt:lpstr>
      <vt:lpstr>Montserrat Medium</vt:lpstr>
      <vt:lpstr>Office Theme</vt:lpstr>
      <vt:lpstr>Custom Design</vt:lpstr>
      <vt:lpstr>1_Custom Design</vt:lpstr>
      <vt:lpstr>PowerPoint Presentation</vt:lpstr>
      <vt:lpstr>The Real Number System</vt:lpstr>
      <vt:lpstr>The Real Number System</vt:lpstr>
      <vt:lpstr>The Real Number System</vt:lpstr>
      <vt:lpstr>The Real Number System</vt:lpstr>
      <vt:lpstr>The Real Number System</vt:lpstr>
      <vt:lpstr>The Real Number System</vt:lpstr>
      <vt:lpstr>The Real Number System</vt:lpstr>
      <vt:lpstr>The Real Number System</vt:lpstr>
      <vt:lpstr>The Real Number System</vt:lpstr>
      <vt:lpstr>The Real Number System</vt:lpstr>
      <vt:lpstr>The Real Number System</vt:lpstr>
      <vt:lpstr>The Real Number System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382</cp:revision>
  <cp:lastPrinted>2023-03-16T03:23:03Z</cp:lastPrinted>
  <dcterms:created xsi:type="dcterms:W3CDTF">2019-04-16T02:10:14Z</dcterms:created>
  <dcterms:modified xsi:type="dcterms:W3CDTF">2023-04-19T02:37:21Z</dcterms:modified>
</cp:coreProperties>
</file>