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56" r:id="rId4"/>
    <p:sldId id="277" r:id="rId5"/>
    <p:sldId id="279" r:id="rId6"/>
    <p:sldId id="280" r:id="rId7"/>
    <p:sldId id="281" r:id="rId8"/>
    <p:sldId id="282" r:id="rId9"/>
    <p:sldId id="283" r:id="rId10"/>
    <p:sldId id="285" r:id="rId11"/>
    <p:sldId id="286" r:id="rId12"/>
    <p:sldId id="287" r:id="rId13"/>
    <p:sldId id="288" r:id="rId14"/>
    <p:sldId id="289" r:id="rId15"/>
    <p:sldId id="290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3"/>
    <p:restoredTop sz="93076"/>
  </p:normalViewPr>
  <p:slideViewPr>
    <p:cSldViewPr snapToGrid="0" snapToObjects="1">
      <p:cViewPr varScale="1">
        <p:scale>
          <a:sx n="76" d="100"/>
          <a:sy n="76" d="100"/>
        </p:scale>
        <p:origin x="208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29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07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822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95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09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31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25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5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85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22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0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4/19/23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509992" y="3105834"/>
            <a:ext cx="665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The Real Number System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SET OF REAL NUMBERS</a:t>
                </a:r>
              </a:p>
              <a:p>
                <a:pPr marL="0" indent="0" algn="ctr">
                  <a:buNone/>
                </a:pPr>
                <a:r>
                  <a:rPr lang="el-GR" b="1" dirty="0"/>
                  <a:t>{-9,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l-GR" b="1" dirty="0"/>
                  <a:t>, 0, 0.3,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rad>
                  </m:oMath>
                </a14:m>
                <a:r>
                  <a:rPr lang="el-GR" b="1" dirty="0"/>
                  <a:t>, π, 8.4,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</m:rad>
                  </m:oMath>
                </a14:m>
                <a:r>
                  <a:rPr lang="el-GR" b="1" dirty="0"/>
                  <a:t>}</a:t>
                </a:r>
                <a:endParaRPr lang="en-US" b="1" dirty="0"/>
              </a:p>
              <a:p>
                <a:pPr marL="0" indent="0" algn="just">
                  <a:buNone/>
                </a:pPr>
                <a:r>
                  <a:rPr lang="en-US" b="1" dirty="0"/>
                  <a:t>Solution</a:t>
                </a:r>
                <a:r>
                  <a:rPr lang="en-US" dirty="0"/>
                  <a:t>:</a:t>
                </a:r>
              </a:p>
              <a:p>
                <a:pPr marL="514350" indent="-514350" algn="just">
                  <a:buFont typeface="+mj-lt"/>
                  <a:buAutoNum type="alphaLcPeriod" startAt="5"/>
                </a:pPr>
                <a:r>
                  <a:rPr lang="en-US" b="1" dirty="0"/>
                  <a:t>Irrational numbers (</a:t>
                </a:r>
                <a:r>
                  <a:rPr lang="en-US" b="1" i="1" dirty="0"/>
                  <a:t>Q’</a:t>
                </a:r>
                <a:r>
                  <a:rPr lang="en-US" b="1" dirty="0"/>
                  <a:t>): </a:t>
                </a:r>
                <a:r>
                  <a:rPr lang="en-US" dirty="0"/>
                  <a:t>The irrational numbers are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7 </m:t>
                        </m:r>
                      </m:e>
                    </m:ra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l-GR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rad>
                        <m:r>
                          <m:rPr>
                            <m:nor/>
                          </m:rPr>
                          <a:rPr lang="en-PH"/>
                          <m:t>≈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2.73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:r>
                  <a:rPr lang="el-GR" dirty="0"/>
                  <a:t>π</a:t>
                </a:r>
                <a:r>
                  <a:rPr lang="en-US" dirty="0"/>
                  <a:t> (</a:t>
                </a:r>
                <a:r>
                  <a:rPr lang="el-GR" dirty="0"/>
                  <a:t>π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PH"/>
                      <m:t>≈</m:t>
                    </m:r>
                  </m:oMath>
                </a14:m>
                <a:r>
                  <a:rPr lang="en-US" dirty="0"/>
                  <a:t> 3.14). Both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7 </m:t>
                        </m:r>
                      </m:e>
                    </m:rad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:r>
                  <a:rPr lang="el-GR" dirty="0"/>
                  <a:t>π</a:t>
                </a:r>
                <a:r>
                  <a:rPr lang="en-US" dirty="0"/>
                  <a:t> are only approximately equal to 2 and 3.14, respectively.</a:t>
                </a:r>
                <a:endParaRPr lang="el-GR" dirty="0"/>
              </a:p>
              <a:p>
                <a:pPr marL="514350" indent="-514350" algn="just">
                  <a:buFont typeface="+mj-lt"/>
                  <a:buAutoNum type="alphaLcPeriod" startAt="5"/>
                </a:pPr>
                <a:endParaRPr lang="el-GR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  <a:blipFill>
                <a:blip r:embed="rId3"/>
                <a:stretch>
                  <a:fillRect l="-1086" t="-206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5935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ADB1A0-477A-764A-B3BB-2CB073731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893"/>
            <a:ext cx="10515600" cy="49133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SET OF REAL NUMBERS</a:t>
            </a:r>
          </a:p>
          <a:p>
            <a:pPr marL="0" indent="0" algn="just">
              <a:buNone/>
            </a:pPr>
            <a:r>
              <a:rPr lang="en-US" dirty="0"/>
              <a:t>Check the set(s) of real numbers to which each number belongs.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6D17BF2-D01F-C34D-9151-FA32990A235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3762043"/>
                  </p:ext>
                </p:extLst>
              </p:nvPr>
            </p:nvGraphicFramePr>
            <p:xfrm>
              <a:off x="1430867" y="2765139"/>
              <a:ext cx="8915400" cy="245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600">
                      <a:extLst>
                        <a:ext uri="{9D8B030D-6E8A-4147-A177-3AD203B41FA5}">
                          <a16:colId xmlns:a16="http://schemas.microsoft.com/office/drawing/2014/main" val="3241313032"/>
                        </a:ext>
                      </a:extLst>
                    </a:gridCol>
                    <a:gridCol w="1456266">
                      <a:extLst>
                        <a:ext uri="{9D8B030D-6E8A-4147-A177-3AD203B41FA5}">
                          <a16:colId xmlns:a16="http://schemas.microsoft.com/office/drawing/2014/main" val="281528004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3630660130"/>
                        </a:ext>
                      </a:extLst>
                    </a:gridCol>
                    <a:gridCol w="1473200">
                      <a:extLst>
                        <a:ext uri="{9D8B030D-6E8A-4147-A177-3AD203B41FA5}">
                          <a16:colId xmlns:a16="http://schemas.microsoft.com/office/drawing/2014/main" val="1714839817"/>
                        </a:ext>
                      </a:extLst>
                    </a:gridCol>
                    <a:gridCol w="1337733">
                      <a:extLst>
                        <a:ext uri="{9D8B030D-6E8A-4147-A177-3AD203B41FA5}">
                          <a16:colId xmlns:a16="http://schemas.microsoft.com/office/drawing/2014/main" val="769320288"/>
                        </a:ext>
                      </a:extLst>
                    </a:gridCol>
                    <a:gridCol w="1134534">
                      <a:extLst>
                        <a:ext uri="{9D8B030D-6E8A-4147-A177-3AD203B41FA5}">
                          <a16:colId xmlns:a16="http://schemas.microsoft.com/office/drawing/2014/main" val="177398220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Set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l-GR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𝟐𝟏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num>
                                  <m:den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532779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Natural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653499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Whole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0257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Integers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58668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157772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Irrational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148139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6D17BF2-D01F-C34D-9151-FA32990A235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3762043"/>
                  </p:ext>
                </p:extLst>
              </p:nvPr>
            </p:nvGraphicFramePr>
            <p:xfrm>
              <a:off x="1430867" y="2765139"/>
              <a:ext cx="8915400" cy="245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600">
                      <a:extLst>
                        <a:ext uri="{9D8B030D-6E8A-4147-A177-3AD203B41FA5}">
                          <a16:colId xmlns:a16="http://schemas.microsoft.com/office/drawing/2014/main" val="3241313032"/>
                        </a:ext>
                      </a:extLst>
                    </a:gridCol>
                    <a:gridCol w="1456266">
                      <a:extLst>
                        <a:ext uri="{9D8B030D-6E8A-4147-A177-3AD203B41FA5}">
                          <a16:colId xmlns:a16="http://schemas.microsoft.com/office/drawing/2014/main" val="281528004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3630660130"/>
                        </a:ext>
                      </a:extLst>
                    </a:gridCol>
                    <a:gridCol w="1473200">
                      <a:extLst>
                        <a:ext uri="{9D8B030D-6E8A-4147-A177-3AD203B41FA5}">
                          <a16:colId xmlns:a16="http://schemas.microsoft.com/office/drawing/2014/main" val="1714839817"/>
                        </a:ext>
                      </a:extLst>
                    </a:gridCol>
                    <a:gridCol w="1337733">
                      <a:extLst>
                        <a:ext uri="{9D8B030D-6E8A-4147-A177-3AD203B41FA5}">
                          <a16:colId xmlns:a16="http://schemas.microsoft.com/office/drawing/2014/main" val="769320288"/>
                        </a:ext>
                      </a:extLst>
                    </a:gridCol>
                    <a:gridCol w="1134534">
                      <a:extLst>
                        <a:ext uri="{9D8B030D-6E8A-4147-A177-3AD203B41FA5}">
                          <a16:colId xmlns:a16="http://schemas.microsoft.com/office/drawing/2014/main" val="177398220"/>
                        </a:ext>
                      </a:extLst>
                    </a:gridCol>
                  </a:tblGrid>
                  <a:tr h="6054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Set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5652" t="-2083" r="-357391" b="-3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6970" t="-2083" r="-315152" b="-3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38793" t="-2083" r="-168966" b="-3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80189" t="-2083" r="-84906" b="-3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91011" t="-2083" r="-1124" b="-3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532779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Natural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653499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Whole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0257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Integers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58668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157772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Irrational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1481390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2810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ADB1A0-477A-764A-B3BB-2CB073731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893"/>
            <a:ext cx="10515600" cy="49133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SET OF REAL NUMBERS</a:t>
            </a:r>
          </a:p>
          <a:p>
            <a:pPr marL="0" indent="0" algn="just">
              <a:buNone/>
            </a:pPr>
            <a:r>
              <a:rPr lang="en-US" dirty="0"/>
              <a:t>Check the set(s) of real numbers to which each number belongs.</a:t>
            </a:r>
          </a:p>
          <a:p>
            <a:pPr marL="0" indent="0" algn="just">
              <a:buNone/>
            </a:pPr>
            <a:r>
              <a:rPr lang="en-US" b="1" dirty="0"/>
              <a:t>Solution: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6D17BF2-D01F-C34D-9151-FA32990A235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7973351"/>
                  </p:ext>
                </p:extLst>
              </p:nvPr>
            </p:nvGraphicFramePr>
            <p:xfrm>
              <a:off x="1413934" y="3188473"/>
              <a:ext cx="8915400" cy="245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600">
                      <a:extLst>
                        <a:ext uri="{9D8B030D-6E8A-4147-A177-3AD203B41FA5}">
                          <a16:colId xmlns:a16="http://schemas.microsoft.com/office/drawing/2014/main" val="3241313032"/>
                        </a:ext>
                      </a:extLst>
                    </a:gridCol>
                    <a:gridCol w="1456266">
                      <a:extLst>
                        <a:ext uri="{9D8B030D-6E8A-4147-A177-3AD203B41FA5}">
                          <a16:colId xmlns:a16="http://schemas.microsoft.com/office/drawing/2014/main" val="281528004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3630660130"/>
                        </a:ext>
                      </a:extLst>
                    </a:gridCol>
                    <a:gridCol w="1473200">
                      <a:extLst>
                        <a:ext uri="{9D8B030D-6E8A-4147-A177-3AD203B41FA5}">
                          <a16:colId xmlns:a16="http://schemas.microsoft.com/office/drawing/2014/main" val="1714839817"/>
                        </a:ext>
                      </a:extLst>
                    </a:gridCol>
                    <a:gridCol w="1337733">
                      <a:extLst>
                        <a:ext uri="{9D8B030D-6E8A-4147-A177-3AD203B41FA5}">
                          <a16:colId xmlns:a16="http://schemas.microsoft.com/office/drawing/2014/main" val="769320288"/>
                        </a:ext>
                      </a:extLst>
                    </a:gridCol>
                    <a:gridCol w="1134534">
                      <a:extLst>
                        <a:ext uri="{9D8B030D-6E8A-4147-A177-3AD203B41FA5}">
                          <a16:colId xmlns:a16="http://schemas.microsoft.com/office/drawing/2014/main" val="177398220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Set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l-GR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𝟐𝟏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num>
                                  <m:den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532779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Natural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653499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Whole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a:t>✓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0257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Integers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a:t>✓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58668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a:t>✓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157772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Irrational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148139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6D17BF2-D01F-C34D-9151-FA32990A235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7973351"/>
                  </p:ext>
                </p:extLst>
              </p:nvPr>
            </p:nvGraphicFramePr>
            <p:xfrm>
              <a:off x="1413934" y="3188473"/>
              <a:ext cx="8915400" cy="245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60600">
                      <a:extLst>
                        <a:ext uri="{9D8B030D-6E8A-4147-A177-3AD203B41FA5}">
                          <a16:colId xmlns:a16="http://schemas.microsoft.com/office/drawing/2014/main" val="3241313032"/>
                        </a:ext>
                      </a:extLst>
                    </a:gridCol>
                    <a:gridCol w="1456266">
                      <a:extLst>
                        <a:ext uri="{9D8B030D-6E8A-4147-A177-3AD203B41FA5}">
                          <a16:colId xmlns:a16="http://schemas.microsoft.com/office/drawing/2014/main" val="281528004"/>
                        </a:ext>
                      </a:extLst>
                    </a:gridCol>
                    <a:gridCol w="1253067">
                      <a:extLst>
                        <a:ext uri="{9D8B030D-6E8A-4147-A177-3AD203B41FA5}">
                          <a16:colId xmlns:a16="http://schemas.microsoft.com/office/drawing/2014/main" val="3630660130"/>
                        </a:ext>
                      </a:extLst>
                    </a:gridCol>
                    <a:gridCol w="1473200">
                      <a:extLst>
                        <a:ext uri="{9D8B030D-6E8A-4147-A177-3AD203B41FA5}">
                          <a16:colId xmlns:a16="http://schemas.microsoft.com/office/drawing/2014/main" val="1714839817"/>
                        </a:ext>
                      </a:extLst>
                    </a:gridCol>
                    <a:gridCol w="1337733">
                      <a:extLst>
                        <a:ext uri="{9D8B030D-6E8A-4147-A177-3AD203B41FA5}">
                          <a16:colId xmlns:a16="http://schemas.microsoft.com/office/drawing/2014/main" val="769320288"/>
                        </a:ext>
                      </a:extLst>
                    </a:gridCol>
                    <a:gridCol w="1134534">
                      <a:extLst>
                        <a:ext uri="{9D8B030D-6E8A-4147-A177-3AD203B41FA5}">
                          <a16:colId xmlns:a16="http://schemas.microsoft.com/office/drawing/2014/main" val="177398220"/>
                        </a:ext>
                      </a:extLst>
                    </a:gridCol>
                  </a:tblGrid>
                  <a:tr h="6054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Set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5652" t="-2083" r="-356522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6970" t="-2083" r="-314141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38793" t="-2083" r="-168103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80189" t="-2083" r="-83962" b="-3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91011" t="-2083" b="-318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532779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Natural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653499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Whole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a:t>✓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02576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Integers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a:t>✓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58668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rPr>
                            <a:t>✓</a:t>
                          </a: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157772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Irrational 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✓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1481390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0124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ARRANGING REAL NUMBERS ON THE NUMBER LINE</a:t>
                </a:r>
              </a:p>
              <a:p>
                <a:pPr marL="0" indent="0" algn="just">
                  <a:buNone/>
                </a:pPr>
                <a:r>
                  <a:rPr lang="en-US" dirty="0"/>
                  <a:t>On a number line, approximate the location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−2</m:t>
                    </m:r>
                    <m:rad>
                      <m:radPr>
                        <m:degHide m:val="on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/>
                  <a:t>, and </a:t>
                </a:r>
                <a:r>
                  <a:rPr lang="el-GR" dirty="0"/>
                  <a:t>π</a:t>
                </a:r>
                <a:r>
                  <a:rPr lang="en-US" dirty="0"/>
                  <a:t>. 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US" dirty="0"/>
                  <a:t>Use a calculator to approximate the given irrational numbers.</a:t>
                </a:r>
                <a:endParaRPr lang="en-US" b="1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l-GR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  <a:blipFill>
                <a:blip r:embed="rId3"/>
                <a:stretch>
                  <a:fillRect l="-1086" t="-20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9D51685-9B77-134A-BC39-A95D2FA40B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0" t="6619" r="2345" b="9005"/>
          <a:stretch/>
        </p:blipFill>
        <p:spPr>
          <a:xfrm>
            <a:off x="2455333" y="4085465"/>
            <a:ext cx="6942667" cy="119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36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5A65D-D014-254F-96CA-3F526D810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7368"/>
            <a:ext cx="4082935" cy="4351338"/>
          </a:xfrm>
        </p:spPr>
        <p:txBody>
          <a:bodyPr/>
          <a:lstStyle/>
          <a:p>
            <a:pPr algn="just"/>
            <a:endParaRPr lang="en-US" dirty="0"/>
          </a:p>
          <a:p>
            <a:pPr algn="just"/>
            <a:r>
              <a:rPr lang="en-US" dirty="0"/>
              <a:t>All elements in each subset are also elements in the set of </a:t>
            </a:r>
            <a:r>
              <a:rPr lang="en-US" b="1" dirty="0"/>
              <a:t>real numbers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6C911B-99D0-AC49-B722-3937B515E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161" y="1969539"/>
            <a:ext cx="6816266" cy="36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8AAE8E-B5AF-394B-9104-4EBC70AA4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667" y="18764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Subsets of Real Numbers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02A98F7-80B8-7B46-96E9-418FB81DD4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692951"/>
              </p:ext>
            </p:extLst>
          </p:nvPr>
        </p:nvGraphicFramePr>
        <p:xfrm>
          <a:off x="1316567" y="2568734"/>
          <a:ext cx="99187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355">
                  <a:extLst>
                    <a:ext uri="{9D8B030D-6E8A-4147-A177-3AD203B41FA5}">
                      <a16:colId xmlns:a16="http://schemas.microsoft.com/office/drawing/2014/main" val="1173162218"/>
                    </a:ext>
                  </a:extLst>
                </a:gridCol>
                <a:gridCol w="4485878">
                  <a:extLst>
                    <a:ext uri="{9D8B030D-6E8A-4147-A177-3AD203B41FA5}">
                      <a16:colId xmlns:a16="http://schemas.microsoft.com/office/drawing/2014/main" val="881194605"/>
                    </a:ext>
                  </a:extLst>
                </a:gridCol>
                <a:gridCol w="3056467">
                  <a:extLst>
                    <a:ext uri="{9D8B030D-6E8A-4147-A177-3AD203B41FA5}">
                      <a16:colId xmlns:a16="http://schemas.microsoft.com/office/drawing/2014/main" val="2780072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Description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Examples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0710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Natural</a:t>
                      </a:r>
                    </a:p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Numbers, </a:t>
                      </a:r>
                      <a:r>
                        <a:rPr lang="en-PH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{1, 2, 3, 4, 5, ...}</a:t>
                      </a:r>
                    </a:p>
                    <a:p>
                      <a:pPr algn="just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These numbers are </a:t>
                      </a:r>
                      <a:r>
                        <a:rPr lang="en-PH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used for counting</a:t>
                      </a: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2, 3, 5, 8, 17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726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Whole</a:t>
                      </a:r>
                    </a:p>
                    <a:p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Numbers, </a:t>
                      </a:r>
                      <a:r>
                        <a:rPr lang="en-PH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{0, 1, 2, 3, 4, ...}</a:t>
                      </a:r>
                    </a:p>
                    <a:p>
                      <a:pPr algn="just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These numbers are </a:t>
                      </a:r>
                      <a:r>
                        <a:rPr lang="en-PH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formed by adding 0 </a:t>
                      </a: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the</a:t>
                      </a:r>
                    </a:p>
                    <a:p>
                      <a:pPr algn="just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 of natural numbers.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0, 2, 3, 5, 8, 17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515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Integers, </a:t>
                      </a:r>
                      <a:r>
                        <a:rPr lang="en-PH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= {..., −4, −3, −2, −1, 0, 1, 2, 3, 4, ...}</a:t>
                      </a:r>
                    </a:p>
                    <a:p>
                      <a:pPr algn="just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are formed by </a:t>
                      </a:r>
                      <a:r>
                        <a:rPr lang="en-PH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adding the negatives of the natural numbers </a:t>
                      </a:r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the set of whole numbers.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−19, −8, −5, −3, −2, 0,</a:t>
                      </a:r>
                    </a:p>
                    <a:p>
                      <a:pPr algn="ctr"/>
                      <a:r>
                        <a:rPr lang="en-PH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2, 3, 5, 8, 17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792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75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8AAE8E-B5AF-394B-9104-4EBC70AA4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667" y="18764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Subsets of Real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702A98F7-80B8-7B46-96E9-418FB81DD45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7400950"/>
                  </p:ext>
                </p:extLst>
              </p:nvPr>
            </p:nvGraphicFramePr>
            <p:xfrm>
              <a:off x="1136650" y="2454402"/>
              <a:ext cx="9918700" cy="34697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76355">
                      <a:extLst>
                        <a:ext uri="{9D8B030D-6E8A-4147-A177-3AD203B41FA5}">
                          <a16:colId xmlns:a16="http://schemas.microsoft.com/office/drawing/2014/main" val="1173162218"/>
                        </a:ext>
                      </a:extLst>
                    </a:gridCol>
                    <a:gridCol w="4485878">
                      <a:extLst>
                        <a:ext uri="{9D8B030D-6E8A-4147-A177-3AD203B41FA5}">
                          <a16:colId xmlns:a16="http://schemas.microsoft.com/office/drawing/2014/main" val="881194605"/>
                        </a:ext>
                      </a:extLst>
                    </a:gridCol>
                    <a:gridCol w="3056467">
                      <a:extLst>
                        <a:ext uri="{9D8B030D-6E8A-4147-A177-3AD203B41FA5}">
                          <a16:colId xmlns:a16="http://schemas.microsoft.com/office/drawing/2014/main" val="27800721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Name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Description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Examples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07104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Rational</a:t>
                          </a:r>
                        </a:p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Numbers,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Q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Set</a:t>
                          </a:r>
                          <a:r>
                            <a:rPr lang="en-PH" sz="1800" kern="1200" baseline="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of all</a:t>
                          </a:r>
                          <a:r>
                            <a:rPr lang="en-PH" sz="1800" kern="1200" baseline="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numbers that can be expressed in the form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PH" sz="20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0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den>
                              </m:f>
                            </m:oMath>
                          </a14:m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where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</a:t>
                          </a: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and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</a:t>
                          </a: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are integers,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</a:t>
                          </a: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≠ 0. The decimal representation of a rational number either terminates or repeats.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−19=</m:t>
                                </m:r>
                                <m:f>
                                  <m:fPr>
                                    <m:ctrlPr>
                                      <a:rPr lang="en-PH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19</m:t>
                                    </m:r>
                                  </m:num>
                                  <m:den>
                                    <m: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=−0.666…=0.6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17, 8, 5</a:t>
                          </a: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PH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1800" b="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=0.6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47261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Irrational</a:t>
                          </a:r>
                        </a:p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Numbers,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Q’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Set of numbers with decimal representations that are neither terminating nor repeating. These numbers cannot be expressed as a quotient of integers.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=−1.414214…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=1.73205…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=3.14.16…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6551563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702A98F7-80B8-7B46-96E9-418FB81DD45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7400950"/>
                  </p:ext>
                </p:extLst>
              </p:nvPr>
            </p:nvGraphicFramePr>
            <p:xfrm>
              <a:off x="1136650" y="2454402"/>
              <a:ext cx="9918700" cy="34697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76355">
                      <a:extLst>
                        <a:ext uri="{9D8B030D-6E8A-4147-A177-3AD203B41FA5}">
                          <a16:colId xmlns:a16="http://schemas.microsoft.com/office/drawing/2014/main" val="1173162218"/>
                        </a:ext>
                      </a:extLst>
                    </a:gridCol>
                    <a:gridCol w="4485878">
                      <a:extLst>
                        <a:ext uri="{9D8B030D-6E8A-4147-A177-3AD203B41FA5}">
                          <a16:colId xmlns:a16="http://schemas.microsoft.com/office/drawing/2014/main" val="881194605"/>
                        </a:ext>
                      </a:extLst>
                    </a:gridCol>
                    <a:gridCol w="3056467">
                      <a:extLst>
                        <a:ext uri="{9D8B030D-6E8A-4147-A177-3AD203B41FA5}">
                          <a16:colId xmlns:a16="http://schemas.microsoft.com/office/drawing/2014/main" val="27800721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Name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Description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Examples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50710439"/>
                      </a:ext>
                    </a:extLst>
                  </a:tr>
                  <a:tr h="1910144">
                    <a:tc>
                      <a:txBody>
                        <a:bodyPr/>
                        <a:lstStyle/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Rational</a:t>
                          </a:r>
                        </a:p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Numbers,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Q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3107" t="-20530" r="-68079" b="-66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24896" t="-20530" b="-668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4726178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Irrational</a:t>
                          </a:r>
                        </a:p>
                        <a:p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Numbers, </a:t>
                          </a:r>
                          <a:r>
                            <a:rPr lang="en-PH" sz="1800" i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Q’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PH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Set of numbers with decimal representations that are neither terminating nor repeating. These numbers cannot be expressed as a quotient of integers.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24896" t="-193617" b="-74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6551563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77419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5A65D-D014-254F-96CA-3F526D810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9817"/>
            <a:ext cx="10761133" cy="2678365"/>
          </a:xfrm>
        </p:spPr>
        <p:txBody>
          <a:bodyPr/>
          <a:lstStyle/>
          <a:p>
            <a:pPr algn="just"/>
            <a:endParaRPr lang="en-US" dirty="0"/>
          </a:p>
          <a:p>
            <a:r>
              <a:rPr lang="en-PH" dirty="0"/>
              <a:t>To indicate that the set of natural numbers (</a:t>
            </a:r>
            <a:r>
              <a:rPr lang="en-PH" i="1" dirty="0"/>
              <a:t>N</a:t>
            </a:r>
            <a:r>
              <a:rPr lang="en-PH" dirty="0"/>
              <a:t>) is a subset of the set of whole numbers (</a:t>
            </a:r>
            <a:r>
              <a:rPr lang="en-PH" i="1" dirty="0"/>
              <a:t>W</a:t>
            </a:r>
            <a:r>
              <a:rPr lang="en-PH" dirty="0"/>
              <a:t>), we write, </a:t>
            </a:r>
            <a:r>
              <a:rPr lang="en-PH" i="1" dirty="0"/>
              <a:t>N</a:t>
            </a:r>
            <a:r>
              <a:rPr lang="en-PH" dirty="0"/>
              <a:t> ⊆ </a:t>
            </a:r>
            <a:r>
              <a:rPr lang="en-PH" i="1" dirty="0"/>
              <a:t>W</a:t>
            </a:r>
            <a:r>
              <a:rPr lang="en-PH" dirty="0"/>
              <a:t> and read it as “</a:t>
            </a:r>
            <a:r>
              <a:rPr lang="en-PH" i="1" dirty="0"/>
              <a:t>N</a:t>
            </a:r>
            <a:r>
              <a:rPr lang="en-PH" dirty="0"/>
              <a:t> is a subset of W.” Likewise, </a:t>
            </a:r>
            <a:r>
              <a:rPr lang="en-PH" i="1" dirty="0"/>
              <a:t>N </a:t>
            </a:r>
            <a:r>
              <a:rPr lang="en-PH" dirty="0"/>
              <a:t>⊆ </a:t>
            </a:r>
            <a:r>
              <a:rPr lang="en-PH" i="1" dirty="0"/>
              <a:t>W</a:t>
            </a:r>
            <a:r>
              <a:rPr lang="en-PH" dirty="0"/>
              <a:t> ⊆ </a:t>
            </a:r>
            <a:r>
              <a:rPr lang="en-PH" i="1" dirty="0"/>
              <a:t>Z</a:t>
            </a:r>
            <a:r>
              <a:rPr lang="en-PH" dirty="0"/>
              <a:t> ⊆ </a:t>
            </a:r>
            <a:r>
              <a:rPr lang="en-PH" i="1" dirty="0"/>
              <a:t>Q </a:t>
            </a:r>
            <a:r>
              <a:rPr lang="en-PH" dirty="0"/>
              <a:t>⊆ </a:t>
            </a:r>
            <a:r>
              <a:rPr lang="en-PH" i="1" dirty="0"/>
              <a:t>Q</a:t>
            </a:r>
            <a:r>
              <a:rPr lang="en-PH" dirty="0"/>
              <a:t>′.</a:t>
            </a:r>
          </a:p>
        </p:txBody>
      </p:sp>
    </p:spTree>
    <p:extLst>
      <p:ext uri="{BB962C8B-B14F-4D97-AF65-F5344CB8AC3E}">
        <p14:creationId xmlns:p14="http://schemas.microsoft.com/office/powerpoint/2010/main" val="208409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ADB1A0-477A-764A-B3BB-2CB073731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693"/>
            <a:ext cx="10515600" cy="4667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Subsets of the Set of Real Numbers on the Number Line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	Natural Numbers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	Whole Numbers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	Integers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	Rational Numbers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	Irrational Numbers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5D1381-4C8D-EC47-8449-13A798A52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65" y="2668853"/>
            <a:ext cx="4370917" cy="5254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EEC422-11FD-944C-9708-3CC41C199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665" y="3302534"/>
            <a:ext cx="4370917" cy="6291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F2E311-E9EC-994B-A912-6F041E204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2664" y="3988088"/>
            <a:ext cx="4370917" cy="5719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7E69A5-491E-5B4F-B207-2167A5A4E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711" y="4684116"/>
            <a:ext cx="3790955" cy="6778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6EDD4E-DA5C-9E42-AEE5-C32C5BBE4B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7348" y="4712535"/>
            <a:ext cx="577480" cy="6124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BA252A-5AFD-5148-8116-9AA6D4AC8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1711" y="5307621"/>
            <a:ext cx="4377799" cy="70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16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36692"/>
                <a:ext cx="10515600" cy="491330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SET OF REAL NUMBERS</a:t>
                </a:r>
              </a:p>
              <a:p>
                <a:pPr marL="0" indent="0" algn="ctr">
                  <a:buNone/>
                </a:pPr>
                <a:r>
                  <a:rPr lang="el-GR" b="1" dirty="0"/>
                  <a:t>{-9,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l-GR" b="1" dirty="0"/>
                  <a:t>, 0, 0.3,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rad>
                  </m:oMath>
                </a14:m>
                <a:r>
                  <a:rPr lang="el-GR" b="1" dirty="0"/>
                  <a:t>, π, 8.4,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</m:rad>
                  </m:oMath>
                </a14:m>
                <a:r>
                  <a:rPr lang="el-GR" b="1" dirty="0"/>
                  <a:t>}</a:t>
                </a:r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List all the numbers in the set that are: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Natural numbers (</a:t>
                </a:r>
                <a:r>
                  <a:rPr lang="en-US" i="1" dirty="0"/>
                  <a:t>N</a:t>
                </a:r>
                <a:r>
                  <a:rPr lang="en-US" dirty="0"/>
                  <a:t>)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Whole numbers (</a:t>
                </a:r>
                <a:r>
                  <a:rPr lang="en-US" i="1" dirty="0"/>
                  <a:t>W</a:t>
                </a:r>
                <a:r>
                  <a:rPr lang="en-US" dirty="0"/>
                  <a:t>)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Integers (</a:t>
                </a:r>
                <a:r>
                  <a:rPr lang="en-US" i="1" dirty="0"/>
                  <a:t>Z</a:t>
                </a:r>
                <a:r>
                  <a:rPr lang="en-US" dirty="0"/>
                  <a:t>)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Rational numbers (</a:t>
                </a:r>
                <a:r>
                  <a:rPr lang="en-US" i="1" dirty="0"/>
                  <a:t>Q</a:t>
                </a:r>
                <a:r>
                  <a:rPr lang="en-US" dirty="0"/>
                  <a:t>)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US" dirty="0"/>
                  <a:t>Irrational numbers (</a:t>
                </a:r>
                <a:r>
                  <a:rPr lang="en-US" i="1" dirty="0"/>
                  <a:t>Q’</a:t>
                </a:r>
                <a:r>
                  <a:rPr lang="en-US" dirty="0"/>
                  <a:t>)</a:t>
                </a:r>
                <a:endParaRPr lang="el-GR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36692"/>
                <a:ext cx="10515600" cy="4913307"/>
              </a:xfrm>
              <a:blipFill>
                <a:blip r:embed="rId3"/>
                <a:stretch>
                  <a:fillRect l="-1086" t="-1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895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SET OF REAL NUMBERS</a:t>
                </a:r>
              </a:p>
              <a:p>
                <a:pPr marL="0" indent="0" algn="ctr">
                  <a:buNone/>
                </a:pPr>
                <a:r>
                  <a:rPr lang="el-GR" b="1" dirty="0"/>
                  <a:t>{-9,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l-GR" b="1" dirty="0"/>
                  <a:t>, 0, 0.3,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rad>
                  </m:oMath>
                </a14:m>
                <a:r>
                  <a:rPr lang="el-GR" b="1" dirty="0"/>
                  <a:t>, π, 8.4,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</m:rad>
                  </m:oMath>
                </a14:m>
                <a:r>
                  <a:rPr lang="el-GR" b="1" dirty="0"/>
                  <a:t>}</a:t>
                </a:r>
                <a:endParaRPr lang="en-US" b="1" dirty="0"/>
              </a:p>
              <a:p>
                <a:pPr marL="0" indent="0" algn="just">
                  <a:buNone/>
                </a:pPr>
                <a:r>
                  <a:rPr lang="en-US" b="1" dirty="0"/>
                  <a:t>Solution</a:t>
                </a:r>
                <a:r>
                  <a:rPr lang="en-US" dirty="0"/>
                  <a:t>: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US" b="1" dirty="0"/>
                  <a:t>Natural numbers (</a:t>
                </a:r>
                <a:r>
                  <a:rPr lang="en-US" b="1" i="1" dirty="0"/>
                  <a:t>N</a:t>
                </a:r>
                <a:r>
                  <a:rPr lang="en-US" b="1" dirty="0"/>
                  <a:t>): </a:t>
                </a:r>
                <a:r>
                  <a:rPr lang="en-PH" dirty="0"/>
                  <a:t>The only natural number in the set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en-PH" dirty="0"/>
                  <a:t> because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en-PH" dirty="0"/>
                  <a:t> = 10. (10 multiplied by itself is 100.)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US" b="1" dirty="0"/>
                  <a:t>Whole numbers (</a:t>
                </a:r>
                <a:r>
                  <a:rPr lang="en-US" b="1" i="1" dirty="0"/>
                  <a:t>W</a:t>
                </a:r>
                <a:r>
                  <a:rPr lang="en-US" b="1" dirty="0"/>
                  <a:t>):</a:t>
                </a:r>
                <a:r>
                  <a:rPr lang="en-PH" dirty="0"/>
                  <a:t>The elements of the set that are whole numbers are 0 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en-PH" dirty="0"/>
                  <a:t>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US" b="1" dirty="0"/>
                  <a:t>Integers (</a:t>
                </a:r>
                <a:r>
                  <a:rPr lang="en-US" b="1" i="1" dirty="0"/>
                  <a:t>Z</a:t>
                </a:r>
                <a:r>
                  <a:rPr lang="en-US" b="1" dirty="0"/>
                  <a:t>): </a:t>
                </a:r>
                <a:r>
                  <a:rPr lang="en-PH" dirty="0"/>
                  <a:t>These numbers consist of the natural numbers, 0, and the negatives of the natural numbers. The elements of the set that are integers are -9, 0, 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en-PH" dirty="0"/>
                  <a:t>, 0.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  <a:blipFill>
                <a:blip r:embed="rId3"/>
                <a:stretch>
                  <a:fillRect l="-1086" t="-2062" r="-1086" b="-2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303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Real Number System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SET OF REAL NUMBERS</a:t>
                </a:r>
              </a:p>
              <a:p>
                <a:pPr marL="0" indent="0" algn="ctr">
                  <a:buNone/>
                </a:pPr>
                <a:r>
                  <a:rPr lang="el-GR" b="1" dirty="0"/>
                  <a:t>{-9,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l-GR" b="1" dirty="0"/>
                  <a:t>, 0, 0.3,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rad>
                  </m:oMath>
                </a14:m>
                <a:r>
                  <a:rPr lang="el-GR" b="1" dirty="0"/>
                  <a:t>, π, 8.4,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</m:rad>
                  </m:oMath>
                </a14:m>
                <a:r>
                  <a:rPr lang="el-GR" b="1" dirty="0"/>
                  <a:t>}</a:t>
                </a:r>
                <a:endParaRPr lang="en-US" b="1" dirty="0"/>
              </a:p>
              <a:p>
                <a:pPr marL="0" indent="0" algn="just">
                  <a:buNone/>
                </a:pPr>
                <a:r>
                  <a:rPr lang="en-US" b="1" dirty="0"/>
                  <a:t>Solution</a:t>
                </a:r>
                <a:r>
                  <a:rPr lang="en-US" dirty="0"/>
                  <a:t>:</a:t>
                </a:r>
              </a:p>
              <a:p>
                <a:pPr marL="514350" indent="-514350" algn="just">
                  <a:buFont typeface="+mj-lt"/>
                  <a:buAutoNum type="alphaLcPeriod" startAt="4"/>
                </a:pPr>
                <a:r>
                  <a:rPr lang="en-US" b="1" dirty="0"/>
                  <a:t>Rational numbers (</a:t>
                </a:r>
                <a:r>
                  <a:rPr lang="en-US" b="1" i="1" dirty="0"/>
                  <a:t>Q</a:t>
                </a:r>
                <a:r>
                  <a:rPr lang="en-US" b="1" dirty="0"/>
                  <a:t>): </a:t>
                </a:r>
                <a:r>
                  <a:rPr lang="en-US" dirty="0"/>
                  <a:t>All numbers that can be expressed as the quotient of integers are rational numbers. These include 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−9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−9=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,0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100</m:t>
                            </m:r>
                          </m:e>
                        </m:ra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Also, numbers that are terminating or repeating decimals are rational numbers. These include 0 and 8.4.</a:t>
                </a:r>
              </a:p>
              <a:p>
                <a:pPr marL="514350" indent="-514350" algn="just">
                  <a:buFont typeface="+mj-lt"/>
                  <a:buAutoNum type="alphaLcPeriod" startAt="4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DADB1A0-477A-764A-B3BB-2CB0737311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85893"/>
                <a:ext cx="10515600" cy="4913307"/>
              </a:xfrm>
              <a:blipFill>
                <a:blip r:embed="rId3"/>
                <a:stretch>
                  <a:fillRect l="-1086" t="-206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713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4173</TotalTime>
  <Words>803</Words>
  <Application>Microsoft Macintosh PowerPoint</Application>
  <PresentationFormat>Widescreen</PresentationFormat>
  <Paragraphs>136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The Real Number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382</cp:revision>
  <cp:lastPrinted>2023-03-16T03:23:03Z</cp:lastPrinted>
  <dcterms:created xsi:type="dcterms:W3CDTF">2019-04-16T02:10:14Z</dcterms:created>
  <dcterms:modified xsi:type="dcterms:W3CDTF">2023-04-19T02:37:21Z</dcterms:modified>
</cp:coreProperties>
</file>