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720" cy="6834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600" cy="2775600"/>
          </a:xfrm>
          <a:prstGeom prst="rect">
            <a:avLst/>
          </a:prstGeom>
          <a:ln w="0">
            <a:noFill/>
          </a:ln>
        </p:spPr>
      </p:pic>
      <p:sp>
        <p:nvSpPr>
          <p:cNvPr id="2" name="Rectangle 5"/>
          <p:cNvSpPr/>
          <p:nvPr/>
        </p:nvSpPr>
        <p:spPr>
          <a:xfrm>
            <a:off x="3487320" y="1475280"/>
            <a:ext cx="8681040" cy="3839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040" cy="360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720" cy="611640"/>
          </a:xfrm>
          <a:prstGeom prst="rect">
            <a:avLst/>
          </a:prstGeom>
          <a:ln w="0">
            <a:noFill/>
          </a:ln>
        </p:spPr>
      </p:pic>
      <p:sp>
        <p:nvSpPr>
          <p:cNvPr id="43" name="Rectangle 7"/>
          <p:cNvSpPr/>
          <p:nvPr/>
        </p:nvSpPr>
        <p:spPr>
          <a:xfrm>
            <a:off x="10868760" y="0"/>
            <a:ext cx="947160" cy="947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240" cy="1011240"/>
          </a:xfrm>
          <a:prstGeom prst="rect">
            <a:avLst/>
          </a:prstGeom>
          <a:ln w="0">
            <a:noFill/>
          </a:ln>
        </p:spPr>
      </p:pic>
      <p:sp>
        <p:nvSpPr>
          <p:cNvPr id="45"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8720" cy="611640"/>
          </a:xfrm>
          <a:prstGeom prst="rect">
            <a:avLst/>
          </a:prstGeom>
          <a:ln w="0">
            <a:noFill/>
          </a:ln>
        </p:spPr>
      </p:pic>
      <p:sp>
        <p:nvSpPr>
          <p:cNvPr id="86" name="Rectangle 7"/>
          <p:cNvSpPr/>
          <p:nvPr/>
        </p:nvSpPr>
        <p:spPr>
          <a:xfrm>
            <a:off x="10868760" y="0"/>
            <a:ext cx="947160" cy="94716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11240" cy="1011240"/>
          </a:xfrm>
          <a:prstGeom prst="rect">
            <a:avLst/>
          </a:prstGeom>
          <a:ln w="0">
            <a:noFill/>
          </a:ln>
        </p:spPr>
      </p:pic>
      <p:sp>
        <p:nvSpPr>
          <p:cNvPr id="88"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3400" cy="3361680"/>
          </a:xfrm>
          <a:prstGeom prst="rect">
            <a:avLst/>
          </a:prstGeom>
          <a:ln w="126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3600000" y="2835360"/>
            <a:ext cx="845748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Arial"/>
              </a:rPr>
              <a:t>Bulag at Pipi Man (Talambuhay) Wika/Gramatika – Salitang Naglalarawan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175320"/>
            <a:ext cx="10971720" cy="1341000"/>
          </a:xfrm>
          <a:prstGeom prst="rect">
            <a:avLst/>
          </a:prstGeom>
          <a:noFill/>
          <a:ln w="0">
            <a:noFill/>
          </a:ln>
        </p:spPr>
        <p:txBody>
          <a:bodyPr lIns="0" rIns="0" tIns="0" bIns="0" anchor="ctr">
            <a:noAutofit/>
          </a:bodyPr>
          <a:p>
            <a:pPr>
              <a:lnSpc>
                <a:spcPct val="100000"/>
              </a:lnSpc>
              <a:buNone/>
            </a:pPr>
            <a:r>
              <a:rPr b="1" lang="en-PH" sz="4400" spc="-1" strike="noStrike">
                <a:solidFill>
                  <a:srgbClr val="224b12"/>
                </a:solidFill>
                <a:latin typeface="Lato"/>
              </a:rPr>
              <a:t>PAGBIBIGAY NG KAHULUGAN NG</a:t>
            </a:r>
            <a:br/>
            <a:r>
              <a:rPr b="1" i="1" lang="en-PH" sz="4400" spc="-1" strike="noStrike">
                <a:solidFill>
                  <a:srgbClr val="224b12"/>
                </a:solidFill>
                <a:latin typeface="Lato"/>
              </a:rPr>
              <a:t>GRAPH</a:t>
            </a:r>
            <a:endParaRPr b="0" lang="en-PH" sz="4400" spc="-1" strike="noStrike">
              <a:latin typeface="Arial"/>
            </a:endParaRPr>
          </a:p>
        </p:txBody>
      </p:sp>
      <p:sp>
        <p:nvSpPr>
          <p:cNvPr id="191" name="PlaceHolder 2"/>
          <p:cNvSpPr>
            <a:spLocks noGrp="1"/>
          </p:cNvSpPr>
          <p:nvPr>
            <p:ph/>
          </p:nvPr>
        </p:nvSpPr>
        <p:spPr>
          <a:xfrm>
            <a:off x="540000" y="2340000"/>
            <a:ext cx="3709800" cy="3059280"/>
          </a:xfrm>
          <a:prstGeom prst="rect">
            <a:avLst/>
          </a:prstGeom>
          <a:noFill/>
          <a:ln w="0">
            <a:noFill/>
          </a:ln>
        </p:spPr>
        <p:txBody>
          <a:bodyPr lIns="0" rIns="0" tIns="0" bIns="0" anchor="ctr">
            <a:normAutofit/>
          </a:bodyPr>
          <a:p>
            <a:pPr>
              <a:lnSpc>
                <a:spcPct val="100000"/>
              </a:lnSpc>
              <a:buNone/>
            </a:pPr>
            <a:r>
              <a:rPr b="0" lang="en-PH" sz="2600" spc="-1" strike="noStrike">
                <a:latin typeface="Lato"/>
              </a:rPr>
              <a:t>Narito ang </a:t>
            </a:r>
            <a:r>
              <a:rPr b="0" i="1" lang="en-PH" sz="2600" spc="-1" strike="noStrike">
                <a:latin typeface="Lato"/>
              </a:rPr>
              <a:t>bar graph</a:t>
            </a:r>
            <a:r>
              <a:rPr b="0" lang="en-PH" sz="2600" spc="-1" strike="noStrike">
                <a:latin typeface="Lato"/>
              </a:rPr>
              <a:t> mula sa </a:t>
            </a:r>
            <a:r>
              <a:rPr b="0" i="1" lang="en-PH" sz="2600" spc="-1" strike="noStrike">
                <a:latin typeface="Lato"/>
              </a:rPr>
              <a:t>Philippine Statistics Authority</a:t>
            </a:r>
            <a:r>
              <a:rPr b="0" lang="en-PH" sz="2600" spc="-1" strike="noStrike">
                <a:latin typeface="Lato"/>
              </a:rPr>
              <a:t> tungkol sa mga taong may kapansanan. Bigyan ng kahulugan ang graph.</a:t>
            </a:r>
            <a:endParaRPr b="0" lang="en-PH" sz="2600" spc="-1" strike="noStrike">
              <a:latin typeface="Arial"/>
            </a:endParaRPr>
          </a:p>
        </p:txBody>
      </p:sp>
      <p:pic>
        <p:nvPicPr>
          <p:cNvPr id="192" name="" descr=""/>
          <p:cNvPicPr/>
          <p:nvPr/>
        </p:nvPicPr>
        <p:blipFill>
          <a:blip r:embed="rId1"/>
          <a:stretch/>
        </p:blipFill>
        <p:spPr>
          <a:xfrm>
            <a:off x="4500000" y="1384920"/>
            <a:ext cx="7385760" cy="41950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p:nvPr>
        </p:nvSpPr>
        <p:spPr>
          <a:xfrm>
            <a:off x="609480" y="1604520"/>
            <a:ext cx="10971720" cy="3976560"/>
          </a:xfrm>
          <a:prstGeom prst="rect">
            <a:avLst/>
          </a:prstGeom>
          <a:noFill/>
          <a:ln w="0">
            <a:noFill/>
          </a:ln>
        </p:spPr>
        <p:txBody>
          <a:bodyPr lIns="0" rIns="0" tIns="0" bIns="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0" lang="en-PH" sz="3000" spc="-1" strike="noStrike">
                <a:latin typeface="Lato"/>
                <a:ea typeface="PingFang SC"/>
              </a:rPr>
              <a:t>1. Anong edad ng mga taong may kapansanan o </a:t>
            </a:r>
            <a:r>
              <a:rPr b="0" i="1" lang="en-PH" sz="3000" spc="-1" strike="noStrike">
                <a:latin typeface="Lato"/>
                <a:ea typeface="PingFang SC"/>
              </a:rPr>
              <a:t>disability</a:t>
            </a:r>
            <a:r>
              <a:rPr b="0" lang="en-PH" sz="3000" spc="-1" strike="noStrike">
                <a:latin typeface="Lato"/>
                <a:ea typeface="PingFang SC"/>
              </a:rPr>
              <a:t> ang pinakamarami? </a:t>
            </a:r>
            <a:endParaRPr b="0" lang="en-PH" sz="3000" spc="-1" strike="noStrike">
              <a:latin typeface="Arial"/>
            </a:endParaRPr>
          </a:p>
          <a:p>
            <a:pPr algn="just">
              <a:lnSpc>
                <a:spcPct val="100000"/>
              </a:lnSpc>
              <a:spcBef>
                <a:spcPts val="1417"/>
              </a:spcBef>
              <a:buNone/>
            </a:pPr>
            <a:r>
              <a:rPr b="0" lang="en-PH" sz="3000" spc="-1" strike="noStrike">
                <a:latin typeface="Lato"/>
                <a:ea typeface="PingFang SC"/>
              </a:rPr>
              <a:t>2. Anong edad ng mga taong may </a:t>
            </a:r>
            <a:r>
              <a:rPr b="0" i="1" lang="en-PH" sz="3000" spc="-1" strike="noStrike">
                <a:latin typeface="Lato"/>
                <a:ea typeface="PingFang SC"/>
              </a:rPr>
              <a:t>disability</a:t>
            </a:r>
            <a:r>
              <a:rPr b="0" lang="en-PH" sz="3000" spc="-1" strike="noStrike">
                <a:latin typeface="Lato"/>
                <a:ea typeface="PingFang SC"/>
              </a:rPr>
              <a:t> ang may pinakakaunti?</a:t>
            </a:r>
            <a:endParaRPr b="0" lang="en-PH" sz="3000" spc="-1" strike="noStrike">
              <a:latin typeface="Arial"/>
            </a:endParaRPr>
          </a:p>
          <a:p>
            <a:pPr algn="just">
              <a:lnSpc>
                <a:spcPct val="100000"/>
              </a:lnSpc>
              <a:spcBef>
                <a:spcPts val="1417"/>
              </a:spcBef>
              <a:buNone/>
            </a:pPr>
            <a:r>
              <a:rPr b="0" lang="en-PH" sz="3000" spc="-1" strike="noStrike">
                <a:latin typeface="Lato"/>
                <a:ea typeface="PingFang SC"/>
              </a:rPr>
              <a:t>3. Alin ang halos magkapareho ng dami?</a:t>
            </a:r>
            <a:endParaRPr b="0" lang="en-PH" sz="3000" spc="-1" strike="noStrike">
              <a:latin typeface="Arial"/>
            </a:endParaRPr>
          </a:p>
        </p:txBody>
      </p:sp>
      <p:sp>
        <p:nvSpPr>
          <p:cNvPr id="194" name=""/>
          <p:cNvSpPr/>
          <p:nvPr/>
        </p:nvSpPr>
        <p:spPr>
          <a:xfrm>
            <a:off x="601200" y="175680"/>
            <a:ext cx="10971720" cy="134100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4400" spc="-1" strike="noStrike">
                <a:solidFill>
                  <a:srgbClr val="224b12"/>
                </a:solidFill>
                <a:latin typeface="Lato"/>
                <a:ea typeface="DejaVu Sans"/>
              </a:rPr>
              <a:t>PAGBIBIGAY NG KAHULUGAN NG</a:t>
            </a:r>
            <a:br/>
            <a:r>
              <a:rPr b="1" lang="en-PH" sz="4400" spc="-1" strike="noStrike">
                <a:solidFill>
                  <a:srgbClr val="224b12"/>
                </a:solidFill>
                <a:latin typeface="Lato"/>
                <a:ea typeface="DejaVu Sans"/>
              </a:rPr>
              <a:t>GRAPH</a:t>
            </a: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p:nvPr>
        </p:nvSpPr>
        <p:spPr>
          <a:xfrm>
            <a:off x="609480" y="1604520"/>
            <a:ext cx="10971720" cy="3976560"/>
          </a:xfrm>
          <a:prstGeom prst="rect">
            <a:avLst/>
          </a:prstGeom>
          <a:noFill/>
          <a:ln w="0">
            <a:noFill/>
          </a:ln>
        </p:spPr>
        <p:txBody>
          <a:bodyPr lIns="0" rIns="0" tIns="0" bIns="0" anchor="t">
            <a:normAutofit/>
          </a:bodyPr>
          <a:p>
            <a:pPr algn="just">
              <a:lnSpc>
                <a:spcPct val="100000"/>
              </a:lnSpc>
              <a:spcBef>
                <a:spcPts val="1417"/>
              </a:spcBef>
              <a:buNone/>
            </a:pPr>
            <a:r>
              <a:rPr b="1" lang="en-PH" sz="3000" spc="-1" strike="noStrike">
                <a:solidFill>
                  <a:srgbClr val="55308d"/>
                </a:solidFill>
                <a:highlight>
                  <a:srgbClr val="ffff00"/>
                </a:highlight>
                <a:latin typeface="Lato"/>
                <a:ea typeface="PingFang SC"/>
              </a:rPr>
              <a:t>SALITANG NAGLALARAWAN</a:t>
            </a:r>
            <a:endParaRPr b="0" lang="en-PH" sz="3000" spc="-1" strike="noStrike">
              <a:latin typeface="Arial"/>
            </a:endParaRPr>
          </a:p>
          <a:p>
            <a:pPr algn="just">
              <a:lnSpc>
                <a:spcPct val="100000"/>
              </a:lnSpc>
              <a:spcBef>
                <a:spcPts val="1417"/>
              </a:spcBef>
              <a:buNone/>
            </a:pPr>
            <a:r>
              <a:rPr b="1" lang="en-PH" sz="3000" spc="-1" strike="noStrike">
                <a:solidFill>
                  <a:srgbClr val="55308d"/>
                </a:solidFill>
                <a:latin typeface="Lato"/>
                <a:ea typeface="Lato"/>
              </a:rPr>
              <a:t>→</a:t>
            </a:r>
            <a:r>
              <a:rPr b="1" lang="en-PH" sz="3000" spc="-1" strike="noStrike">
                <a:solidFill>
                  <a:srgbClr val="000000"/>
                </a:solidFill>
                <a:latin typeface="Lato"/>
                <a:ea typeface="Lato"/>
              </a:rPr>
              <a:t> </a:t>
            </a:r>
            <a:r>
              <a:rPr b="1" lang="en-PH" sz="3000" spc="-1" strike="noStrike">
                <a:solidFill>
                  <a:srgbClr val="000000"/>
                </a:solidFill>
                <a:latin typeface="Lato"/>
                <a:ea typeface="PingFang SC"/>
              </a:rPr>
              <a:t>Ito ay nagsasabi ng katangian ng isang/mga tao, bagay, hayop, at lugar.</a:t>
            </a:r>
            <a:endParaRPr b="0" lang="en-PH" sz="3000" spc="-1" strike="noStrike">
              <a:latin typeface="Arial"/>
            </a:endParaRPr>
          </a:p>
          <a:p>
            <a:pPr algn="just">
              <a:lnSpc>
                <a:spcPct val="100000"/>
              </a:lnSpc>
              <a:spcBef>
                <a:spcPts val="1417"/>
              </a:spcBef>
              <a:buNone/>
            </a:pPr>
            <a:r>
              <a:rPr b="1" lang="en-PH" sz="3000" spc="-1" strike="noStrike">
                <a:solidFill>
                  <a:srgbClr val="000000"/>
                </a:solidFill>
                <a:latin typeface="Lato"/>
                <a:ea typeface="PingFang SC"/>
              </a:rPr>
              <a:t>Mga halimbawa:</a:t>
            </a:r>
            <a:endParaRPr b="0" lang="en-PH" sz="30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en-PH" sz="3000" spc="-1" strike="noStrike">
                <a:solidFill>
                  <a:srgbClr val="55308d"/>
                </a:solidFill>
                <a:latin typeface="Lato"/>
                <a:ea typeface="PingFang SC"/>
              </a:rPr>
              <a:t>Mapagmahal</a:t>
            </a:r>
            <a:r>
              <a:rPr b="1" lang="en-PH" sz="3000" spc="-1" strike="noStrike">
                <a:solidFill>
                  <a:srgbClr val="000000"/>
                </a:solidFill>
                <a:latin typeface="Lato"/>
                <a:ea typeface="PingFang SC"/>
              </a:rPr>
              <a:t> na magulang.</a:t>
            </a:r>
            <a:endParaRPr b="0" lang="en-PH" sz="30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en-PH" sz="3000" spc="-1" strike="noStrike">
                <a:solidFill>
                  <a:srgbClr val="55308d"/>
                </a:solidFill>
                <a:latin typeface="Lato"/>
                <a:ea typeface="PingFang SC"/>
              </a:rPr>
              <a:t>Mahusay</a:t>
            </a:r>
            <a:r>
              <a:rPr b="1" lang="en-PH" sz="3000" spc="-1" strike="noStrike">
                <a:solidFill>
                  <a:srgbClr val="000000"/>
                </a:solidFill>
                <a:latin typeface="Lato"/>
                <a:ea typeface="PingFang SC"/>
              </a:rPr>
              <a:t> na guro.</a:t>
            </a:r>
            <a:endParaRPr b="0" lang="en-PH" sz="3000" spc="-1" strike="noStrike">
              <a:latin typeface="Arial"/>
            </a:endParaRPr>
          </a:p>
        </p:txBody>
      </p:sp>
      <p:sp>
        <p:nvSpPr>
          <p:cNvPr id="196" name=""/>
          <p:cNvSpPr/>
          <p:nvPr/>
        </p:nvSpPr>
        <p:spPr>
          <a:xfrm>
            <a:off x="601200" y="27396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4400" spc="-1" strike="noStrike">
                <a:solidFill>
                  <a:srgbClr val="224b12"/>
                </a:solidFill>
                <a:latin typeface="Lato"/>
                <a:ea typeface="DejaVu Sans"/>
              </a:rPr>
              <a:t>PAGLALARAWAN NG MGA TAO</a:t>
            </a: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p:nvPr>
        </p:nvSpPr>
        <p:spPr>
          <a:xfrm>
            <a:off x="609480" y="2160000"/>
            <a:ext cx="10970640" cy="3958200"/>
          </a:xfrm>
          <a:prstGeom prst="rect">
            <a:avLst/>
          </a:prstGeom>
          <a:noFill/>
          <a:ln w="0">
            <a:noFill/>
          </a:ln>
        </p:spPr>
        <p:txBody>
          <a:bodyPr lIns="0" rIns="0" tIns="0" bIns="0" anchor="t">
            <a:normAutofit/>
          </a:bodyPr>
          <a:p>
            <a:pPr marL="216000" indent="-216000" algn="just">
              <a:lnSpc>
                <a:spcPct val="100000"/>
              </a:lnSpc>
              <a:spcBef>
                <a:spcPts val="1417"/>
              </a:spcBef>
              <a:buClr>
                <a:srgbClr val="000000"/>
              </a:buClr>
              <a:buSzPct val="45000"/>
              <a:buFont typeface="Wingdings" charset="2"/>
              <a:buChar char=""/>
            </a:pPr>
            <a:r>
              <a:rPr b="1" lang="en-PH" sz="3000" spc="-1" strike="noStrike">
                <a:latin typeface="Lato"/>
              </a:rPr>
              <a:t>Ito ay tunay na kuwento ng buhay ng isang tao.</a:t>
            </a:r>
            <a:endParaRPr b="0" lang="en-PH" sz="3000" spc="-1" strike="noStrike">
              <a:latin typeface="Arial"/>
            </a:endParaRPr>
          </a:p>
          <a:p>
            <a:pPr marL="216000" indent="-216000" algn="just">
              <a:lnSpc>
                <a:spcPct val="100000"/>
              </a:lnSpc>
              <a:spcBef>
                <a:spcPts val="1417"/>
              </a:spcBef>
              <a:buClr>
                <a:srgbClr val="000000"/>
              </a:buClr>
              <a:buSzPct val="45000"/>
              <a:buFont typeface="Wingdings" charset="2"/>
              <a:buChar char=""/>
            </a:pPr>
            <a:r>
              <a:rPr b="1" lang="en-PH" sz="3000" spc="-1" strike="noStrike">
                <a:latin typeface="Lato"/>
              </a:rPr>
              <a:t>Tungkol ito sa isang tao at kanyang mahahalagang nagawa.</a:t>
            </a:r>
            <a:endParaRPr b="0" lang="en-PH" sz="3000" spc="-1" strike="noStrike">
              <a:latin typeface="Arial"/>
            </a:endParaRPr>
          </a:p>
          <a:p>
            <a:pPr algn="just">
              <a:lnSpc>
                <a:spcPct val="100000"/>
              </a:lnSpc>
              <a:spcBef>
                <a:spcPts val="1417"/>
              </a:spcBef>
              <a:buNone/>
            </a:pPr>
            <a:r>
              <a:rPr b="1" lang="en-PH" sz="3000" spc="-1" strike="noStrike">
                <a:latin typeface="Lato"/>
              </a:rPr>
              <a:t>Halimbawa: “Bulag at Pipi Man”</a:t>
            </a:r>
            <a:endParaRPr b="0" lang="en-PH" sz="3000" spc="-1" strike="noStrike">
              <a:latin typeface="Arial"/>
            </a:endParaRPr>
          </a:p>
        </p:txBody>
      </p:sp>
      <p:sp>
        <p:nvSpPr>
          <p:cNvPr id="169" name=""/>
          <p:cNvSpPr/>
          <p:nvPr/>
        </p:nvSpPr>
        <p:spPr>
          <a:xfrm>
            <a:off x="720000" y="720000"/>
            <a:ext cx="5759280" cy="719280"/>
          </a:xfrm>
          <a:prstGeom prst="rect">
            <a:avLst/>
          </a:prstGeom>
          <a:solidFill>
            <a:srgbClr val="003b79"/>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i="1" lang="en-PH" sz="3600" spc="-1" strike="noStrike">
                <a:solidFill>
                  <a:srgbClr val="fff5ce"/>
                </a:solidFill>
                <a:latin typeface="Lato"/>
                <a:ea typeface="DejaVu Sans"/>
              </a:rPr>
              <a:t>GENRE</a:t>
            </a:r>
            <a:r>
              <a:rPr b="1" lang="en-PH" sz="3600" spc="-1" strike="noStrike">
                <a:solidFill>
                  <a:srgbClr val="fff5ce"/>
                </a:solidFill>
                <a:latin typeface="Lato"/>
                <a:ea typeface="DejaVu Sans"/>
              </a:rPr>
              <a:t>: TALAMBUHAY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p:nvPr>
        </p:nvSpPr>
        <p:spPr>
          <a:xfrm>
            <a:off x="609480" y="2880000"/>
            <a:ext cx="10970640" cy="3238200"/>
          </a:xfrm>
          <a:prstGeom prst="rect">
            <a:avLst/>
          </a:prstGeom>
          <a:noFill/>
          <a:ln w="0">
            <a:noFill/>
          </a:ln>
        </p:spPr>
        <p:txBody>
          <a:bodyPr lIns="0" rIns="0" tIns="0" bIns="0" anchor="t">
            <a:normAutofit fontScale="94000"/>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1" lang="en-PH" sz="3000" spc="-1" strike="noStrike">
                <a:latin typeface="Lato"/>
              </a:rPr>
              <a:t> </a:t>
            </a:r>
            <a:r>
              <a:rPr b="1" lang="en-PH" sz="3000" spc="-1" strike="noStrike">
                <a:latin typeface="Lato"/>
              </a:rPr>
              <a:t>	</a:t>
            </a:r>
            <a:r>
              <a:rPr b="1" lang="en-PH" sz="3000" spc="-1" strike="noStrike">
                <a:latin typeface="Lato"/>
              </a:rPr>
              <a:t>Kahabag-habag si Helen Keller noong siya ay maliit na bata pa. Siya ay malimit na mabangga sa mga silya at mesa. Madalas din siyang nauumpog sa pader at iba pang kasangkapan sa bahay. Si Helen ay bulag, bingi, at pipi. Wala siyang marinig at makita at hindi rin nakapagsasalita. Tanging ang pag-iyak at pagpapagulong-gulong ang nagagawa nya.</a:t>
            </a:r>
            <a:endParaRPr b="0" lang="en-PH" sz="3000" spc="-1" strike="noStrike">
              <a:latin typeface="Arial"/>
            </a:endParaRPr>
          </a:p>
        </p:txBody>
      </p:sp>
      <p:sp>
        <p:nvSpPr>
          <p:cNvPr id="171" name=""/>
          <p:cNvSpPr/>
          <p:nvPr/>
        </p:nvSpPr>
        <p:spPr>
          <a:xfrm>
            <a:off x="720000" y="180000"/>
            <a:ext cx="2158200" cy="538200"/>
          </a:xfrm>
          <a:custGeom>
            <a:avLst/>
            <a:gdLst/>
            <a:ahLst/>
            <a:rect l="l" t="t" r="r" b="b"/>
            <a:pathLst>
              <a:path w="6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5750" y="1501"/>
                </a:lnTo>
                <a:lnTo>
                  <a:pt x="5751" y="1501"/>
                </a:lnTo>
                <a:cubicBezTo>
                  <a:pt x="5795" y="1501"/>
                  <a:pt x="5838" y="1489"/>
                  <a:pt x="5876" y="1467"/>
                </a:cubicBezTo>
                <a:cubicBezTo>
                  <a:pt x="5914" y="1446"/>
                  <a:pt x="5946" y="1414"/>
                  <a:pt x="5967" y="1376"/>
                </a:cubicBezTo>
                <a:cubicBezTo>
                  <a:pt x="5989" y="1338"/>
                  <a:pt x="6001" y="1295"/>
                  <a:pt x="6001" y="1251"/>
                </a:cubicBezTo>
                <a:lnTo>
                  <a:pt x="6000" y="250"/>
                </a:lnTo>
                <a:lnTo>
                  <a:pt x="6001" y="250"/>
                </a:lnTo>
                <a:lnTo>
                  <a:pt x="6001" y="250"/>
                </a:lnTo>
                <a:cubicBezTo>
                  <a:pt x="6001" y="206"/>
                  <a:pt x="5989" y="163"/>
                  <a:pt x="5967" y="125"/>
                </a:cubicBezTo>
                <a:cubicBezTo>
                  <a:pt x="5946" y="87"/>
                  <a:pt x="5914" y="55"/>
                  <a:pt x="5876" y="34"/>
                </a:cubicBezTo>
                <a:cubicBezTo>
                  <a:pt x="5838" y="12"/>
                  <a:pt x="5795" y="0"/>
                  <a:pt x="5751" y="0"/>
                </a:cubicBezTo>
                <a:lnTo>
                  <a:pt x="250" y="0"/>
                </a:lnTo>
              </a:path>
            </a:pathLst>
          </a:custGeom>
          <a:solidFill>
            <a:srgbClr val="158466"/>
          </a:solidFill>
          <a:ln w="72000">
            <a:solidFill>
              <a:srgbClr val="472702"/>
            </a:solidFill>
            <a:round/>
          </a:ln>
        </p:spPr>
        <p:style>
          <a:lnRef idx="0"/>
          <a:fillRef idx="0"/>
          <a:effectRef idx="0"/>
          <a:fontRef idx="minor"/>
        </p:style>
        <p:txBody>
          <a:bodyPr lIns="126000" rIns="126000" tIns="81000" bIns="81000" anchor="ctr">
            <a:noAutofit/>
          </a:bodyPr>
          <a:p>
            <a:pPr algn="ctr">
              <a:lnSpc>
                <a:spcPct val="100000"/>
              </a:lnSpc>
              <a:buNone/>
            </a:pPr>
            <a:r>
              <a:rPr b="1" lang="en-PH" sz="3000" spc="-1" strike="noStrike">
                <a:solidFill>
                  <a:srgbClr val="ffe994"/>
                </a:solidFill>
                <a:latin typeface="Lato"/>
                <a:ea typeface="DejaVu Sans"/>
              </a:rPr>
              <a:t>BASAHIN</a:t>
            </a:r>
            <a:endParaRPr b="0" lang="en-PH" sz="3000" spc="-1" strike="noStrike">
              <a:latin typeface="Arial"/>
            </a:endParaRPr>
          </a:p>
        </p:txBody>
      </p:sp>
      <p:sp>
        <p:nvSpPr>
          <p:cNvPr id="172" name=""/>
          <p:cNvSpPr/>
          <p:nvPr/>
        </p:nvSpPr>
        <p:spPr>
          <a:xfrm>
            <a:off x="720000" y="864360"/>
            <a:ext cx="8098200" cy="538200"/>
          </a:xfrm>
          <a:custGeom>
            <a:avLst/>
            <a:gdLst/>
            <a:ahLst/>
            <a:rect l="l" t="t" r="r" b="b"/>
            <a:pathLst>
              <a:path w="225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22250" y="1501"/>
                </a:lnTo>
                <a:lnTo>
                  <a:pt x="22251" y="1501"/>
                </a:lnTo>
                <a:cubicBezTo>
                  <a:pt x="22295" y="1501"/>
                  <a:pt x="22338" y="1489"/>
                  <a:pt x="22376" y="1467"/>
                </a:cubicBezTo>
                <a:cubicBezTo>
                  <a:pt x="22414" y="1446"/>
                  <a:pt x="22446" y="1414"/>
                  <a:pt x="22467" y="1376"/>
                </a:cubicBezTo>
                <a:cubicBezTo>
                  <a:pt x="22489" y="1338"/>
                  <a:pt x="22501" y="1295"/>
                  <a:pt x="22501" y="1251"/>
                </a:cubicBezTo>
                <a:lnTo>
                  <a:pt x="22500" y="250"/>
                </a:lnTo>
                <a:lnTo>
                  <a:pt x="22501" y="250"/>
                </a:lnTo>
                <a:lnTo>
                  <a:pt x="22501" y="250"/>
                </a:lnTo>
                <a:cubicBezTo>
                  <a:pt x="22501" y="206"/>
                  <a:pt x="22489" y="163"/>
                  <a:pt x="22467" y="125"/>
                </a:cubicBezTo>
                <a:cubicBezTo>
                  <a:pt x="22446" y="87"/>
                  <a:pt x="22414" y="55"/>
                  <a:pt x="22376" y="34"/>
                </a:cubicBezTo>
                <a:cubicBezTo>
                  <a:pt x="22338" y="12"/>
                  <a:pt x="22295" y="0"/>
                  <a:pt x="22251" y="0"/>
                </a:cubicBezTo>
                <a:lnTo>
                  <a:pt x="250" y="0"/>
                </a:lnTo>
              </a:path>
            </a:pathLst>
          </a:custGeom>
          <a:solidFill>
            <a:srgbClr val="158466"/>
          </a:solidFill>
          <a:ln w="72000">
            <a:solidFill>
              <a:srgbClr val="472702"/>
            </a:solidFill>
            <a:round/>
          </a:ln>
        </p:spPr>
        <p:style>
          <a:lnRef idx="0"/>
          <a:fillRef idx="0"/>
          <a:effectRef idx="0"/>
          <a:fontRef idx="minor"/>
        </p:style>
        <p:txBody>
          <a:bodyPr lIns="126000" rIns="126000" tIns="81000" bIns="81000" anchor="ctr">
            <a:noAutofit/>
          </a:bodyPr>
          <a:p>
            <a:pPr algn="ctr">
              <a:lnSpc>
                <a:spcPct val="100000"/>
              </a:lnSpc>
              <a:buNone/>
            </a:pPr>
            <a:r>
              <a:rPr b="1" lang="en-PH" sz="2400" spc="-1" strike="noStrike">
                <a:solidFill>
                  <a:srgbClr val="ffe994"/>
                </a:solidFill>
                <a:latin typeface="Lato"/>
                <a:ea typeface="DejaVu Sans"/>
              </a:rPr>
              <a:t>Ang tekstong iyong babasahin ay isang talambuhay.</a:t>
            </a:r>
            <a:endParaRPr b="0" lang="en-PH" sz="2400" spc="-1" strike="noStrike">
              <a:latin typeface="Arial"/>
            </a:endParaRPr>
          </a:p>
        </p:txBody>
      </p:sp>
      <p:sp>
        <p:nvSpPr>
          <p:cNvPr id="173" name=""/>
          <p:cNvSpPr/>
          <p:nvPr/>
        </p:nvSpPr>
        <p:spPr>
          <a:xfrm>
            <a:off x="3215880" y="2097000"/>
            <a:ext cx="5758200" cy="1078200"/>
          </a:xfrm>
          <a:prstGeom prst="rect">
            <a:avLst/>
          </a:prstGeom>
          <a:solidFill>
            <a:srgbClr val="55308d"/>
          </a:solidFill>
          <a:ln w="72000">
            <a:solidFill>
              <a:srgbClr val="000000"/>
            </a:solidFill>
            <a:round/>
          </a:ln>
        </p:spPr>
        <p:style>
          <a:lnRef idx="0"/>
          <a:fillRef idx="0"/>
          <a:effectRef idx="0"/>
          <a:fontRef idx="minor"/>
        </p:style>
        <p:txBody>
          <a:bodyPr lIns="126000" rIns="126000" tIns="81000" bIns="81000" anchor="ctr">
            <a:noAutofit/>
          </a:bodyPr>
          <a:p>
            <a:pPr algn="ctr">
              <a:lnSpc>
                <a:spcPct val="100000"/>
              </a:lnSpc>
              <a:buNone/>
            </a:pPr>
            <a:r>
              <a:rPr b="1" lang="en-PH" sz="3600" spc="-1" strike="noStrike">
                <a:solidFill>
                  <a:srgbClr val="ffbf00"/>
                </a:solidFill>
                <a:latin typeface="Lato"/>
                <a:ea typeface="DejaVu Sans"/>
              </a:rPr>
              <a:t>BULAG AT PIPI MAN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p:nvPr>
        </p:nvSpPr>
        <p:spPr>
          <a:xfrm>
            <a:off x="609480" y="1080000"/>
            <a:ext cx="10970640" cy="5038200"/>
          </a:xfrm>
          <a:prstGeom prst="rect">
            <a:avLst/>
          </a:prstGeom>
          <a:noFill/>
          <a:ln w="0">
            <a:noFill/>
          </a:ln>
        </p:spPr>
        <p:txBody>
          <a:bodyPr lIns="0" rIns="0" tIns="0" bIns="0" anchor="t">
            <a:normAutofit/>
          </a:bodyPr>
          <a:p>
            <a:pPr algn="just">
              <a:lnSpc>
                <a:spcPct val="100000"/>
              </a:lnSpc>
              <a:spcBef>
                <a:spcPts val="1417"/>
              </a:spcBef>
              <a:buNone/>
            </a:pPr>
            <a:r>
              <a:rPr b="1" lang="en-PH" sz="3000" spc="-1" strike="noStrike">
                <a:latin typeface="Lato"/>
              </a:rPr>
              <a:t> </a:t>
            </a:r>
            <a:r>
              <a:rPr b="1" lang="en-PH" sz="3000" spc="-1" strike="noStrike">
                <a:latin typeface="Lato"/>
              </a:rPr>
              <a:t>	</a:t>
            </a:r>
            <a:r>
              <a:rPr b="1" lang="en-PH" sz="3000" spc="-1" strike="noStrike">
                <a:latin typeface="Lato"/>
              </a:rPr>
              <a:t>Ang kanyang mapagmahal na mga magulang ay nagsikap na matulungan siya. Naghanap sila ng magaling na guro. Naging tutor ni Helen si Anne Sullivan na isa ring dating bulag. Matiyaga at maunawain siya. Mahusay siyang guro at siya ay dakila. Nagsikap  siya at </a:t>
            </a:r>
            <a:r>
              <a:rPr b="1" lang="en-PH" sz="3000" spc="-1" strike="noStrike">
                <a:solidFill>
                  <a:srgbClr val="55308d"/>
                </a:solidFill>
                <a:highlight>
                  <a:srgbClr val="ffff00"/>
                </a:highlight>
                <a:latin typeface="Lato"/>
              </a:rPr>
              <a:t>naganyak</a:t>
            </a:r>
            <a:r>
              <a:rPr b="1" lang="en-PH" sz="3000" spc="-1" strike="noStrike">
                <a:latin typeface="Lato"/>
              </a:rPr>
              <a:t> niyang magsakripisyo si Helen upang matuto.</a:t>
            </a:r>
            <a:endParaRPr b="0" lang="en-PH" sz="3000" spc="-1" strike="noStrike">
              <a:latin typeface="Arial"/>
            </a:endParaRPr>
          </a:p>
          <a:p>
            <a:pPr algn="just">
              <a:lnSpc>
                <a:spcPct val="100000"/>
              </a:lnSpc>
              <a:spcBef>
                <a:spcPts val="1417"/>
              </a:spcBef>
              <a:buNone/>
            </a:pPr>
            <a:r>
              <a:rPr b="1" lang="en-PH" sz="3000" spc="-1" strike="noStrike">
                <a:latin typeface="Lato"/>
              </a:rPr>
              <a:t> </a:t>
            </a:r>
            <a:r>
              <a:rPr b="1" lang="en-PH" sz="3000" spc="-1" strike="noStrike">
                <a:latin typeface="Lato"/>
              </a:rPr>
              <a:t>	</a:t>
            </a:r>
            <a:r>
              <a:rPr b="1" lang="en-PH" sz="3000" spc="-1" strike="noStrike">
                <a:latin typeface="Lato"/>
              </a:rPr>
              <a:t>Sa wakas ay natuto siyang makipag-usap sa pamamagitan ng pagsenyas. Natuto rin siyang bumasa ng Braille, isang paraan ng pagbasa at pagsulat para sa mga bulag.</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p:nvPr>
        </p:nvSpPr>
        <p:spPr>
          <a:xfrm>
            <a:off x="5040000" y="1080000"/>
            <a:ext cx="6540120" cy="5038200"/>
          </a:xfrm>
          <a:prstGeom prst="rect">
            <a:avLst/>
          </a:prstGeom>
          <a:noFill/>
          <a:ln w="0">
            <a:noFill/>
          </a:ln>
        </p:spPr>
        <p:txBody>
          <a:bodyPr lIns="0" rIns="0" tIns="0" bIns="0" anchor="ctr">
            <a:normAutofit/>
          </a:bodyPr>
          <a:p>
            <a:pPr algn="just">
              <a:lnSpc>
                <a:spcPct val="100000"/>
              </a:lnSpc>
              <a:spcBef>
                <a:spcPts val="1417"/>
              </a:spcBef>
              <a:buNone/>
            </a:pPr>
            <a:r>
              <a:rPr b="1" lang="en-PH" sz="3000" spc="-1" strike="noStrike">
                <a:latin typeface="Lato"/>
              </a:rPr>
              <a:t>Nang </a:t>
            </a:r>
            <a:r>
              <a:rPr b="1" lang="en-PH" sz="3000" spc="-1" strike="noStrike">
                <a:solidFill>
                  <a:srgbClr val="55308d"/>
                </a:solidFill>
                <a:highlight>
                  <a:srgbClr val="ffff00"/>
                </a:highlight>
                <a:latin typeface="Lato"/>
              </a:rPr>
              <a:t>lumaon</a:t>
            </a:r>
            <a:r>
              <a:rPr b="1" lang="en-PH" sz="3000" spc="-1" strike="noStrike">
                <a:latin typeface="Lato"/>
              </a:rPr>
              <a:t> ay nakamit din niya ang tagumpay. Nakatapos siya ng kanyang kurso sa kolehiyo. Nagtamo rin siya ng mga </a:t>
            </a:r>
            <a:r>
              <a:rPr b="1" lang="en-PH" sz="3000" spc="-1" strike="noStrike">
                <a:solidFill>
                  <a:srgbClr val="55308d"/>
                </a:solidFill>
                <a:highlight>
                  <a:srgbClr val="ffff00"/>
                </a:highlight>
                <a:latin typeface="Lato"/>
              </a:rPr>
              <a:t>karangalan</a:t>
            </a:r>
            <a:r>
              <a:rPr b="1" lang="en-PH" sz="3000" spc="-1" strike="noStrike">
                <a:latin typeface="Lato"/>
              </a:rPr>
              <a:t>. Kinilala siya ngayon bilang isang magaling na manunulat sa buong mundo. Tumanggap siya ng mga tropeo at medalya sa mga unibersidad.</a:t>
            </a:r>
            <a:endParaRPr b="0" lang="en-PH" sz="3000" spc="-1" strike="noStrike">
              <a:latin typeface="Arial"/>
            </a:endParaRPr>
          </a:p>
        </p:txBody>
      </p:sp>
      <p:pic>
        <p:nvPicPr>
          <p:cNvPr id="176" name="" descr=""/>
          <p:cNvPicPr/>
          <p:nvPr/>
        </p:nvPicPr>
        <p:blipFill>
          <a:blip r:embed="rId1"/>
          <a:stretch/>
        </p:blipFill>
        <p:spPr>
          <a:xfrm>
            <a:off x="1260000" y="1270440"/>
            <a:ext cx="3447360" cy="4316400"/>
          </a:xfrm>
          <a:prstGeom prst="rect">
            <a:avLst/>
          </a:prstGeom>
          <a:ln w="0">
            <a:noFill/>
          </a:ln>
        </p:spPr>
      </p:pic>
      <p:sp>
        <p:nvSpPr>
          <p:cNvPr id="177" name=""/>
          <p:cNvSpPr/>
          <p:nvPr/>
        </p:nvSpPr>
        <p:spPr>
          <a:xfrm>
            <a:off x="900000" y="5580000"/>
            <a:ext cx="4236840" cy="638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1800" spc="-1" strike="noStrike">
                <a:solidFill>
                  <a:srgbClr val="000000"/>
                </a:solidFill>
                <a:latin typeface="Lato"/>
                <a:ea typeface="DejaVu Sans"/>
              </a:rPr>
              <a:t>Si Helen Keller, 8 taong gulang, kasama</a:t>
            </a:r>
            <a:endParaRPr b="0" lang="en-PH" sz="1800" spc="-1" strike="noStrike">
              <a:latin typeface="Arial"/>
            </a:endParaRPr>
          </a:p>
          <a:p>
            <a:pPr algn="ctr">
              <a:lnSpc>
                <a:spcPct val="100000"/>
              </a:lnSpc>
              <a:buNone/>
            </a:pPr>
            <a:r>
              <a:rPr b="1" i="1" lang="en-PH" sz="1800" spc="-1" strike="noStrike">
                <a:solidFill>
                  <a:srgbClr val="000000"/>
                </a:solidFill>
                <a:latin typeface="Lato"/>
                <a:ea typeface="DejaVu Sans"/>
              </a:rPr>
              <a:t>si Anne Sullivan, ang kanyang tutor.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4400" spc="-1" strike="noStrike">
                <a:solidFill>
                  <a:srgbClr val="224b12"/>
                </a:solidFill>
                <a:latin typeface="Lato"/>
              </a:rPr>
              <a:t>PAGBASA NG MGA SALITANG HIRAM</a:t>
            </a:r>
            <a:endParaRPr b="0" lang="en-PH" sz="4400" spc="-1" strike="noStrike">
              <a:latin typeface="Arial"/>
            </a:endParaRPr>
          </a:p>
        </p:txBody>
      </p:sp>
      <p:sp>
        <p:nvSpPr>
          <p:cNvPr id="179"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a:lnSpc>
                <a:spcPct val="100000"/>
              </a:lnSpc>
              <a:buNone/>
            </a:pPr>
            <a:r>
              <a:rPr b="0" lang="en-PH" sz="3000" spc="-1" strike="noStrike">
                <a:latin typeface="Lato"/>
              </a:rPr>
              <a:t>Basahin ang mga salitang hiram.</a:t>
            </a:r>
            <a:endParaRPr b="0" lang="en-PH" sz="3000" spc="-1" strike="noStrike">
              <a:latin typeface="Arial"/>
            </a:endParaRPr>
          </a:p>
        </p:txBody>
      </p:sp>
      <p:sp>
        <p:nvSpPr>
          <p:cNvPr id="180" name=""/>
          <p:cNvSpPr/>
          <p:nvPr/>
        </p:nvSpPr>
        <p:spPr>
          <a:xfrm>
            <a:off x="3143880" y="2529000"/>
            <a:ext cx="2879280" cy="2879280"/>
          </a:xfrm>
          <a:prstGeom prst="foldedCorner">
            <a:avLst>
              <a:gd name="adj" fmla="val 12500"/>
            </a:avLst>
          </a:prstGeom>
          <a:solidFill>
            <a:srgbClr val="55308d"/>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endParaRPr b="0" lang="en-PH" sz="1800" spc="-1" strike="noStrike">
              <a:latin typeface="Arial"/>
            </a:endParaRPr>
          </a:p>
          <a:p>
            <a:pPr algn="ctr">
              <a:lnSpc>
                <a:spcPct val="100000"/>
              </a:lnSpc>
              <a:buNone/>
            </a:pPr>
            <a:r>
              <a:rPr b="1" lang="en-PH" sz="3000" spc="-1" strike="noStrike">
                <a:solidFill>
                  <a:srgbClr val="ffe994"/>
                </a:solidFill>
                <a:latin typeface="Lato"/>
                <a:ea typeface="DejaVu Sans"/>
              </a:rPr>
              <a:t>magsakripisyo</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lang="en-PH" sz="3000" spc="-1" strike="noStrike">
                <a:solidFill>
                  <a:srgbClr val="ffe994"/>
                </a:solidFill>
                <a:latin typeface="Lato"/>
                <a:ea typeface="DejaVu Sans"/>
              </a:rPr>
              <a:t>tropeyo</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lang="en-PH" sz="3000" spc="-1" strike="noStrike">
                <a:solidFill>
                  <a:srgbClr val="ffe994"/>
                </a:solidFill>
                <a:latin typeface="Lato"/>
                <a:ea typeface="DejaVu Sans"/>
              </a:rPr>
              <a:t>kompyuter</a:t>
            </a:r>
            <a:endParaRPr b="0" lang="en-PH" sz="3000" spc="-1" strike="noStrike">
              <a:latin typeface="Arial"/>
            </a:endParaRPr>
          </a:p>
        </p:txBody>
      </p:sp>
      <p:sp>
        <p:nvSpPr>
          <p:cNvPr id="181" name=""/>
          <p:cNvSpPr/>
          <p:nvPr/>
        </p:nvSpPr>
        <p:spPr>
          <a:xfrm>
            <a:off x="6239880" y="2529000"/>
            <a:ext cx="2879280" cy="2879280"/>
          </a:xfrm>
          <a:prstGeom prst="foldedCorner">
            <a:avLst>
              <a:gd name="adj" fmla="val 12500"/>
            </a:avLst>
          </a:prstGeom>
          <a:solidFill>
            <a:srgbClr val="55308d"/>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endParaRPr b="0" lang="en-PH" sz="1800" spc="-1" strike="noStrike">
              <a:latin typeface="Arial"/>
            </a:endParaRPr>
          </a:p>
          <a:p>
            <a:pPr algn="ctr">
              <a:lnSpc>
                <a:spcPct val="100000"/>
              </a:lnSpc>
              <a:buNone/>
            </a:pPr>
            <a:r>
              <a:rPr b="1" i="1" lang="en-PH" sz="3000" spc="-1" strike="noStrike">
                <a:solidFill>
                  <a:srgbClr val="ffe994"/>
                </a:solidFill>
                <a:latin typeface="Lato"/>
                <a:ea typeface="DejaVu Sans"/>
              </a:rPr>
              <a:t>Braille</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lang="en-PH" sz="3000" spc="-1" strike="noStrike">
                <a:solidFill>
                  <a:srgbClr val="ffe994"/>
                </a:solidFill>
                <a:latin typeface="Lato"/>
                <a:ea typeface="DejaVu Sans"/>
              </a:rPr>
              <a:t>medalya</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lang="en-PH" sz="3000" spc="-1" strike="noStrike">
                <a:solidFill>
                  <a:srgbClr val="ffe994"/>
                </a:solidFill>
                <a:latin typeface="Lato"/>
                <a:ea typeface="DejaVu Sans"/>
              </a:rPr>
              <a:t>kuwaderno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4400" spc="-1" strike="noStrike">
                <a:solidFill>
                  <a:srgbClr val="224b12"/>
                </a:solidFill>
                <a:latin typeface="Lato"/>
              </a:rPr>
              <a:t>PAGBASA NG MGA SALITANG HIRAM</a:t>
            </a:r>
            <a:endParaRPr b="0" lang="en-PH" sz="4400" spc="-1" strike="noStrike">
              <a:latin typeface="Arial"/>
            </a:endParaRPr>
          </a:p>
        </p:txBody>
      </p:sp>
      <p:sp>
        <p:nvSpPr>
          <p:cNvPr id="183"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a:lnSpc>
                <a:spcPct val="100000"/>
              </a:lnSpc>
              <a:buNone/>
            </a:pPr>
            <a:r>
              <a:rPr b="0" lang="en-PH" sz="3000" spc="-1" strike="noStrike">
                <a:latin typeface="Lato"/>
              </a:rPr>
              <a:t>Basahin ang mga salitang hiram.</a:t>
            </a:r>
            <a:endParaRPr b="0" lang="en-PH" sz="3000" spc="-1" strike="noStrike">
              <a:latin typeface="Arial"/>
            </a:endParaRPr>
          </a:p>
        </p:txBody>
      </p:sp>
      <p:sp>
        <p:nvSpPr>
          <p:cNvPr id="184" name=""/>
          <p:cNvSpPr/>
          <p:nvPr/>
        </p:nvSpPr>
        <p:spPr>
          <a:xfrm>
            <a:off x="3143880" y="2529000"/>
            <a:ext cx="2879280" cy="2879280"/>
          </a:xfrm>
          <a:prstGeom prst="foldedCorner">
            <a:avLst>
              <a:gd name="adj" fmla="val 12500"/>
            </a:avLst>
          </a:prstGeom>
          <a:solidFill>
            <a:srgbClr val="55308d"/>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endParaRPr b="0" lang="en-PH" sz="1800" spc="-1" strike="noStrike">
              <a:latin typeface="Arial"/>
            </a:endParaRPr>
          </a:p>
          <a:p>
            <a:pPr algn="ctr">
              <a:lnSpc>
                <a:spcPct val="100000"/>
              </a:lnSpc>
              <a:buNone/>
            </a:pPr>
            <a:r>
              <a:rPr b="1" lang="en-PH" sz="3000" spc="-1" strike="noStrike">
                <a:solidFill>
                  <a:srgbClr val="ffe994"/>
                </a:solidFill>
                <a:latin typeface="Lato"/>
                <a:ea typeface="DejaVu Sans"/>
              </a:rPr>
              <a:t>kurso</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lang="en-PH" sz="3000" spc="-1" strike="noStrike">
                <a:solidFill>
                  <a:srgbClr val="ffe994"/>
                </a:solidFill>
                <a:latin typeface="Lato"/>
                <a:ea typeface="DejaVu Sans"/>
              </a:rPr>
              <a:t>kolehiyo</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lang="en-PH" sz="3000" spc="-1" strike="noStrike">
                <a:solidFill>
                  <a:srgbClr val="ffe994"/>
                </a:solidFill>
                <a:latin typeface="Lato"/>
                <a:ea typeface="DejaVu Sans"/>
              </a:rPr>
              <a:t>unibersidad</a:t>
            </a:r>
            <a:endParaRPr b="0" lang="en-PH" sz="3000" spc="-1" strike="noStrike">
              <a:latin typeface="Arial"/>
            </a:endParaRPr>
          </a:p>
        </p:txBody>
      </p:sp>
      <p:sp>
        <p:nvSpPr>
          <p:cNvPr id="185" name=""/>
          <p:cNvSpPr/>
          <p:nvPr/>
        </p:nvSpPr>
        <p:spPr>
          <a:xfrm>
            <a:off x="6239880" y="2529000"/>
            <a:ext cx="2879280" cy="2879280"/>
          </a:xfrm>
          <a:prstGeom prst="foldedCorner">
            <a:avLst>
              <a:gd name="adj" fmla="val 12500"/>
            </a:avLst>
          </a:prstGeom>
          <a:solidFill>
            <a:srgbClr val="55308d"/>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endParaRPr b="0" lang="en-PH" sz="1800" spc="-1" strike="noStrike">
              <a:latin typeface="Arial"/>
            </a:endParaRPr>
          </a:p>
          <a:p>
            <a:pPr algn="ctr">
              <a:lnSpc>
                <a:spcPct val="100000"/>
              </a:lnSpc>
              <a:buNone/>
            </a:pPr>
            <a:r>
              <a:rPr b="1" lang="en-PH" sz="3000" spc="-1" strike="noStrike">
                <a:solidFill>
                  <a:srgbClr val="ffe994"/>
                </a:solidFill>
                <a:latin typeface="Lato"/>
                <a:ea typeface="DejaVu Sans"/>
              </a:rPr>
              <a:t>tutor</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i="1" lang="en-PH" sz="3000" spc="-1" strike="noStrike">
                <a:solidFill>
                  <a:srgbClr val="ffe994"/>
                </a:solidFill>
                <a:latin typeface="Lato"/>
                <a:ea typeface="DejaVu Sans"/>
              </a:rPr>
              <a:t>Internet</a:t>
            </a:r>
            <a:endParaRPr b="0" lang="en-PH" sz="3000" spc="-1" strike="noStrike">
              <a:latin typeface="Arial"/>
            </a:endParaRPr>
          </a:p>
          <a:p>
            <a:pPr algn="ctr">
              <a:lnSpc>
                <a:spcPct val="100000"/>
              </a:lnSpc>
              <a:buNone/>
            </a:pPr>
            <a:endParaRPr b="0" lang="en-PH" sz="3000" spc="-1" strike="noStrike">
              <a:latin typeface="Arial"/>
            </a:endParaRPr>
          </a:p>
          <a:p>
            <a:pPr algn="ctr">
              <a:lnSpc>
                <a:spcPct val="100000"/>
              </a:lnSpc>
              <a:buNone/>
            </a:pPr>
            <a:r>
              <a:rPr b="1" lang="en-PH" sz="3000" spc="-1" strike="noStrike">
                <a:solidFill>
                  <a:srgbClr val="ffe994"/>
                </a:solidFill>
                <a:latin typeface="Lato"/>
                <a:ea typeface="DejaVu Sans"/>
              </a:rPr>
              <a:t>silya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4400" spc="-1" strike="noStrike">
                <a:solidFill>
                  <a:srgbClr val="224b12"/>
                </a:solidFill>
                <a:latin typeface="Lato"/>
              </a:rPr>
              <a:t>PAGBASA NG MGA SALITANG HIRAM</a:t>
            </a:r>
            <a:endParaRPr b="0" lang="en-PH" sz="4400" spc="-1" strike="noStrike">
              <a:latin typeface="Arial"/>
            </a:endParaRPr>
          </a:p>
        </p:txBody>
      </p:sp>
      <p:sp>
        <p:nvSpPr>
          <p:cNvPr id="187"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PH" sz="3000" spc="-1" strike="noStrike">
                <a:latin typeface="Lato"/>
              </a:rPr>
              <a:t>Ito ay mga salitang hindi orihinal na nag-ugat o nagmula sa wikang Filipino.</a:t>
            </a:r>
            <a:endParaRPr b="0" lang="en-PH" sz="30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3000" spc="-1" strike="noStrike">
                <a:latin typeface="Lato"/>
              </a:rPr>
              <a:t>Maaaring ito ay mula sa Kastila, Ingles, o ibang wika.</a:t>
            </a:r>
            <a:endParaRPr b="0" lang="en-PH" sz="3000" spc="-1" strike="noStrike">
              <a:latin typeface="Arial"/>
            </a:endParaRPr>
          </a:p>
          <a:p>
            <a:pPr>
              <a:lnSpc>
                <a:spcPct val="100000"/>
              </a:lnSpc>
              <a:buNone/>
            </a:pPr>
            <a:endParaRPr b="0" lang="en-PH" sz="3000" spc="-1" strike="noStrike">
              <a:latin typeface="Arial"/>
            </a:endParaRPr>
          </a:p>
          <a:p>
            <a:pPr>
              <a:lnSpc>
                <a:spcPct val="100000"/>
              </a:lnSpc>
              <a:buNone/>
            </a:pPr>
            <a:r>
              <a:rPr b="0" lang="en-PH" sz="3000" spc="-1" strike="noStrike">
                <a:latin typeface="Lato"/>
              </a:rPr>
              <a:t>Mga halimbawa:</a:t>
            </a:r>
            <a:endParaRPr b="0" lang="en-PH" sz="3000" spc="-1" strike="noStrike">
              <a:latin typeface="Arial"/>
            </a:endParaRPr>
          </a:p>
          <a:p>
            <a:pPr>
              <a:lnSpc>
                <a:spcPct val="100000"/>
              </a:lnSpc>
              <a:buNone/>
            </a:pPr>
            <a:r>
              <a:rPr b="0" lang="en-PH" sz="3000" spc="-1" strike="noStrike">
                <a:latin typeface="Lato"/>
              </a:rPr>
              <a:t> </a:t>
            </a:r>
            <a:r>
              <a:rPr b="0" lang="en-PH" sz="3000" spc="-1" strike="noStrike">
                <a:latin typeface="Lato"/>
              </a:rPr>
              <a:t>	</a:t>
            </a:r>
            <a:r>
              <a:rPr b="1" lang="en-PH" sz="3000" spc="-1" strike="noStrike">
                <a:solidFill>
                  <a:srgbClr val="55308d"/>
                </a:solidFill>
                <a:latin typeface="Lato"/>
              </a:rPr>
              <a:t>balanse</a:t>
            </a:r>
            <a:r>
              <a:rPr b="0" lang="en-PH" sz="3000" spc="-1" strike="noStrike">
                <a:latin typeface="Lato"/>
              </a:rPr>
              <a:t> (Kastila)</a:t>
            </a:r>
            <a:endParaRPr b="0" lang="en-PH" sz="3000" spc="-1" strike="noStrike">
              <a:latin typeface="Arial"/>
            </a:endParaRPr>
          </a:p>
          <a:p>
            <a:pPr>
              <a:lnSpc>
                <a:spcPct val="100000"/>
              </a:lnSpc>
              <a:buNone/>
            </a:pPr>
            <a:r>
              <a:rPr b="0" lang="en-PH" sz="3000" spc="-1" strike="noStrike">
                <a:latin typeface="Lato"/>
              </a:rPr>
              <a:t> </a:t>
            </a:r>
            <a:r>
              <a:rPr b="0" lang="en-PH" sz="3000" spc="-1" strike="noStrike">
                <a:latin typeface="Lato"/>
              </a:rPr>
              <a:t>	</a:t>
            </a:r>
            <a:r>
              <a:rPr b="1" lang="en-PH" sz="3000" spc="-1" strike="noStrike">
                <a:solidFill>
                  <a:srgbClr val="55308d"/>
                </a:solidFill>
                <a:latin typeface="Lato"/>
              </a:rPr>
              <a:t>bilyon</a:t>
            </a:r>
            <a:r>
              <a:rPr b="0" lang="en-PH" sz="3000" spc="-1" strike="noStrike">
                <a:latin typeface="Lato"/>
              </a:rPr>
              <a:t> (Ingles)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4400" spc="-1" strike="noStrike">
                <a:solidFill>
                  <a:srgbClr val="224b12"/>
                </a:solidFill>
                <a:latin typeface="Lato"/>
              </a:rPr>
              <a:t>PAGBASA NG MGA SALITANG HIRAM</a:t>
            </a:r>
            <a:endParaRPr b="0" lang="en-PH" sz="4400" spc="-1" strike="noStrike">
              <a:latin typeface="Arial"/>
            </a:endParaRPr>
          </a:p>
        </p:txBody>
      </p:sp>
      <p:sp>
        <p:nvSpPr>
          <p:cNvPr id="189"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a:lnSpc>
                <a:spcPct val="100000"/>
              </a:lnSpc>
              <a:buNone/>
            </a:pPr>
            <a:r>
              <a:rPr b="0" lang="en-PH" sz="3000" spc="-1" strike="noStrike">
                <a:latin typeface="Lato"/>
              </a:rPr>
              <a:t>Basahin ang mga sumusunod na pangungusap.</a:t>
            </a:r>
            <a:endParaRPr b="0" lang="en-PH" sz="3000" spc="-1" strike="noStrike">
              <a:latin typeface="Arial"/>
            </a:endParaRPr>
          </a:p>
          <a:p>
            <a:pPr>
              <a:lnSpc>
                <a:spcPct val="100000"/>
              </a:lnSpc>
              <a:buNone/>
            </a:pPr>
            <a:r>
              <a:rPr b="0" lang="en-PH" sz="3000" spc="-1" strike="noStrike">
                <a:latin typeface="Lato"/>
              </a:rPr>
              <a:t>1. Kailangan nating magsakripisyo para matamo natin ang ating plano.</a:t>
            </a:r>
            <a:endParaRPr b="0" lang="en-PH" sz="3000" spc="-1" strike="noStrike">
              <a:latin typeface="Arial"/>
            </a:endParaRPr>
          </a:p>
          <a:p>
            <a:pPr>
              <a:lnSpc>
                <a:spcPct val="100000"/>
              </a:lnSpc>
              <a:buNone/>
            </a:pPr>
            <a:r>
              <a:rPr b="0" lang="en-PH" sz="3000" spc="-1" strike="noStrike">
                <a:latin typeface="Lato"/>
              </a:rPr>
              <a:t>2. Nakatapos siya ng kurso sa kolehiyo.</a:t>
            </a:r>
            <a:endParaRPr b="0" lang="en-PH" sz="3000" spc="-1" strike="noStrike">
              <a:latin typeface="Arial"/>
            </a:endParaRPr>
          </a:p>
          <a:p>
            <a:pPr>
              <a:lnSpc>
                <a:spcPct val="100000"/>
              </a:lnSpc>
              <a:buNone/>
            </a:pPr>
            <a:r>
              <a:rPr b="0" lang="en-PH" sz="3000" spc="-1" strike="noStrike">
                <a:latin typeface="Lato"/>
              </a:rPr>
              <a:t>3. Pinarangalan siya at sinabitan ng medalya.</a:t>
            </a:r>
            <a:endParaRPr b="0" lang="en-PH" sz="3000" spc="-1" strike="noStrike">
              <a:latin typeface="Arial"/>
            </a:endParaRPr>
          </a:p>
          <a:p>
            <a:pPr>
              <a:lnSpc>
                <a:spcPct val="100000"/>
              </a:lnSpc>
              <a:buNone/>
            </a:pPr>
            <a:r>
              <a:rPr b="0" lang="en-PH" sz="3000" spc="-1" strike="noStrike">
                <a:latin typeface="Lato"/>
              </a:rPr>
              <a:t>4. Matiyaga siyang tinuruan ng pribadong tutor.</a:t>
            </a:r>
            <a:endParaRPr b="0" lang="en-PH" sz="3000" spc="-1" strike="noStrike">
              <a:latin typeface="Arial"/>
            </a:endParaRPr>
          </a:p>
          <a:p>
            <a:pPr>
              <a:lnSpc>
                <a:spcPct val="100000"/>
              </a:lnSpc>
              <a:buNone/>
            </a:pPr>
            <a:r>
              <a:rPr b="0" lang="en-PH" sz="3000" spc="-1" strike="noStrike">
                <a:latin typeface="Lato"/>
              </a:rPr>
              <a:t>5. Natututong bumasa ang mga bulag sa pamamagitan ng Braille.</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2829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2023-09-19T13:38:06Z</dcterms:modified>
  <cp:revision>394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