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7ED52A8D-C789-4419-9611-8746DB212BDF}"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24204E44-365E-498A-B0FF-57BC942050DB}"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B29B6F0F-EE25-4B8E-8FED-AC88D59F186C}"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8246FE27-F2AE-4A2E-ADDC-E30DEDC1E821}"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A1479B44-551E-4EFC-8D29-34F96B11AEE0}"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624E6168-E8E7-4E17-9D18-8D0937F80174}"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5F3D0A8-2214-4C5A-B04B-3F9AFA967B54}"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1676EBFE-3F25-4EEF-BD0C-AF77CA06ECBB}"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9C4F5154-D8C6-421C-9C4A-2F8D563B4318}"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5EE91877-9FB8-47F9-89F6-DAB16569E0FD}"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7E6743B-C608-41BF-930D-B9B0E25914DD}"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6D2C10F7-1973-4452-8908-0575102164A9}"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D4CC69B-E6AB-4B3F-BA1A-DB918B8EBAC1}"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ABCBD16-3062-4C50-9928-2114C282837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624574E8-C61F-47BE-8FBA-AC6BBEC19C19}"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CFCD0F92-992B-4963-BCC5-D482179B4E98}"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D171EDE8-23C9-4BB9-BCE2-66A739D75245}"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D7DE110E-386B-4167-BAB9-2A0158005044}"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23B0C87-AB63-43A2-83A2-B9E9024AD28D}"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430C27D-FCBA-4B73-BDF5-26CAC9A8DD25}"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DD4D9F50-E53C-4A39-95B5-9739F91EC86B}"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81A08B3-5006-41FD-B611-B2A480B838AE}"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0200E28B-2567-4ED9-AE99-EBC43B8B16CD}"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52C6EE8-63E6-43BE-9C69-9DFFF99876CA}"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6E028105-531A-49E0-9489-34F616E8E148}"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5408ED0F-837F-42AD-B3E8-97EE5585173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046675A8-513B-4CB2-85F3-1CD77062025B}"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024746E2-043C-4F0C-92F9-619AC05B76F7}"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FAA9B31D-03EE-4D50-AF36-ADC76ADE2410}"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627FDA51-CCBD-41FF-9F9D-EB53808D2642}"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8F888517-D2BC-4D5B-A7E5-8A313903AF5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87B49972-CD23-49C0-A62E-7E9C2B431754}"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58B276E7-8C45-4865-BB3A-21D82968AB9D}"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39AEB9B-AE32-4CE8-AF8D-F9C69B1FF139}"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6C8B90D-D70A-4B00-AE90-B1AB07DB48B2}"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211A929A-1F66-4800-BF7C-2961FE39D5FD}"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F595300C-540A-4501-BDFB-636ED984A560}"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D0589EE4-0E1F-4900-BCE4-5684C77CE2F1}"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40B4635D-54CE-489E-B8C6-982905669836}"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484000"/>
            <a:ext cx="6824880" cy="2122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Kahalagahan ng Paglahok sa mga Gawain Tungo sa Likas Kayang Pag-unlad</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10278000" cy="12776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Kahalagahan ng Paglahok sa mga Gawaing Tungo sa Likas Kayang Pag-unlad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871560" y="2134080"/>
            <a:ext cx="10004400" cy="3372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lang="en-PH" sz="1800" spc="-1" strike="noStrike">
                <a:solidFill>
                  <a:srgbClr val="000000"/>
                </a:solidFill>
                <a:latin typeface="Lato"/>
              </a:rPr>
              <a:t>1. Malilinang ang yamang tao.</a:t>
            </a:r>
            <a:r>
              <a:rPr b="0" lang="en-PH" sz="1800" spc="-1" strike="noStrike">
                <a:solidFill>
                  <a:srgbClr val="000000"/>
                </a:solidFill>
                <a:latin typeface="Lato"/>
              </a:rPr>
              <a:t>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Tayong mga mamamayang Pilipino ang pinakamahalagang kayamanan ng ating bansa. May talino at kakayahan tayong pangalagaan at linangin ang mga likas na yaman. Kaya dapat tayong mag-aral nang mabuti at matiyagang linangin ang talino at ang ating mga kakayahan upang makatulong tayo sa likas kayang pag-unlad ng Pilipinas.</a:t>
            </a:r>
            <a:endParaRPr b="0" lang="en-PH" sz="1800" spc="-1" strike="noStrike">
              <a:solidFill>
                <a:srgbClr val="000000"/>
              </a:solidFill>
              <a:latin typeface="Arial"/>
            </a:endParaRPr>
          </a:p>
          <a:p>
            <a:pPr algn="just">
              <a:lnSpc>
                <a:spcPct val="100000"/>
              </a:lnSpc>
              <a:spcBef>
                <a:spcPts val="567"/>
              </a:spcBef>
              <a:spcAft>
                <a:spcPts val="567"/>
              </a:spcAft>
            </a:pPr>
            <a:endParaRPr b="0" lang="en-PH" sz="1800" spc="-1" strike="noStrike">
              <a:solidFill>
                <a:srgbClr val="000000"/>
              </a:solidFill>
              <a:latin typeface="Arial"/>
            </a:endParaRPr>
          </a:p>
          <a:p>
            <a:pPr algn="just">
              <a:lnSpc>
                <a:spcPct val="100000"/>
              </a:lnSpc>
              <a:spcBef>
                <a:spcPts val="567"/>
              </a:spcBef>
              <a:spcAft>
                <a:spcPts val="567"/>
              </a:spcAft>
            </a:pPr>
            <a:r>
              <a:rPr b="1" lang="en-PH" sz="1800" spc="-1" strike="noStrike">
                <a:solidFill>
                  <a:srgbClr val="000000"/>
                </a:solidFill>
                <a:latin typeface="Lato"/>
              </a:rPr>
              <a:t>2. Maiiwasan ang pagkasira ng mga pinagkukunang yaman.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May pananagutan tayong pag-ingatan ang ating kapaligiran at kalikasan. Hindi lamang ito para sa ating sariling kapakanan kundi para sa ating kapuwa at ng mga susunod na henerasyon.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5"/>
          <p:cNvSpPr/>
          <p:nvPr/>
        </p:nvSpPr>
        <p:spPr>
          <a:xfrm>
            <a:off x="-113040" y="532080"/>
            <a:ext cx="10278000" cy="12776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8"/>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Kahalagahan ng Paglahok sa mga Gawaing Tungo sa Likas Kayang Pag-unlad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871560" y="2134080"/>
            <a:ext cx="10004400" cy="3628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lang="en-PH" sz="1800" spc="-1" strike="noStrike">
                <a:solidFill>
                  <a:srgbClr val="000000"/>
                </a:solidFill>
                <a:latin typeface="Lato"/>
              </a:rPr>
              <a:t>3. Mapauunlad ang mga produktong Pilipino.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Nagmumula ang mga produktong ito sa mga likas na yaman ng ating bansa. Ito ay bunga ng talino at kakayahan ng ating kapuwa Pilipino. Dapat nating tangkilikin ang mga produktong ito sa halip na mga produktong banyaga. Malaki ang maitutulong nito sa pag-unlad ng kabuhayan ng mga mamamayan ng bansa.</a:t>
            </a:r>
            <a:endParaRPr b="0" lang="en-PH" sz="1800" spc="-1" strike="noStrike">
              <a:solidFill>
                <a:srgbClr val="000000"/>
              </a:solidFill>
              <a:latin typeface="Arial"/>
            </a:endParaRPr>
          </a:p>
          <a:p>
            <a:pPr algn="just">
              <a:lnSpc>
                <a:spcPct val="100000"/>
              </a:lnSpc>
              <a:spcBef>
                <a:spcPts val="567"/>
              </a:spcBef>
              <a:spcAft>
                <a:spcPts val="567"/>
              </a:spcAft>
            </a:pPr>
            <a:endParaRPr b="0" lang="en-PH" sz="1800" spc="-1" strike="noStrike">
              <a:solidFill>
                <a:srgbClr val="000000"/>
              </a:solidFill>
              <a:latin typeface="Arial"/>
            </a:endParaRPr>
          </a:p>
          <a:p>
            <a:pPr algn="just">
              <a:lnSpc>
                <a:spcPct val="100000"/>
              </a:lnSpc>
              <a:spcBef>
                <a:spcPts val="567"/>
              </a:spcBef>
              <a:spcAft>
                <a:spcPts val="567"/>
              </a:spcAft>
            </a:pPr>
            <a:r>
              <a:rPr b="1" lang="en-PH" sz="1800" spc="-1" strike="noStrike">
                <a:solidFill>
                  <a:srgbClr val="000000"/>
                </a:solidFill>
                <a:latin typeface="Lato"/>
              </a:rPr>
              <a:t>4. Magiging matalino at masinop tayo sa paggamit ng mga produkto at serbisyo.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Dapat malaman natin ang wastong paggamit at pagtangkilik ng mga produkto at serbisyo. Isa na rito ang pagbasa ng mga babalang kalakip ng mga produkto. Alamin din natin kung paano ang wastong paggamit ng mga produkto bago natin ito gamitin.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9"/>
          <p:cNvSpPr/>
          <p:nvPr/>
        </p:nvSpPr>
        <p:spPr>
          <a:xfrm>
            <a:off x="-113040" y="532080"/>
            <a:ext cx="10278000" cy="12776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10"/>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Kahalagahan ng Paglahok sa mga Gawaing Tungo sa Likas Kayang Pag-unlad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871560" y="2134080"/>
            <a:ext cx="7628760" cy="39351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1" lang="en-PH" sz="1800" spc="-1" strike="noStrike">
                <a:solidFill>
                  <a:srgbClr val="000000"/>
                </a:solidFill>
                <a:latin typeface="Lato"/>
              </a:rPr>
              <a:t>5. Mapangangasiwaan nang mabuti ang basura.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Maaaring isagawa ang tatlong R na ang kahulugan ay </a:t>
            </a:r>
            <a:r>
              <a:rPr b="0" i="1" lang="en-PH" sz="1800" spc="-1" strike="noStrike">
                <a:solidFill>
                  <a:srgbClr val="000000"/>
                </a:solidFill>
                <a:latin typeface="Lato"/>
              </a:rPr>
              <a:t>recycle, reuse</a:t>
            </a:r>
            <a:r>
              <a:rPr b="0" lang="en-PH" sz="1800" spc="-1" strike="noStrike">
                <a:solidFill>
                  <a:srgbClr val="000000"/>
                </a:solidFill>
                <a:latin typeface="Lato"/>
              </a:rPr>
              <a:t> o gamiting muli, at </a:t>
            </a:r>
            <a:r>
              <a:rPr b="0" i="1" lang="en-PH" sz="1800" spc="-1" strike="noStrike">
                <a:solidFill>
                  <a:srgbClr val="000000"/>
                </a:solidFill>
                <a:latin typeface="Lato"/>
              </a:rPr>
              <a:t>reduce</a:t>
            </a:r>
            <a:r>
              <a:rPr b="0" lang="en-PH" sz="1800" spc="-1" strike="noStrike">
                <a:solidFill>
                  <a:srgbClr val="000000"/>
                </a:solidFill>
                <a:latin typeface="Lato"/>
              </a:rPr>
              <a:t> o bawasan ang paggamit ng mga bagay sa pang-araw-araw na gawain.</a:t>
            </a:r>
            <a:endParaRPr b="0" lang="en-PH" sz="1800" spc="-1" strike="noStrike">
              <a:solidFill>
                <a:srgbClr val="000000"/>
              </a:solidFill>
              <a:latin typeface="Arial"/>
            </a:endParaRPr>
          </a:p>
          <a:p>
            <a:pPr>
              <a:lnSpc>
                <a:spcPct val="100000"/>
              </a:lnSpc>
              <a:spcBef>
                <a:spcPts val="567"/>
              </a:spcBef>
              <a:spcAft>
                <a:spcPts val="567"/>
              </a:spcAft>
            </a:pPr>
            <a:endParaRPr b="0" lang="en-PH" sz="1800" spc="-1" strike="noStrike">
              <a:solidFill>
                <a:srgbClr val="000000"/>
              </a:solidFill>
              <a:latin typeface="Arial"/>
            </a:endParaRPr>
          </a:p>
          <a:p>
            <a:pPr>
              <a:lnSpc>
                <a:spcPct val="100000"/>
              </a:lnSpc>
              <a:spcBef>
                <a:spcPts val="567"/>
              </a:spcBef>
              <a:spcAft>
                <a:spcPts val="567"/>
              </a:spcAft>
            </a:pPr>
            <a:r>
              <a:rPr b="1" lang="en-PH" sz="1800" spc="-1" strike="noStrike">
                <a:solidFill>
                  <a:srgbClr val="000000"/>
                </a:solidFill>
                <a:latin typeface="Lato"/>
              </a:rPr>
              <a:t>6. Makatitipid sa enerhiya.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Marami sa ating mga gawain ay nangangailangan ng enerhiya tulad ng koryente at gasolina. Gamit natin ang enerhiya sa pagluluto ng pagkain, sa ilaw, sa sasakyan, at sa iba pang bagay. Gamit din ito sa mga makinaryang nagpapaandar ng mga pabrika, mga tanggapan, at iba pang establisimiyento.</a:t>
            </a:r>
            <a:endParaRPr b="0" lang="en-PH" sz="1800" spc="-1" strike="noStrike">
              <a:solidFill>
                <a:srgbClr val="000000"/>
              </a:solidFill>
              <a:latin typeface="Arial"/>
            </a:endParaRPr>
          </a:p>
        </p:txBody>
      </p:sp>
      <p:pic>
        <p:nvPicPr>
          <p:cNvPr id="143" name="" descr=""/>
          <p:cNvPicPr/>
          <p:nvPr/>
        </p:nvPicPr>
        <p:blipFill>
          <a:blip r:embed="rId1"/>
          <a:stretch/>
        </p:blipFill>
        <p:spPr>
          <a:xfrm>
            <a:off x="8657640" y="2109600"/>
            <a:ext cx="2628720" cy="2087280"/>
          </a:xfrm>
          <a:prstGeom prst="rect">
            <a:avLst/>
          </a:prstGeom>
          <a:ln w="0">
            <a:noFill/>
          </a:ln>
        </p:spPr>
      </p:pic>
      <p:pic>
        <p:nvPicPr>
          <p:cNvPr id="144" name="" descr=""/>
          <p:cNvPicPr/>
          <p:nvPr/>
        </p:nvPicPr>
        <p:blipFill>
          <a:blip r:embed="rId2"/>
          <a:stretch/>
        </p:blipFill>
        <p:spPr>
          <a:xfrm>
            <a:off x="9177480" y="4401360"/>
            <a:ext cx="1615320" cy="162612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11"/>
          <p:cNvSpPr/>
          <p:nvPr/>
        </p:nvSpPr>
        <p:spPr>
          <a:xfrm>
            <a:off x="-113040" y="532080"/>
            <a:ext cx="10278000" cy="12776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6" name="Rectangle 12"/>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Kahalagahan ng Paglahok sa mga Gawaing Tungo sa Likas Kayang Pag-unlad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
          <p:cNvSpPr/>
          <p:nvPr/>
        </p:nvSpPr>
        <p:spPr>
          <a:xfrm>
            <a:off x="871560" y="2134080"/>
            <a:ext cx="7628760" cy="39351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1" lang="en-PH" sz="1800" spc="-1" strike="noStrike">
                <a:solidFill>
                  <a:srgbClr val="000000"/>
                </a:solidFill>
                <a:latin typeface="Lato"/>
              </a:rPr>
              <a:t>5. Mapangangasiwaan nang mabuti ang basura.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Maaaring isagawa ang tatlong R na ang kahulugan ay </a:t>
            </a:r>
            <a:r>
              <a:rPr b="0" i="1" lang="en-PH" sz="1800" spc="-1" strike="noStrike">
                <a:solidFill>
                  <a:srgbClr val="000000"/>
                </a:solidFill>
                <a:latin typeface="Lato"/>
              </a:rPr>
              <a:t>recycle, reuse</a:t>
            </a:r>
            <a:r>
              <a:rPr b="0" lang="en-PH" sz="1800" spc="-1" strike="noStrike">
                <a:solidFill>
                  <a:srgbClr val="000000"/>
                </a:solidFill>
                <a:latin typeface="Lato"/>
              </a:rPr>
              <a:t> o gamiting muli, at </a:t>
            </a:r>
            <a:r>
              <a:rPr b="0" i="1" lang="en-PH" sz="1800" spc="-1" strike="noStrike">
                <a:solidFill>
                  <a:srgbClr val="000000"/>
                </a:solidFill>
                <a:latin typeface="Lato"/>
              </a:rPr>
              <a:t>reduce</a:t>
            </a:r>
            <a:r>
              <a:rPr b="0" lang="en-PH" sz="1800" spc="-1" strike="noStrike">
                <a:solidFill>
                  <a:srgbClr val="000000"/>
                </a:solidFill>
                <a:latin typeface="Lato"/>
              </a:rPr>
              <a:t> o bawasan ang paggamit ng mga bagay sa pang-araw-araw na gawain.</a:t>
            </a:r>
            <a:endParaRPr b="0" lang="en-PH" sz="1800" spc="-1" strike="noStrike">
              <a:solidFill>
                <a:srgbClr val="000000"/>
              </a:solidFill>
              <a:latin typeface="Arial"/>
            </a:endParaRPr>
          </a:p>
          <a:p>
            <a:pPr>
              <a:lnSpc>
                <a:spcPct val="100000"/>
              </a:lnSpc>
              <a:spcBef>
                <a:spcPts val="567"/>
              </a:spcBef>
              <a:spcAft>
                <a:spcPts val="567"/>
              </a:spcAft>
            </a:pPr>
            <a:endParaRPr b="0" lang="en-PH" sz="1800" spc="-1" strike="noStrike">
              <a:solidFill>
                <a:srgbClr val="000000"/>
              </a:solidFill>
              <a:latin typeface="Arial"/>
            </a:endParaRPr>
          </a:p>
          <a:p>
            <a:pPr>
              <a:lnSpc>
                <a:spcPct val="100000"/>
              </a:lnSpc>
              <a:spcBef>
                <a:spcPts val="567"/>
              </a:spcBef>
              <a:spcAft>
                <a:spcPts val="567"/>
              </a:spcAft>
            </a:pPr>
            <a:r>
              <a:rPr b="1" lang="en-PH" sz="1800" spc="-1" strike="noStrike">
                <a:solidFill>
                  <a:srgbClr val="000000"/>
                </a:solidFill>
                <a:latin typeface="Lato"/>
              </a:rPr>
              <a:t>6. Makatitipid sa enerhiya.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Marami sa ating mga gawain ay nangangailangan ng enerhiya tulad ng koryente at gasolina. Gamit natin ang enerhiya sa pagluluto ng pagkain, sa ilaw, sa sasakyan, at sa iba pang bagay. Gamit din ito sa mga makinaryang nagpapaandar ng mga pabrika, mga tanggapan, at iba pang establisimiyento.</a:t>
            </a:r>
            <a:endParaRPr b="0" lang="en-PH" sz="1800" spc="-1" strike="noStrike">
              <a:solidFill>
                <a:srgbClr val="000000"/>
              </a:solidFill>
              <a:latin typeface="Arial"/>
            </a:endParaRPr>
          </a:p>
        </p:txBody>
      </p:sp>
      <p:pic>
        <p:nvPicPr>
          <p:cNvPr id="148" name="" descr=""/>
          <p:cNvPicPr/>
          <p:nvPr/>
        </p:nvPicPr>
        <p:blipFill>
          <a:blip r:embed="rId1"/>
          <a:stretch/>
        </p:blipFill>
        <p:spPr>
          <a:xfrm>
            <a:off x="8657640" y="2109600"/>
            <a:ext cx="2628720" cy="2087280"/>
          </a:xfrm>
          <a:prstGeom prst="rect">
            <a:avLst/>
          </a:prstGeom>
          <a:ln w="0">
            <a:noFill/>
          </a:ln>
        </p:spPr>
      </p:pic>
      <p:pic>
        <p:nvPicPr>
          <p:cNvPr id="149" name="" descr=""/>
          <p:cNvPicPr/>
          <p:nvPr/>
        </p:nvPicPr>
        <p:blipFill>
          <a:blip r:embed="rId2"/>
          <a:stretch/>
        </p:blipFill>
        <p:spPr>
          <a:xfrm>
            <a:off x="9177480" y="4401360"/>
            <a:ext cx="1615320" cy="162612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1" name="Rectangle 192"/>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2" name="Rectangle 193"/>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3"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4" name=""/>
          <p:cNvSpPr/>
          <p:nvPr/>
        </p:nvSpPr>
        <p:spPr>
          <a:xfrm>
            <a:off x="901080" y="1388160"/>
            <a:ext cx="10524600" cy="46879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pPr>
            <a:r>
              <a:rPr b="1" lang="en-PH" sz="1800" spc="-1" strike="noStrike">
                <a:solidFill>
                  <a:srgbClr val="000000"/>
                </a:solidFill>
                <a:latin typeface="Lato"/>
              </a:rPr>
              <a:t>I. Panuto:</a:t>
            </a:r>
            <a:r>
              <a:rPr b="0" lang="en-PH" sz="1800" spc="-1" strike="noStrike">
                <a:solidFill>
                  <a:srgbClr val="000000"/>
                </a:solidFill>
                <a:latin typeface="Lato"/>
              </a:rPr>
              <a:t> Suriin ang sumusunod na pangungusap at isulat ang </a:t>
            </a:r>
            <a:r>
              <a:rPr b="1" lang="en-PH" sz="1800" spc="-1" strike="noStrike">
                <a:solidFill>
                  <a:srgbClr val="000000"/>
                </a:solidFill>
                <a:latin typeface="Lato"/>
              </a:rPr>
              <a:t>Tama</a:t>
            </a:r>
            <a:r>
              <a:rPr b="0" lang="en-PH" sz="1800" spc="-1" strike="noStrike">
                <a:solidFill>
                  <a:srgbClr val="000000"/>
                </a:solidFill>
                <a:latin typeface="Lato"/>
              </a:rPr>
              <a:t> kung may katotohanan ang pahayag o </a:t>
            </a:r>
            <a:r>
              <a:rPr b="1" lang="en-PH" sz="1800" spc="-1" strike="noStrike">
                <a:solidFill>
                  <a:srgbClr val="000000"/>
                </a:solidFill>
                <a:latin typeface="Lato"/>
              </a:rPr>
              <a:t>Mali</a:t>
            </a:r>
            <a:r>
              <a:rPr b="0" lang="en-PH" sz="1800" spc="-1" strike="noStrike">
                <a:solidFill>
                  <a:srgbClr val="000000"/>
                </a:solidFill>
                <a:latin typeface="Lato"/>
              </a:rPr>
              <a:t> naman kung hindi. </a:t>
            </a:r>
            <a:endParaRPr b="0" lang="en-PH" sz="1800" spc="-1" strike="noStrike">
              <a:solidFill>
                <a:srgbClr val="000000"/>
              </a:solidFill>
              <a:latin typeface="Arial"/>
              <a:ea typeface="PingFang SC"/>
            </a:endParaRPr>
          </a:p>
          <a:p>
            <a:pPr lvl="1" marL="432000" indent="-216000">
              <a:lnSpc>
                <a:spcPct val="100000"/>
              </a:lnSpc>
              <a:spcBef>
                <a:spcPts val="283"/>
              </a:spcBef>
              <a:spcAft>
                <a:spcPts val="283"/>
              </a:spcAft>
              <a:buClr>
                <a:srgbClr val="000000"/>
              </a:buClr>
              <a:buFont typeface="StarSymbol"/>
              <a:buAutoNum type="arabicPeriod"/>
            </a:pPr>
            <a:r>
              <a:rPr b="0" lang="en-PH" sz="1800" spc="-1" strike="noStrike">
                <a:solidFill>
                  <a:srgbClr val="000000"/>
                </a:solidFill>
                <a:latin typeface="Lato"/>
              </a:rPr>
              <a:t>Nasisira ang ating kalikasan dahil sa labis na pagkonsumo ng mga likas na yaman ng mga tao.</a:t>
            </a:r>
            <a:endParaRPr b="0" lang="en-PH" sz="1800" spc="-1" strike="noStrike">
              <a:solidFill>
                <a:srgbClr val="000000"/>
              </a:solidFill>
              <a:latin typeface="Arial"/>
              <a:ea typeface="PingFang SC"/>
            </a:endParaRPr>
          </a:p>
          <a:p>
            <a:pPr lvl="1" marL="432000" indent="-216000">
              <a:lnSpc>
                <a:spcPct val="100000"/>
              </a:lnSpc>
              <a:spcBef>
                <a:spcPts val="283"/>
              </a:spcBef>
              <a:spcAft>
                <a:spcPts val="283"/>
              </a:spcAft>
              <a:buClr>
                <a:srgbClr val="000000"/>
              </a:buClr>
              <a:buFont typeface="StarSymbol"/>
              <a:buAutoNum type="arabicPeriod"/>
            </a:pPr>
            <a:r>
              <a:rPr b="0" lang="en-PH" sz="1800" spc="-1" strike="noStrike">
                <a:solidFill>
                  <a:srgbClr val="000000"/>
                </a:solidFill>
                <a:latin typeface="Lato"/>
              </a:rPr>
              <a:t>Mayroong kaugnayan ang kaunlaran ng bansa sa likas na yamang matatagpuan dito.</a:t>
            </a:r>
            <a:endParaRPr b="0" lang="en-PH" sz="1800" spc="-1" strike="noStrike">
              <a:solidFill>
                <a:srgbClr val="000000"/>
              </a:solidFill>
              <a:latin typeface="Arial"/>
              <a:ea typeface="PingFang SC"/>
            </a:endParaRPr>
          </a:p>
          <a:p>
            <a:pPr lvl="1" marL="432000" indent="-216000">
              <a:lnSpc>
                <a:spcPct val="100000"/>
              </a:lnSpc>
              <a:spcBef>
                <a:spcPts val="283"/>
              </a:spcBef>
              <a:spcAft>
                <a:spcPts val="283"/>
              </a:spcAft>
              <a:buClr>
                <a:srgbClr val="000000"/>
              </a:buClr>
              <a:buFont typeface="StarSymbol"/>
              <a:buAutoNum type="arabicPeriod"/>
            </a:pPr>
            <a:r>
              <a:rPr b="0" lang="en-PH" sz="1800" spc="-1" strike="noStrike">
                <a:solidFill>
                  <a:srgbClr val="000000"/>
                </a:solidFill>
                <a:latin typeface="Lato"/>
              </a:rPr>
              <a:t>Kailangang pag-ingatan ang kapaligiran kung nais lamang.</a:t>
            </a:r>
            <a:endParaRPr b="0" lang="en-PH" sz="1800" spc="-1" strike="noStrike">
              <a:solidFill>
                <a:srgbClr val="000000"/>
              </a:solidFill>
              <a:latin typeface="Arial"/>
              <a:ea typeface="PingFang SC"/>
            </a:endParaRPr>
          </a:p>
          <a:p>
            <a:pPr lvl="1" marL="432000" indent="-216000">
              <a:lnSpc>
                <a:spcPct val="100000"/>
              </a:lnSpc>
              <a:spcBef>
                <a:spcPts val="283"/>
              </a:spcBef>
              <a:spcAft>
                <a:spcPts val="283"/>
              </a:spcAft>
              <a:buClr>
                <a:srgbClr val="000000"/>
              </a:buClr>
              <a:buFont typeface="StarSymbol"/>
              <a:buAutoNum type="arabicPeriod"/>
            </a:pPr>
            <a:r>
              <a:rPr b="0" lang="en-PH" sz="1800" spc="-1" strike="noStrike">
                <a:solidFill>
                  <a:srgbClr val="000000"/>
                </a:solidFill>
                <a:latin typeface="Lato"/>
              </a:rPr>
              <a:t>Mas makatutulong sa ating mga kababayan kung magmumula sa ibang bansa ang mga produktong ating gagamitin.</a:t>
            </a:r>
            <a:endParaRPr b="0" lang="en-PH" sz="1800" spc="-1" strike="noStrike">
              <a:solidFill>
                <a:srgbClr val="000000"/>
              </a:solidFill>
              <a:latin typeface="Arial"/>
              <a:ea typeface="PingFang SC"/>
            </a:endParaRPr>
          </a:p>
          <a:p>
            <a:pPr lvl="1" marL="432000" indent="-216000">
              <a:lnSpc>
                <a:spcPct val="100000"/>
              </a:lnSpc>
              <a:spcBef>
                <a:spcPts val="283"/>
              </a:spcBef>
              <a:spcAft>
                <a:spcPts val="283"/>
              </a:spcAft>
              <a:buClr>
                <a:srgbClr val="000000"/>
              </a:buClr>
              <a:buFont typeface="StarSymbol"/>
              <a:buAutoNum type="arabicPeriod"/>
            </a:pPr>
            <a:r>
              <a:rPr b="0" lang="en-PH" sz="1800" spc="-1" strike="noStrike">
                <a:solidFill>
                  <a:srgbClr val="000000"/>
                </a:solidFill>
                <a:latin typeface="Lato"/>
              </a:rPr>
              <a:t>Tungkulin ng bawat tao ang pangalagaan ang mga likas na yaman.</a:t>
            </a:r>
            <a:endParaRPr b="0" lang="en-PH" sz="1800" spc="-1" strike="noStrike">
              <a:solidFill>
                <a:srgbClr val="000000"/>
              </a:solidFill>
              <a:latin typeface="Arial"/>
              <a:ea typeface="PingFang SC"/>
            </a:endParaRPr>
          </a:p>
          <a:p>
            <a:pPr lvl="1" marL="432000" indent="-216000">
              <a:lnSpc>
                <a:spcPct val="100000"/>
              </a:lnSpc>
              <a:spcBef>
                <a:spcPts val="283"/>
              </a:spcBef>
              <a:spcAft>
                <a:spcPts val="283"/>
              </a:spcAft>
              <a:buClr>
                <a:srgbClr val="000000"/>
              </a:buClr>
              <a:buFont typeface="StarSymbol"/>
              <a:buAutoNum type="arabicPeriod"/>
            </a:pPr>
            <a:r>
              <a:rPr b="0" lang="en-PH" sz="1800" spc="-1" strike="noStrike">
                <a:solidFill>
                  <a:srgbClr val="000000"/>
                </a:solidFill>
                <a:latin typeface="Lato"/>
              </a:rPr>
              <a:t>Gamitin nang madalas ang mga makinaryang gumagamit ng enerhiya kung nais makatipid sa koryente.</a:t>
            </a:r>
            <a:endParaRPr b="0" lang="en-PH" sz="1800" spc="-1" strike="noStrike">
              <a:solidFill>
                <a:srgbClr val="000000"/>
              </a:solidFill>
              <a:latin typeface="Arial"/>
              <a:ea typeface="PingFang SC"/>
            </a:endParaRPr>
          </a:p>
          <a:p>
            <a:pPr lvl="1" marL="432000" indent="-216000">
              <a:lnSpc>
                <a:spcPct val="100000"/>
              </a:lnSpc>
              <a:spcBef>
                <a:spcPts val="283"/>
              </a:spcBef>
              <a:spcAft>
                <a:spcPts val="283"/>
              </a:spcAft>
              <a:buClr>
                <a:srgbClr val="000000"/>
              </a:buClr>
              <a:buFont typeface="StarSymbol"/>
              <a:buAutoNum type="arabicPeriod"/>
            </a:pPr>
            <a:r>
              <a:rPr b="0" lang="en-PH" sz="1800" spc="-1" strike="noStrike">
                <a:solidFill>
                  <a:srgbClr val="000000"/>
                </a:solidFill>
                <a:latin typeface="Lato"/>
              </a:rPr>
              <a:t>May pananagutan tayong lahat sa ating kalikasan.</a:t>
            </a:r>
            <a:endParaRPr b="0" lang="en-PH" sz="1800" spc="-1" strike="noStrike">
              <a:solidFill>
                <a:srgbClr val="000000"/>
              </a:solidFill>
              <a:latin typeface="Arial"/>
              <a:ea typeface="PingFang SC"/>
            </a:endParaRPr>
          </a:p>
          <a:p>
            <a:pPr lvl="1" marL="432000" indent="-216000">
              <a:lnSpc>
                <a:spcPct val="100000"/>
              </a:lnSpc>
              <a:spcBef>
                <a:spcPts val="283"/>
              </a:spcBef>
              <a:spcAft>
                <a:spcPts val="283"/>
              </a:spcAft>
              <a:buClr>
                <a:srgbClr val="000000"/>
              </a:buClr>
              <a:buFont typeface="StarSymbol"/>
              <a:buAutoNum type="arabicPeriod"/>
            </a:pPr>
            <a:r>
              <a:rPr b="0" lang="en-PH" sz="1800" spc="-1" strike="noStrike">
                <a:solidFill>
                  <a:srgbClr val="000000"/>
                </a:solidFill>
                <a:latin typeface="Lato"/>
              </a:rPr>
              <a:t>Dapat na basahin muna ang babala sa anumang gagamiting produkto.</a:t>
            </a:r>
            <a:endParaRPr b="0" lang="en-PH" sz="1800" spc="-1" strike="noStrike">
              <a:solidFill>
                <a:srgbClr val="000000"/>
              </a:solidFill>
              <a:latin typeface="Arial"/>
              <a:ea typeface="PingFang SC"/>
            </a:endParaRPr>
          </a:p>
          <a:p>
            <a:pPr lvl="1" marL="432000" indent="-216000">
              <a:lnSpc>
                <a:spcPct val="100000"/>
              </a:lnSpc>
              <a:spcBef>
                <a:spcPts val="283"/>
              </a:spcBef>
              <a:spcAft>
                <a:spcPts val="283"/>
              </a:spcAft>
              <a:buClr>
                <a:srgbClr val="000000"/>
              </a:buClr>
              <a:buFont typeface="StarSymbol"/>
              <a:buAutoNum type="arabicPeriod"/>
            </a:pPr>
            <a:r>
              <a:rPr b="0" lang="en-PH" sz="1800" spc="-1" strike="noStrike">
                <a:solidFill>
                  <a:srgbClr val="000000"/>
                </a:solidFill>
                <a:latin typeface="Lato"/>
              </a:rPr>
              <a:t>Dapat na pagsama-samahin ang lahat ng uri ng basura upang mas maging madali ang gawain.</a:t>
            </a:r>
            <a:endParaRPr b="0" lang="en-PH" sz="1800" spc="-1" strike="noStrike">
              <a:solidFill>
                <a:srgbClr val="000000"/>
              </a:solidFill>
              <a:latin typeface="Arial"/>
              <a:ea typeface="PingFang SC"/>
            </a:endParaRPr>
          </a:p>
          <a:p>
            <a:pPr lvl="1" marL="432000" indent="-216000">
              <a:lnSpc>
                <a:spcPct val="100000"/>
              </a:lnSpc>
              <a:spcBef>
                <a:spcPts val="283"/>
              </a:spcBef>
              <a:spcAft>
                <a:spcPts val="283"/>
              </a:spcAft>
              <a:buClr>
                <a:srgbClr val="000000"/>
              </a:buClr>
              <a:buFont typeface="StarSymbol"/>
              <a:buAutoNum type="arabicPeriod"/>
            </a:pPr>
            <a:r>
              <a:rPr b="0" lang="en-PH" sz="1800" spc="-1" strike="noStrike">
                <a:solidFill>
                  <a:srgbClr val="000000"/>
                </a:solidFill>
                <a:latin typeface="Lato"/>
              </a:rPr>
              <a:t>Gumamit ng mamahaling ilaw upang makatipid sa koryente.</a:t>
            </a:r>
            <a:endParaRPr b="0" lang="en-PH" sz="1800" spc="-1" strike="noStrike">
              <a:solidFill>
                <a:srgbClr val="000000"/>
              </a:solidFill>
              <a:latin typeface="Arial"/>
              <a:ea typeface="PingFang SC"/>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1"/>
          <p:cNvSpPr/>
          <p:nvPr/>
        </p:nvSpPr>
        <p:spPr>
          <a:xfrm>
            <a:off x="-113040" y="552240"/>
            <a:ext cx="56916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6" name="Rectangle 2"/>
          <p:cNvSpPr/>
          <p:nvPr/>
        </p:nvSpPr>
        <p:spPr>
          <a:xfrm>
            <a:off x="426960" y="52776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7" name="Rectangle 3"/>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58" name="Rectangle 4"/>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9" name=""/>
          <p:cNvSpPr/>
          <p:nvPr/>
        </p:nvSpPr>
        <p:spPr>
          <a:xfrm>
            <a:off x="851040" y="1519200"/>
            <a:ext cx="4190760" cy="43790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pPr>
            <a:r>
              <a:rPr b="0" lang="en-PH" sz="1800" spc="-1" strike="noStrike">
                <a:solidFill>
                  <a:srgbClr val="000000"/>
                </a:solidFill>
                <a:latin typeface="Lato"/>
              </a:rPr>
              <a:t>1. Tama</a:t>
            </a:r>
            <a:endParaRPr b="0" lang="en-PH" sz="1800" spc="-1" strike="noStrike">
              <a:solidFill>
                <a:srgbClr val="000000"/>
              </a:solidFill>
              <a:latin typeface="Arial"/>
              <a:ea typeface="PingFang SC"/>
            </a:endParaRPr>
          </a:p>
          <a:p>
            <a:pPr>
              <a:lnSpc>
                <a:spcPct val="100000"/>
              </a:lnSpc>
              <a:spcBef>
                <a:spcPts val="283"/>
              </a:spcBef>
              <a:spcAft>
                <a:spcPts val="283"/>
              </a:spcAft>
            </a:pPr>
            <a:r>
              <a:rPr b="0" lang="en-PH" sz="1800" spc="-1" strike="noStrike">
                <a:solidFill>
                  <a:srgbClr val="000000"/>
                </a:solidFill>
                <a:latin typeface="Lato"/>
              </a:rPr>
              <a:t>2. Tama</a:t>
            </a:r>
            <a:endParaRPr b="0" lang="en-PH" sz="1800" spc="-1" strike="noStrike">
              <a:solidFill>
                <a:srgbClr val="000000"/>
              </a:solidFill>
              <a:latin typeface="Arial"/>
              <a:ea typeface="PingFang SC"/>
            </a:endParaRPr>
          </a:p>
          <a:p>
            <a:pPr>
              <a:lnSpc>
                <a:spcPct val="100000"/>
              </a:lnSpc>
              <a:spcBef>
                <a:spcPts val="283"/>
              </a:spcBef>
              <a:spcAft>
                <a:spcPts val="283"/>
              </a:spcAft>
            </a:pPr>
            <a:r>
              <a:rPr b="0" lang="en-PH" sz="1800" spc="-1" strike="noStrike">
                <a:solidFill>
                  <a:srgbClr val="000000"/>
                </a:solidFill>
                <a:latin typeface="Lato"/>
              </a:rPr>
              <a:t>3. Mali</a:t>
            </a:r>
            <a:endParaRPr b="0" lang="en-PH" sz="1800" spc="-1" strike="noStrike">
              <a:solidFill>
                <a:srgbClr val="000000"/>
              </a:solidFill>
              <a:latin typeface="Arial"/>
              <a:ea typeface="PingFang SC"/>
            </a:endParaRPr>
          </a:p>
          <a:p>
            <a:pPr>
              <a:lnSpc>
                <a:spcPct val="100000"/>
              </a:lnSpc>
              <a:spcBef>
                <a:spcPts val="283"/>
              </a:spcBef>
              <a:spcAft>
                <a:spcPts val="283"/>
              </a:spcAft>
            </a:pPr>
            <a:r>
              <a:rPr b="0" lang="en-PH" sz="1800" spc="-1" strike="noStrike">
                <a:solidFill>
                  <a:srgbClr val="000000"/>
                </a:solidFill>
                <a:latin typeface="Lato"/>
              </a:rPr>
              <a:t>4. Mali</a:t>
            </a:r>
            <a:endParaRPr b="0" lang="en-PH" sz="1800" spc="-1" strike="noStrike">
              <a:solidFill>
                <a:srgbClr val="000000"/>
              </a:solidFill>
              <a:latin typeface="Arial"/>
              <a:ea typeface="PingFang SC"/>
            </a:endParaRPr>
          </a:p>
          <a:p>
            <a:pPr>
              <a:lnSpc>
                <a:spcPct val="100000"/>
              </a:lnSpc>
              <a:spcBef>
                <a:spcPts val="283"/>
              </a:spcBef>
              <a:spcAft>
                <a:spcPts val="283"/>
              </a:spcAft>
            </a:pPr>
            <a:r>
              <a:rPr b="0" lang="en-PH" sz="1800" spc="-1" strike="noStrike">
                <a:solidFill>
                  <a:srgbClr val="000000"/>
                </a:solidFill>
                <a:latin typeface="Lato"/>
              </a:rPr>
              <a:t>5. Tama</a:t>
            </a:r>
            <a:endParaRPr b="0" lang="en-PH" sz="1800" spc="-1" strike="noStrike">
              <a:solidFill>
                <a:srgbClr val="000000"/>
              </a:solidFill>
              <a:latin typeface="Arial"/>
              <a:ea typeface="PingFang SC"/>
            </a:endParaRPr>
          </a:p>
          <a:p>
            <a:pPr>
              <a:lnSpc>
                <a:spcPct val="100000"/>
              </a:lnSpc>
              <a:spcBef>
                <a:spcPts val="283"/>
              </a:spcBef>
              <a:spcAft>
                <a:spcPts val="283"/>
              </a:spcAft>
            </a:pPr>
            <a:r>
              <a:rPr b="0" lang="en-PH" sz="1800" spc="-1" strike="noStrike">
                <a:solidFill>
                  <a:srgbClr val="000000"/>
                </a:solidFill>
                <a:latin typeface="Lato"/>
              </a:rPr>
              <a:t>6. Mali</a:t>
            </a:r>
            <a:endParaRPr b="0" lang="en-PH" sz="1800" spc="-1" strike="noStrike">
              <a:solidFill>
                <a:srgbClr val="000000"/>
              </a:solidFill>
              <a:latin typeface="Arial"/>
              <a:ea typeface="PingFang SC"/>
            </a:endParaRPr>
          </a:p>
          <a:p>
            <a:pPr>
              <a:lnSpc>
                <a:spcPct val="100000"/>
              </a:lnSpc>
              <a:spcBef>
                <a:spcPts val="283"/>
              </a:spcBef>
              <a:spcAft>
                <a:spcPts val="283"/>
              </a:spcAft>
            </a:pPr>
            <a:r>
              <a:rPr b="0" lang="en-PH" sz="1800" spc="-1" strike="noStrike">
                <a:solidFill>
                  <a:srgbClr val="000000"/>
                </a:solidFill>
                <a:latin typeface="Lato"/>
              </a:rPr>
              <a:t>7. Tama</a:t>
            </a:r>
            <a:endParaRPr b="0" lang="en-PH" sz="1800" spc="-1" strike="noStrike">
              <a:solidFill>
                <a:srgbClr val="000000"/>
              </a:solidFill>
              <a:latin typeface="Arial"/>
              <a:ea typeface="PingFang SC"/>
            </a:endParaRPr>
          </a:p>
          <a:p>
            <a:pPr>
              <a:lnSpc>
                <a:spcPct val="100000"/>
              </a:lnSpc>
              <a:spcBef>
                <a:spcPts val="283"/>
              </a:spcBef>
              <a:spcAft>
                <a:spcPts val="283"/>
              </a:spcAft>
            </a:pPr>
            <a:r>
              <a:rPr b="0" lang="en-PH" sz="1800" spc="-1" strike="noStrike">
                <a:solidFill>
                  <a:srgbClr val="000000"/>
                </a:solidFill>
                <a:latin typeface="Lato"/>
              </a:rPr>
              <a:t>8. Tama</a:t>
            </a:r>
            <a:endParaRPr b="0" lang="en-PH" sz="1800" spc="-1" strike="noStrike">
              <a:solidFill>
                <a:srgbClr val="000000"/>
              </a:solidFill>
              <a:latin typeface="Arial"/>
              <a:ea typeface="PingFang SC"/>
            </a:endParaRPr>
          </a:p>
          <a:p>
            <a:pPr>
              <a:lnSpc>
                <a:spcPct val="100000"/>
              </a:lnSpc>
              <a:spcBef>
                <a:spcPts val="283"/>
              </a:spcBef>
              <a:spcAft>
                <a:spcPts val="283"/>
              </a:spcAft>
            </a:pPr>
            <a:r>
              <a:rPr b="0" lang="en-PH" sz="1800" spc="-1" strike="noStrike">
                <a:solidFill>
                  <a:srgbClr val="000000"/>
                </a:solidFill>
                <a:latin typeface="Lato"/>
              </a:rPr>
              <a:t>9. Mali</a:t>
            </a:r>
            <a:endParaRPr b="0" lang="en-PH" sz="1800" spc="-1" strike="noStrike">
              <a:solidFill>
                <a:srgbClr val="000000"/>
              </a:solidFill>
              <a:latin typeface="Arial"/>
              <a:ea typeface="PingFang SC"/>
            </a:endParaRPr>
          </a:p>
          <a:p>
            <a:pPr>
              <a:lnSpc>
                <a:spcPct val="100000"/>
              </a:lnSpc>
              <a:spcBef>
                <a:spcPts val="283"/>
              </a:spcBef>
              <a:spcAft>
                <a:spcPts val="283"/>
              </a:spcAft>
            </a:pPr>
            <a:r>
              <a:rPr b="0" lang="en-PH" sz="1800" spc="-1" strike="noStrike">
                <a:solidFill>
                  <a:srgbClr val="000000"/>
                </a:solidFill>
                <a:latin typeface="Lato"/>
              </a:rPr>
              <a:t>10. Mali</a:t>
            </a:r>
            <a:endParaRPr b="0" lang="en-PH" sz="1800" spc="-1" strike="noStrike">
              <a:solidFill>
                <a:srgbClr val="000000"/>
              </a:solidFill>
              <a:latin typeface="Arial"/>
              <a:ea typeface="PingFang SC"/>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1840</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2023-07-10T16:58:09Z</dcterms:modified>
  <cp:revision>206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