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sldIdLst>
    <p:sldId id="256" r:id="rId4"/>
    <p:sldId id="277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93"/>
    <p:restoredTop sz="93076"/>
  </p:normalViewPr>
  <p:slideViewPr>
    <p:cSldViewPr snapToGrid="0" snapToObjects="1">
      <p:cViewPr varScale="1">
        <p:scale>
          <a:sx n="80" d="100"/>
          <a:sy n="80" d="100"/>
        </p:scale>
        <p:origin x="22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4/22/23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4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718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85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20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238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28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66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730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01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38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0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47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11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89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76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93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4/22/23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659621" y="3105834"/>
            <a:ext cx="6657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Factoring Polynomials with Common Monomial Factors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Find the GCF of each pair of monomials.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514350" indent="-514350" algn="just">
                  <a:buAutoNum type="alphaLcPeriod" startAt="3"/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dirty="0"/>
                  <a:t> and 16xy</a:t>
                </a:r>
              </a:p>
              <a:p>
                <a:pPr marL="514350" indent="-514350" algn="just">
                  <a:buAutoNum type="alphaLcPeriod" startAt="3"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c.    Write the factors of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dirty="0"/>
                  <a:t> : (-1)(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)(y)</a:t>
                </a:r>
              </a:p>
              <a:p>
                <a:pPr marL="0" indent="0" algn="just">
                  <a:buNone/>
                </a:pPr>
                <a:r>
                  <a:rPr lang="en-US" dirty="0"/>
                  <a:t>       Write the factors of 16xy:	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)(x)(y)</a:t>
                </a:r>
              </a:p>
              <a:p>
                <a:pPr marL="0" indent="0" algn="just">
                  <a:buNone/>
                </a:pPr>
                <a:r>
                  <a:rPr lang="en-US" dirty="0"/>
                  <a:t>       </a:t>
                </a:r>
                <a:r>
                  <a:rPr lang="en-US" i="1" dirty="0"/>
                  <a:t>The GCF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−8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i="1" dirty="0"/>
                  <a:t> and 16xy is (x)(y), or 8xy.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  <a:blipFill>
                <a:blip r:embed="rId3"/>
                <a:stretch>
                  <a:fillRect l="-1086" t="-2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2894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/>
                  <a:t>Factor completely.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1428750" lvl="2" indent="-514350" algn="just">
                  <a:lnSpc>
                    <a:spcPct val="160000"/>
                  </a:lnSpc>
                  <a:buFont typeface="+mj-lt"/>
                  <a:buAutoNum type="alphaLcPeriod"/>
                </a:pPr>
                <a:r>
                  <a:rPr lang="en-US" dirty="0"/>
                  <a:t>3x + 6</a:t>
                </a:r>
              </a:p>
              <a:p>
                <a:pPr marL="1428750" lvl="2" indent="-514350" algn="just">
                  <a:lnSpc>
                    <a:spcPct val="160000"/>
                  </a:lnSpc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a:rPr lang="en-US" b="0" i="0" baseline="0" smtClean="0">
                        <a:latin typeface="Cambria Math" panose="02040503050406030204" pitchFamily="18" charset="0"/>
                      </a:rPr>
                      <m:t>15</m:t>
                    </m:r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1428750" lvl="2" indent="-514350" algn="just">
                  <a:lnSpc>
                    <a:spcPct val="160000"/>
                  </a:lnSpc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PH"/>
                      <m:t>12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m:rPr>
                        <m:nor/>
                      </m:rPr>
                      <a:rPr lang="en-PH"/>
                      <m:t>– 16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PH"/>
                      <m:t>+ 20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  <a:blipFill>
                <a:blip r:embed="rId3"/>
                <a:stretch>
                  <a:fillRect l="-1086" t="-2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853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CD2841-D304-204B-AD35-F60CDA72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386"/>
            <a:ext cx="11353800" cy="46455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Factor completely.</a:t>
            </a:r>
          </a:p>
          <a:p>
            <a:pPr marL="1428750" lvl="2" indent="-514350" algn="just">
              <a:lnSpc>
                <a:spcPct val="100000"/>
              </a:lnSpc>
              <a:buFont typeface="+mj-lt"/>
              <a:buAutoNum type="alphaLcPeriod"/>
            </a:pPr>
            <a:r>
              <a:rPr lang="en-US" dirty="0"/>
              <a:t>3x + 6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Solution:	</a:t>
            </a:r>
            <a:r>
              <a:rPr lang="en-US" dirty="0"/>
              <a:t>Find the GCF of each term of 3x + 6.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		</a:t>
            </a:r>
            <a:r>
              <a:rPr lang="en-US" dirty="0"/>
              <a:t>prime factorization of 3x: (3)(x)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		prime factorization of 6:   (3)(2)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The GCF is 3.       </a:t>
            </a:r>
            <a:r>
              <a:rPr lang="en-US" dirty="0"/>
              <a:t>3x + 6 = 3(x) + 3(2)       Use the GCF to write the polynomial.</a:t>
            </a:r>
            <a:endParaRPr lang="en-US" b="1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		                   </a:t>
            </a:r>
            <a:r>
              <a:rPr lang="en-US" dirty="0"/>
              <a:t>= 3(x+2)		  Use the Distributive Property.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		 So, </a:t>
            </a:r>
            <a:r>
              <a:rPr lang="en-US" b="1" i="1" dirty="0"/>
              <a:t>3x + 6 = 3(x +2).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2324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13386"/>
                <a:ext cx="11353800" cy="464552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Factor completely.</a:t>
                </a:r>
              </a:p>
              <a:p>
                <a:pPr marL="1428750" lvl="2" indent="-514350" algn="just">
                  <a:lnSpc>
                    <a:spcPct val="100000"/>
                  </a:lnSpc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15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33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/>
                  <a:t>Solution:	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Find the GCF of each term.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prime factors of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15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(5)(3)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)(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prime factors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33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: (3)(11)(x)(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The GCF is </a:t>
                </a:r>
                <a:r>
                  <a:rPr lang="en-PH" dirty="0"/>
                  <a:t>(3)(x)(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/>
                  <a:t>) or 3x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</a:t>
                </a:r>
                <a:r>
                  <a:rPr lang="en-PH" i="1" dirty="0"/>
                  <a:t> So, 15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i="1" dirty="0"/>
                  <a:t> – 33</a:t>
                </a:r>
                <a:r>
                  <a:rPr lang="en-PH" dirty="0"/>
                  <a:t> </a:t>
                </a:r>
                <a:r>
                  <a:rPr lang="en-PH" i="1" dirty="0"/>
                  <a:t>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i="1" dirty="0"/>
                  <a:t> = 3 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i="1" dirty="0"/>
                  <a:t> (5x – 11).</a:t>
                </a:r>
                <a:endParaRPr lang="en-US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13386"/>
                <a:ext cx="11353800" cy="4645524"/>
              </a:xfrm>
              <a:blipFill>
                <a:blip r:embed="rId3"/>
                <a:stretch>
                  <a:fillRect l="-1006" t="-1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413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13386"/>
                <a:ext cx="11353800" cy="464552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Factor completely.</a:t>
                </a:r>
              </a:p>
              <a:p>
                <a:pPr marL="1428750" lvl="2" indent="-514350" algn="just">
                  <a:lnSpc>
                    <a:spcPct val="100000"/>
                  </a:lnSpc>
                  <a:buFont typeface="+mj-lt"/>
                  <a:buAutoNum type="alphaLcPeriod" startAt="3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PH"/>
                      <m:t>12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m:rPr>
                        <m:nor/>
                      </m:rPr>
                      <a:rPr lang="en-PH"/>
                      <m:t>– 16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PH"/>
                      <m:t>+ 20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/>
                  <a:t>Solution:	</a:t>
                </a:r>
                <a:r>
                  <a:rPr lang="en-US" dirty="0"/>
                  <a:t>Find the GCF of each term.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	prime factors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PH"/>
                      <m:t>12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: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  <a:r>
                  <a:rPr lang="en-PH" dirty="0"/>
                  <a:t> (3)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PH" dirty="0"/>
                  <a:t>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	</a:t>
                </a:r>
                <a:r>
                  <a:rPr lang="en-PH" dirty="0"/>
                  <a:t>prime factors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PH"/>
                      <m:t>16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: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PH" dirty="0"/>
                  <a:t>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/>
                  <a:t>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	</a:t>
                </a:r>
                <a:r>
                  <a:rPr lang="en-PH" dirty="0"/>
                  <a:t>prime factors of 20a5b3: (22) (5) (a5) (b3)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	</a:t>
                </a:r>
                <a:r>
                  <a:rPr lang="en-PH" dirty="0"/>
                  <a:t>The GCF is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) or 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</a:t>
                </a:r>
                <a:r>
                  <a:rPr lang="en-PH" i="1" dirty="0"/>
                  <a:t> So, 12a²b⁴ – 16a³b² + 20a²b² = 4a²b² (3b² – 4a + 5a³b).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13386"/>
                <a:ext cx="11353800" cy="4645524"/>
              </a:xfrm>
              <a:blipFill>
                <a:blip r:embed="rId3"/>
                <a:stretch>
                  <a:fillRect l="-1006" t="-1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303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CD2841-D304-204B-AD35-F60CDA72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874"/>
            <a:ext cx="10515600" cy="39910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Factor each polynomial.</a:t>
            </a:r>
          </a:p>
          <a:p>
            <a:pPr marL="0" indent="0" algn="just">
              <a:buNone/>
            </a:pPr>
            <a:endParaRPr lang="en-US" dirty="0"/>
          </a:p>
          <a:p>
            <a:pPr marL="1428750" lvl="2" indent="-514350" algn="just">
              <a:lnSpc>
                <a:spcPct val="150000"/>
              </a:lnSpc>
              <a:buFont typeface="+mj-lt"/>
              <a:buAutoNum type="alphaLcPeriod"/>
            </a:pPr>
            <a:r>
              <a:rPr lang="en-PH" dirty="0"/>
              <a:t>7a(a + 3) – c (a + 3)</a:t>
            </a:r>
          </a:p>
          <a:p>
            <a:pPr marL="1428750" lvl="2" indent="-514350" algn="just">
              <a:lnSpc>
                <a:spcPct val="150000"/>
              </a:lnSpc>
              <a:buFont typeface="+mj-lt"/>
              <a:buAutoNum type="alphaLcPeriod"/>
            </a:pPr>
            <a:r>
              <a:rPr lang="en-PH" dirty="0"/>
              <a:t>4(3b – 1) + 5a(1 – 3b) + 4c(3b – 1)</a:t>
            </a:r>
          </a:p>
          <a:p>
            <a:pPr marL="1428750" lvl="2" indent="-514350" algn="just">
              <a:lnSpc>
                <a:spcPct val="150000"/>
              </a:lnSpc>
              <a:buFont typeface="+mj-lt"/>
              <a:buAutoNum type="alphaLcPeriod"/>
            </a:pPr>
            <a:r>
              <a:rPr lang="en-PH" dirty="0"/>
              <a:t>p³(n + 2) + 2p²(n + 2) – 5p(n + 2)</a:t>
            </a:r>
          </a:p>
          <a:p>
            <a:pPr marL="1428750" lvl="2" indent="-514350" algn="just">
              <a:lnSpc>
                <a:spcPct val="150000"/>
              </a:lnSpc>
              <a:buFont typeface="+mj-lt"/>
              <a:buAutoNum type="alphaLcPeriod"/>
            </a:pPr>
            <a:r>
              <a:rPr lang="en-PH" dirty="0"/>
              <a:t>6x² (y + 2)² + 12x(y + 2)⁴</a:t>
            </a:r>
            <a:r>
              <a:rPr lang="en-PH" i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392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CD2841-D304-204B-AD35-F60CDA72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874"/>
            <a:ext cx="10515600" cy="399108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Factor each polynomial.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Solution: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dirty="0"/>
          </a:p>
          <a:p>
            <a:pPr marL="1428750" lvl="2" indent="-514350" algn="just">
              <a:lnSpc>
                <a:spcPct val="100000"/>
              </a:lnSpc>
              <a:buFont typeface="+mj-lt"/>
              <a:buAutoNum type="alphaLcPeriod"/>
            </a:pPr>
            <a:r>
              <a:rPr lang="en-PH" dirty="0"/>
              <a:t>7a(a + 3) – c (a + 3)		</a:t>
            </a:r>
            <a:r>
              <a:rPr lang="en-PH" b="1" dirty="0"/>
              <a:t>The binomial (a + 3) is common 					to both terms.</a:t>
            </a:r>
          </a:p>
          <a:p>
            <a:pPr marL="914400" lvl="2" indent="0" algn="just">
              <a:lnSpc>
                <a:spcPct val="100000"/>
              </a:lnSpc>
              <a:buNone/>
            </a:pPr>
            <a:r>
              <a:rPr lang="en-PH" dirty="0"/>
              <a:t>	=(a + 3)(7a – c) 		</a:t>
            </a:r>
            <a:r>
              <a:rPr lang="en-PH" b="1" dirty="0"/>
              <a:t>Factor.</a:t>
            </a:r>
          </a:p>
        </p:txBody>
      </p:sp>
    </p:spTree>
    <p:extLst>
      <p:ext uri="{BB962C8B-B14F-4D97-AF65-F5344CB8AC3E}">
        <p14:creationId xmlns:p14="http://schemas.microsoft.com/office/powerpoint/2010/main" val="1913782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CD2841-D304-204B-AD35-F60CDA72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874"/>
            <a:ext cx="11353800" cy="399108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Factor each polynomial.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Solution: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b="1" dirty="0"/>
          </a:p>
          <a:p>
            <a:pPr marL="971550" lvl="1" indent="-514350" algn="just">
              <a:lnSpc>
                <a:spcPct val="100000"/>
              </a:lnSpc>
              <a:buFont typeface="+mj-lt"/>
              <a:buAutoNum type="alphaLcPeriod" startAt="2"/>
            </a:pPr>
            <a:r>
              <a:rPr lang="en-PH" dirty="0"/>
              <a:t>4(3b – 1) + 5a(1 – 3b) + 4c(3b – 1)   </a:t>
            </a:r>
            <a:r>
              <a:rPr lang="en-PH" b="1" dirty="0"/>
              <a:t>Use the fact that 1 – 3b = –(3b – 1)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n-PH" b="1" dirty="0"/>
              <a:t>	</a:t>
            </a:r>
            <a:r>
              <a:rPr lang="en-PH" dirty="0"/>
              <a:t>= 4(3b – 1) – 5a(3b – 1) + 4c(3b – 1) </a:t>
            </a:r>
            <a:r>
              <a:rPr lang="en-PH" b="1" dirty="0"/>
              <a:t>Rewrite 1 – 3b.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n-PH" b="1" dirty="0"/>
              <a:t>	</a:t>
            </a:r>
            <a:r>
              <a:rPr lang="en-PH" dirty="0"/>
              <a:t>= (3b – 1)(4 – 5a + 4c)		        </a:t>
            </a:r>
            <a:r>
              <a:rPr lang="en-PH" b="1" dirty="0"/>
              <a:t>The binomial factor (3b – 1) is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n-PH" b="1" dirty="0"/>
              <a:t>						        common to all three terms</a:t>
            </a:r>
            <a:endParaRPr lang="en-PH" dirty="0"/>
          </a:p>
          <a:p>
            <a:pPr marL="457200" lvl="1" indent="0" algn="just">
              <a:lnSpc>
                <a:spcPct val="100000"/>
              </a:lnSpc>
              <a:buNone/>
            </a:pPr>
            <a:endParaRPr lang="en-PH" dirty="0"/>
          </a:p>
          <a:p>
            <a:pPr marL="457200" lvl="1" indent="0" algn="just">
              <a:lnSpc>
                <a:spcPct val="100000"/>
              </a:lnSpc>
              <a:buNone/>
            </a:pPr>
            <a:endParaRPr lang="en-PH" b="1" dirty="0"/>
          </a:p>
        </p:txBody>
      </p:sp>
    </p:spTree>
    <p:extLst>
      <p:ext uri="{BB962C8B-B14F-4D97-AF65-F5344CB8AC3E}">
        <p14:creationId xmlns:p14="http://schemas.microsoft.com/office/powerpoint/2010/main" val="1567634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CD2841-D304-204B-AD35-F60CDA72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874"/>
            <a:ext cx="10515600" cy="39910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Factor each polynomial.</a:t>
            </a:r>
          </a:p>
          <a:p>
            <a:pPr marL="0" indent="0" algn="just">
              <a:buNone/>
            </a:pPr>
            <a:r>
              <a:rPr lang="en-US" b="1" dirty="0"/>
              <a:t>Solution:</a:t>
            </a:r>
          </a:p>
          <a:p>
            <a:pPr marL="0" indent="0" algn="just">
              <a:buNone/>
            </a:pPr>
            <a:endParaRPr lang="en-US" b="1" dirty="0"/>
          </a:p>
          <a:p>
            <a:pPr marL="971550" lvl="1" indent="-514350" algn="just">
              <a:lnSpc>
                <a:spcPct val="100000"/>
              </a:lnSpc>
              <a:buFont typeface="+mj-lt"/>
              <a:buAutoNum type="alphaLcPeriod" startAt="3"/>
            </a:pPr>
            <a:r>
              <a:rPr lang="en-PH" dirty="0"/>
              <a:t>p³(n + 2) + 2p²(n + 2) – 5p(n + 2)	</a:t>
            </a:r>
            <a:r>
              <a:rPr lang="en-PH" b="1" dirty="0"/>
              <a:t>p and (n + 2) are common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n-PH" b="1" dirty="0"/>
              <a:t>							to all the three terms.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n-PH" dirty="0"/>
              <a:t>	= p(n + 2)(p² + 2p – 5)			</a:t>
            </a:r>
            <a:r>
              <a:rPr lang="en-PH" b="1" dirty="0"/>
              <a:t>Factor.</a:t>
            </a:r>
            <a:endParaRPr lang="en-PH" dirty="0"/>
          </a:p>
          <a:p>
            <a:pPr marL="457200" lvl="1" indent="0" algn="just">
              <a:lnSpc>
                <a:spcPct val="100000"/>
              </a:lnSpc>
              <a:buNone/>
            </a:pP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558433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CD2841-D304-204B-AD35-F60CDA72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874"/>
            <a:ext cx="10515600" cy="39910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Factor each polynomial.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Solution: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b="1" dirty="0"/>
          </a:p>
          <a:p>
            <a:pPr marL="1428750" lvl="2" indent="-514350" algn="just">
              <a:lnSpc>
                <a:spcPct val="100000"/>
              </a:lnSpc>
              <a:buFont typeface="+mj-lt"/>
              <a:buAutoNum type="alphaLcPeriod" startAt="4"/>
            </a:pPr>
            <a:r>
              <a:rPr lang="en-PH" dirty="0"/>
              <a:t>6x² (y + 2)² + 12x(y + 2)⁴</a:t>
            </a:r>
            <a:r>
              <a:rPr lang="en-PH" i="1" dirty="0"/>
              <a:t> 	</a:t>
            </a:r>
            <a:r>
              <a:rPr lang="en-PH" b="1" dirty="0"/>
              <a:t>6x and (y + 2)² are common to </a:t>
            </a:r>
          </a:p>
          <a:p>
            <a:pPr marL="914400" lvl="2" indent="0" algn="just">
              <a:lnSpc>
                <a:spcPct val="100000"/>
              </a:lnSpc>
              <a:buNone/>
            </a:pPr>
            <a:r>
              <a:rPr lang="en-PH" b="1" dirty="0"/>
              <a:t>					both terms.</a:t>
            </a:r>
          </a:p>
          <a:p>
            <a:pPr marL="914400" lvl="2" indent="0" algn="just">
              <a:lnSpc>
                <a:spcPct val="100000"/>
              </a:lnSpc>
              <a:buNone/>
            </a:pPr>
            <a:r>
              <a:rPr lang="en-PH" dirty="0"/>
              <a:t>= 6x(y + 2)²[x + 2 (7 + 2)²]		</a:t>
            </a:r>
            <a:r>
              <a:rPr lang="en-PH" b="1" dirty="0"/>
              <a:t>Factor.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61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196FF-EC4F-9243-8C25-3826CD032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1119"/>
            <a:ext cx="10515600" cy="3642114"/>
          </a:xfrm>
        </p:spPr>
        <p:txBody>
          <a:bodyPr/>
          <a:lstStyle/>
          <a:p>
            <a:pPr algn="just"/>
            <a:r>
              <a:rPr lang="en-PH" b="1" dirty="0"/>
              <a:t>Factoring a polynomial </a:t>
            </a:r>
            <a:r>
              <a:rPr lang="en-PH" dirty="0"/>
              <a:t>is the process of rewriting a polynomial as a product of polynomials of smaller degree.</a:t>
            </a:r>
          </a:p>
          <a:p>
            <a:pPr algn="just"/>
            <a:endParaRPr lang="en-PH" dirty="0"/>
          </a:p>
          <a:p>
            <a:pPr algn="just"/>
            <a:r>
              <a:rPr lang="en-PH" dirty="0"/>
              <a:t>The </a:t>
            </a:r>
            <a:r>
              <a:rPr lang="en-PH" b="1" dirty="0"/>
              <a:t>GCF</a:t>
            </a:r>
            <a:r>
              <a:rPr lang="en-PH" dirty="0"/>
              <a:t> of two or more monomials is the common factor having the greatest numerical factor and with variables having the least degree.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11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E196FF-EC4F-9243-8C25-3826CD032B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27254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Example of </a:t>
                </a:r>
                <a:r>
                  <a:rPr lang="en-US" b="1" dirty="0"/>
                  <a:t>factoring polynomials: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+2)</m:t>
                      </m:r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+3)</m:t>
                    </m:r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r>
                  <a:rPr lang="en-PH" dirty="0"/>
                  <a:t>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+2)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E196FF-EC4F-9243-8C25-3826CD032B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272545"/>
              </a:xfrm>
              <a:blipFill>
                <a:blip r:embed="rId3"/>
                <a:stretch>
                  <a:fillRect l="-1086" t="-2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3696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	The greatest common factor (GCF)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and 2x is x. For the polynomial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+ 2x, the factored form is x (x + 2). Here are other examples.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E381C85-6118-2F4B-B2FB-924519DBB4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5074603"/>
                  </p:ext>
                </p:extLst>
              </p:nvPr>
            </p:nvGraphicFramePr>
            <p:xfrm>
              <a:off x="2761861" y="3588866"/>
              <a:ext cx="6606075" cy="184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20686">
                      <a:extLst>
                        <a:ext uri="{9D8B030D-6E8A-4147-A177-3AD203B41FA5}">
                          <a16:colId xmlns:a16="http://schemas.microsoft.com/office/drawing/2014/main" val="752952798"/>
                        </a:ext>
                      </a:extLst>
                    </a:gridCol>
                    <a:gridCol w="1940077">
                      <a:extLst>
                        <a:ext uri="{9D8B030D-6E8A-4147-A177-3AD203B41FA5}">
                          <a16:colId xmlns:a16="http://schemas.microsoft.com/office/drawing/2014/main" val="2491932987"/>
                        </a:ext>
                      </a:extLst>
                    </a:gridCol>
                    <a:gridCol w="2445312">
                      <a:extLst>
                        <a:ext uri="{9D8B030D-6E8A-4147-A177-3AD203B41FA5}">
                          <a16:colId xmlns:a16="http://schemas.microsoft.com/office/drawing/2014/main" val="2603561000"/>
                        </a:ext>
                      </a:extLst>
                    </a:gridCol>
                  </a:tblGrid>
                  <a:tr h="1609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Polynomial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GCF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Factored Form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212642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PH" dirty="0"/>
                            <a:t>8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+14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oMath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2x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2x(4x + 7)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85895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PH" i="0" dirty="0">
                              <a:latin typeface="+mn-lt"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+9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oMath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3x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3x(x + 3)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0943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PH" i="0" dirty="0">
                              <a:latin typeface="+mn-lt"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sSup>
                                  <m:sSupPr>
                                    <m:ctrlPr>
                                      <a:rPr lang="en-PH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PH" i="0" dirty="0">
                              <a:latin typeface="+mn-lt"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(1 + 2x)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305256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PH" i="0" dirty="0">
                              <a:latin typeface="+mn-lt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+14</m:t>
                              </m:r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PH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PH" i="0" dirty="0">
                              <a:latin typeface="+mn-lt"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:r>
                            <a:rPr lang="en-PH" i="0" dirty="0">
                              <a:solidFill>
                                <a:schemeClr val="dk1"/>
                              </a:solidFill>
                              <a:latin typeface="+mn-lt"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PH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−7)</m:t>
                              </m:r>
                            </m:oMath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197458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E381C85-6118-2F4B-B2FB-924519DBB4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5074603"/>
                  </p:ext>
                </p:extLst>
              </p:nvPr>
            </p:nvGraphicFramePr>
            <p:xfrm>
              <a:off x="2761861" y="3588866"/>
              <a:ext cx="6606075" cy="184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20686">
                      <a:extLst>
                        <a:ext uri="{9D8B030D-6E8A-4147-A177-3AD203B41FA5}">
                          <a16:colId xmlns:a16="http://schemas.microsoft.com/office/drawing/2014/main" val="752952798"/>
                        </a:ext>
                      </a:extLst>
                    </a:gridCol>
                    <a:gridCol w="1940077">
                      <a:extLst>
                        <a:ext uri="{9D8B030D-6E8A-4147-A177-3AD203B41FA5}">
                          <a16:colId xmlns:a16="http://schemas.microsoft.com/office/drawing/2014/main" val="2491932987"/>
                        </a:ext>
                      </a:extLst>
                    </a:gridCol>
                    <a:gridCol w="2445312">
                      <a:extLst>
                        <a:ext uri="{9D8B030D-6E8A-4147-A177-3AD203B41FA5}">
                          <a16:colId xmlns:a16="http://schemas.microsoft.com/office/drawing/2014/main" val="2603561000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Polynomial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GCF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Factored Form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212642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71" t="-103333" r="-197714" b="-3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2x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2x(4x + 7)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085895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71" t="-210345" r="-197714" b="-2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3x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3x(x + 3)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0943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71" t="-300000" r="-197714" b="-1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5033" t="-300000" r="-126144" b="-1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0466" t="-300000" b="-1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05256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71" t="-413793" r="-197714" b="-2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5033" t="-413793" r="-126144" b="-2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0466" t="-413793" b="-206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197458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01887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CD2841-D304-204B-AD35-F60CDA724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/>
              <a:t>Factoring and GCF</a:t>
            </a:r>
            <a:endParaRPr lang="en-PH" b="1" dirty="0"/>
          </a:p>
          <a:p>
            <a:pPr marL="0" indent="0" algn="just">
              <a:buNone/>
            </a:pPr>
            <a:r>
              <a:rPr lang="en-PH" dirty="0"/>
              <a:t>Factoring is finding two or more factors of a number or a polynomial.</a:t>
            </a:r>
          </a:p>
          <a:p>
            <a:pPr marL="0" indent="0" algn="just">
              <a:buNone/>
            </a:pPr>
            <a:r>
              <a:rPr lang="en-US" dirty="0"/>
              <a:t>	</a:t>
            </a:r>
            <a:r>
              <a:rPr lang="en-PH" dirty="0"/>
              <a:t> The GCF of two or more monomials (a monomial is an expression with one term) is the </a:t>
            </a:r>
            <a:r>
              <a:rPr lang="en-PH" i="1" dirty="0"/>
              <a:t>common factor </a:t>
            </a:r>
            <a:r>
              <a:rPr lang="en-PH" dirty="0"/>
              <a:t>having the greatest numerical factor and with variables having the least degree.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948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CD2841-D304-204B-AD35-F60CDA72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3158251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The term axⁿ is the GCF of the terms of a polynomial with one variable x and integer numerical coefficient if:</a:t>
            </a:r>
          </a:p>
          <a:p>
            <a:pPr marL="514350" indent="-514350">
              <a:buFont typeface="+mj-lt"/>
              <a:buAutoNum type="alphaLcPeriod"/>
            </a:pPr>
            <a:r>
              <a:rPr lang="en-PH" dirty="0"/>
              <a:t>a is the </a:t>
            </a:r>
            <a:r>
              <a:rPr lang="en-PH" i="1" dirty="0"/>
              <a:t>greatest integer </a:t>
            </a:r>
            <a:r>
              <a:rPr lang="en-PH" dirty="0"/>
              <a:t>that divides each of the coefficients of the polynomial; and</a:t>
            </a:r>
          </a:p>
          <a:p>
            <a:pPr marL="514350" indent="-514350">
              <a:buFont typeface="+mj-lt"/>
              <a:buAutoNum type="alphaLcPeriod"/>
            </a:pPr>
            <a:r>
              <a:rPr lang="en-PH" dirty="0"/>
              <a:t>n is the </a:t>
            </a:r>
            <a:r>
              <a:rPr lang="en-PH" i="1" dirty="0"/>
              <a:t>smallest exponent </a:t>
            </a:r>
            <a:r>
              <a:rPr lang="en-PH" dirty="0"/>
              <a:t>of x in all the terms of the polynomial.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60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Find the GCF of each pair of monomials.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lphaLcPeriod"/>
                </a:pPr>
                <a:r>
                  <a:rPr lang="en-US" dirty="0"/>
                  <a:t>6a and 18ab		b.   10a and </a:t>
                </a:r>
                <a:r>
                  <a:rPr lang="en-PH" dirty="0"/>
                  <a:t>12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		c.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dirty="0"/>
                  <a:t> and 16xy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  <a:blipFill>
                <a:blip r:embed="rId3"/>
                <a:stretch>
                  <a:fillRect l="-1086" t="-2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500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Find the GCF of each pair of monomials.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r>
                  <a:rPr lang="en-US" dirty="0"/>
                  <a:t>a.    6a and 18ab</a:t>
                </a:r>
                <a:endParaRPr lang="en-US" b="1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AutoNum type="alphaLcPeriod"/>
                </a:pPr>
                <a:r>
                  <a:rPr lang="en-US" dirty="0"/>
                  <a:t>Write the factors of 6a: 	(2 · 3)(a)</a:t>
                </a:r>
              </a:p>
              <a:p>
                <a:pPr marL="0" indent="0" algn="just">
                  <a:buNone/>
                </a:pPr>
                <a:r>
                  <a:rPr lang="en-US" dirty="0"/>
                  <a:t>       Write the factors of 18ab:	(2 ·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)(a)(b)</a:t>
                </a:r>
              </a:p>
              <a:p>
                <a:pPr marL="0" indent="0" algn="just">
                  <a:buNone/>
                </a:pPr>
                <a:r>
                  <a:rPr lang="en-US" dirty="0"/>
                  <a:t>       </a:t>
                </a:r>
                <a:r>
                  <a:rPr lang="en-US" i="1" dirty="0"/>
                  <a:t>The GCF of 6a and 18ab is (2 · 3)(a), or 6a.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  <a:blipFill>
                <a:blip r:embed="rId3"/>
                <a:stretch>
                  <a:fillRect l="-1086" t="-2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9340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Polynomials with Common Monomial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Find the GCF of each pair of monomials.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r>
                  <a:rPr lang="en-US" dirty="0"/>
                  <a:t>b.   10a and </a:t>
                </a:r>
                <a:r>
                  <a:rPr lang="en-PH" dirty="0"/>
                  <a:t>12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endParaRPr lang="en-US" b="1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lphaLcPeriod" startAt="2"/>
                </a:pPr>
                <a:r>
                  <a:rPr lang="en-US" dirty="0"/>
                  <a:t>Write the factors of 10a: 	(2 · 5)(a)</a:t>
                </a:r>
              </a:p>
              <a:p>
                <a:pPr marL="0" indent="0" algn="just">
                  <a:buNone/>
                </a:pPr>
                <a:r>
                  <a:rPr lang="en-US" dirty="0"/>
                  <a:t>       Write the factors of 12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:	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·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dirty="0"/>
                  <a:t>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)(b)</a:t>
                </a:r>
              </a:p>
              <a:p>
                <a:pPr marL="0" indent="0" algn="just">
                  <a:buNone/>
                </a:pPr>
                <a:r>
                  <a:rPr lang="en-US" dirty="0"/>
                  <a:t>       </a:t>
                </a:r>
                <a:r>
                  <a:rPr lang="en-US" i="1" dirty="0"/>
                  <a:t>The GCF of 10a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i="1" dirty="0"/>
                  <a:t> is (2)(a), or 2a.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DCD2841-D304-204B-AD35-F60CDA7243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9874"/>
                <a:ext cx="10515600" cy="3991089"/>
              </a:xfrm>
              <a:blipFill>
                <a:blip r:embed="rId3"/>
                <a:stretch>
                  <a:fillRect l="-1086" t="-2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2437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4584</TotalTime>
  <Words>667</Words>
  <Application>Microsoft Macintosh PowerPoint</Application>
  <PresentationFormat>Widescreen</PresentationFormat>
  <Paragraphs>152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Factoring Polynomials with Common Monomial Factors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440</cp:revision>
  <cp:lastPrinted>2023-03-16T03:23:03Z</cp:lastPrinted>
  <dcterms:created xsi:type="dcterms:W3CDTF">2019-04-16T02:10:14Z</dcterms:created>
  <dcterms:modified xsi:type="dcterms:W3CDTF">2023-04-22T01:18:18Z</dcterms:modified>
</cp:coreProperties>
</file>