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/>
    <p:restoredTop sz="93076"/>
  </p:normalViewPr>
  <p:slideViewPr>
    <p:cSldViewPr snapToGrid="0" snapToObjects="1">
      <p:cViewPr varScale="1">
        <p:scale>
          <a:sx n="80" d="100"/>
          <a:sy n="80" d="100"/>
        </p:scale>
        <p:origin x="22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1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2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6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659621" y="3105834"/>
            <a:ext cx="665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Factoring Polynomials with Common Monomial Factors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the GCF of each pair of monomials.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 algn="just">
                  <a:buAutoNum type="alphaLcPeriod" startAt="3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 and 16xy</a:t>
                </a:r>
              </a:p>
              <a:p>
                <a:pPr marL="514350" indent="-514350" algn="just">
                  <a:buAutoNum type="alphaLcPeriod" startAt="3"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c.    Write the factors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 : (-1)(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)(y)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Write the factors of 16xy:	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)(x)(y)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The GCF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and 16xy is (x)(y), or 8xy.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  <a:blipFill>
                <a:blip r:embed="rId3"/>
                <a:stretch>
                  <a:fillRect l="-1086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89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Factor completely.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1428750" lvl="2" indent="-514350" algn="just">
                  <a:lnSpc>
                    <a:spcPct val="160000"/>
                  </a:lnSpc>
                  <a:buFont typeface="+mj-lt"/>
                  <a:buAutoNum type="alphaLcPeriod"/>
                </a:pPr>
                <a:r>
                  <a:rPr lang="en-US" dirty="0"/>
                  <a:t>3x + 6</a:t>
                </a:r>
              </a:p>
              <a:p>
                <a:pPr marL="1428750" lvl="2" indent="-514350" algn="just">
                  <a:lnSpc>
                    <a:spcPct val="16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428750" lvl="2" indent="-514350" algn="just">
                  <a:lnSpc>
                    <a:spcPct val="16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/>
                      <m:t>12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PH"/>
                      <m:t>– 16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PH"/>
                      <m:t>+ 20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  <a:blipFill>
                <a:blip r:embed="rId3"/>
                <a:stretch>
                  <a:fillRect l="-1086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85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386"/>
            <a:ext cx="11353800" cy="46455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Factor completely.</a:t>
            </a:r>
          </a:p>
          <a:p>
            <a:pPr marL="1428750" lvl="2" indent="-514350" algn="just">
              <a:lnSpc>
                <a:spcPct val="100000"/>
              </a:lnSpc>
              <a:buFont typeface="+mj-lt"/>
              <a:buAutoNum type="alphaLcPeriod"/>
            </a:pPr>
            <a:r>
              <a:rPr lang="en-US" dirty="0"/>
              <a:t>3x + 6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Solution:	</a:t>
            </a:r>
            <a:r>
              <a:rPr lang="en-US" dirty="0"/>
              <a:t>Find the GCF of each term of 3x + 6.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		</a:t>
            </a:r>
            <a:r>
              <a:rPr lang="en-US" dirty="0"/>
              <a:t>prime factorization of 3x: (3)(x)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		prime factorization of 6:   (3)(2)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The GCF is 3.       </a:t>
            </a:r>
            <a:r>
              <a:rPr lang="en-US" dirty="0"/>
              <a:t>3x + 6 = 3(x) + 3(2)       Use the GCF to write the polynomial.</a:t>
            </a:r>
            <a:endParaRPr lang="en-US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		                   </a:t>
            </a:r>
            <a:r>
              <a:rPr lang="en-US" dirty="0"/>
              <a:t>= 3(x+2)		  Use the Distributive Property.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		 So, </a:t>
            </a:r>
            <a:r>
              <a:rPr lang="en-US" b="1" i="1" dirty="0"/>
              <a:t>3x + 6 = 3(x +2).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32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386"/>
                <a:ext cx="11353800" cy="464552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Factor completely.</a:t>
                </a:r>
              </a:p>
              <a:p>
                <a:pPr marL="1428750" lvl="2" indent="-514350" algn="just">
                  <a:lnSpc>
                    <a:spcPct val="100000"/>
                  </a:lnSpc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Solution:	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Find the GCF of each term.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prime factors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(5)(3)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prime factors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: (3)(11)(x)(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The GCF is </a:t>
                </a:r>
                <a:r>
                  <a:rPr lang="en-PH" dirty="0"/>
                  <a:t>(3)(x)(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/>
                  <a:t>) or 3x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</a:t>
                </a:r>
                <a:r>
                  <a:rPr lang="en-PH" i="1" dirty="0"/>
                  <a:t> So, 15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i="1" dirty="0"/>
                  <a:t> – 33</a:t>
                </a:r>
                <a:r>
                  <a:rPr lang="en-PH" dirty="0"/>
                  <a:t> </a:t>
                </a:r>
                <a:r>
                  <a:rPr lang="en-PH" i="1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i="1" dirty="0"/>
                  <a:t> = 3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i="1" dirty="0"/>
                  <a:t> (5x – 11).</a:t>
                </a:r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386"/>
                <a:ext cx="11353800" cy="4645524"/>
              </a:xfrm>
              <a:blipFill>
                <a:blip r:embed="rId3"/>
                <a:stretch>
                  <a:fillRect l="-1006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41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386"/>
                <a:ext cx="11353800" cy="464552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Factor completely.</a:t>
                </a:r>
              </a:p>
              <a:p>
                <a:pPr marL="1428750" lvl="2" indent="-514350" algn="just">
                  <a:lnSpc>
                    <a:spcPct val="100000"/>
                  </a:lnSpc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/>
                      <m:t>12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PH"/>
                      <m:t>– 16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PH"/>
                      <m:t>+ 20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Solution:	</a:t>
                </a:r>
                <a:r>
                  <a:rPr lang="en-US" dirty="0"/>
                  <a:t>Find the GCF of each term.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prime factors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/>
                      <m:t>12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r>
                  <a:rPr lang="en-PH" dirty="0"/>
                  <a:t> (3)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PH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:r>
                  <a:rPr lang="en-PH" dirty="0"/>
                  <a:t>prime factors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/>
                      <m:t>16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PH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:r>
                  <a:rPr lang="en-PH" dirty="0"/>
                  <a:t>prime factors of 20a5b3: (22) (5) (a5) (b3)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	</a:t>
                </a:r>
                <a:r>
                  <a:rPr lang="en-PH" dirty="0"/>
                  <a:t>The GCF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 or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	</a:t>
                </a:r>
                <a:r>
                  <a:rPr lang="en-PH" i="1" dirty="0"/>
                  <a:t> So, 12a²b⁴ – 16a³b² + 20a²b² = 4a²b² (3b² – 4a + 5a³b).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386"/>
                <a:ext cx="11353800" cy="4645524"/>
              </a:xfrm>
              <a:blipFill>
                <a:blip r:embed="rId3"/>
                <a:stretch>
                  <a:fillRect l="-1006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30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74"/>
            <a:ext cx="10515600" cy="3991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Factor each polynomial.</a:t>
            </a:r>
          </a:p>
          <a:p>
            <a:pPr marL="0" indent="0" algn="just">
              <a:buNone/>
            </a:pPr>
            <a:endParaRPr lang="en-US" dirty="0"/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PH" dirty="0"/>
              <a:t>7a(a + 3) – c (a + 3)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PH" dirty="0"/>
              <a:t>4(3b – 1) + 5a(1 – 3b) + 4c(3b – 1)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PH" dirty="0"/>
              <a:t>p³(n + 2) + 2p²(n + 2) – 5p(n + 2)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PH" dirty="0"/>
              <a:t>6x² (y + 2)² + 12x(y + 2)⁴</a:t>
            </a:r>
            <a:r>
              <a:rPr lang="en-PH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9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74"/>
            <a:ext cx="10515600" cy="39910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Factor each polynomial.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Solution: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  <a:p>
            <a:pPr marL="1428750" lvl="2" indent="-514350" algn="just">
              <a:lnSpc>
                <a:spcPct val="100000"/>
              </a:lnSpc>
              <a:buFont typeface="+mj-lt"/>
              <a:buAutoNum type="alphaLcPeriod"/>
            </a:pPr>
            <a:r>
              <a:rPr lang="en-PH" dirty="0"/>
              <a:t>7a(a + 3) – c (a + 3)		</a:t>
            </a:r>
            <a:r>
              <a:rPr lang="en-PH" b="1" dirty="0"/>
              <a:t>The binomial (a + 3) is common 					to both terms.</a:t>
            </a: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en-PH" dirty="0"/>
              <a:t>	=(a + 3)(7a – c) 		</a:t>
            </a:r>
            <a:r>
              <a:rPr lang="en-PH" b="1" dirty="0"/>
              <a:t>Factor.</a:t>
            </a:r>
          </a:p>
        </p:txBody>
      </p:sp>
    </p:spTree>
    <p:extLst>
      <p:ext uri="{BB962C8B-B14F-4D97-AF65-F5344CB8AC3E}">
        <p14:creationId xmlns:p14="http://schemas.microsoft.com/office/powerpoint/2010/main" val="191378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74"/>
            <a:ext cx="11353800" cy="39910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Factor each polynomial.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Solution: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b="1" dirty="0"/>
          </a:p>
          <a:p>
            <a:pPr marL="971550" lvl="1" indent="-514350" algn="just">
              <a:lnSpc>
                <a:spcPct val="100000"/>
              </a:lnSpc>
              <a:buFont typeface="+mj-lt"/>
              <a:buAutoNum type="alphaLcPeriod" startAt="2"/>
            </a:pPr>
            <a:r>
              <a:rPr lang="en-PH" dirty="0"/>
              <a:t>4(3b – 1) + 5a(1 – 3b) + 4c(3b – 1)   </a:t>
            </a:r>
            <a:r>
              <a:rPr lang="en-PH" b="1" dirty="0"/>
              <a:t>Use the fact that 1 – 3b = –(3b – 1)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PH" b="1" dirty="0"/>
              <a:t>	</a:t>
            </a:r>
            <a:r>
              <a:rPr lang="en-PH" dirty="0"/>
              <a:t>= 4(3b – 1) – 5a(3b – 1) + 4c(3b – 1) </a:t>
            </a:r>
            <a:r>
              <a:rPr lang="en-PH" b="1" dirty="0"/>
              <a:t>Rewrite 1 – 3b.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PH" b="1" dirty="0"/>
              <a:t>	</a:t>
            </a:r>
            <a:r>
              <a:rPr lang="en-PH" dirty="0"/>
              <a:t>= (3b – 1)(4 – 5a + 4c)		        </a:t>
            </a:r>
            <a:r>
              <a:rPr lang="en-PH" b="1" dirty="0"/>
              <a:t>The binomial factor (3b – 1) is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PH" b="1" dirty="0"/>
              <a:t>						        common to all three terms</a:t>
            </a:r>
            <a:endParaRPr lang="en-PH" dirty="0"/>
          </a:p>
          <a:p>
            <a:pPr marL="457200" lvl="1" indent="0" algn="just">
              <a:lnSpc>
                <a:spcPct val="100000"/>
              </a:lnSpc>
              <a:buNone/>
            </a:pPr>
            <a:endParaRPr lang="en-PH" dirty="0"/>
          </a:p>
          <a:p>
            <a:pPr marL="457200" lvl="1" indent="0" algn="just">
              <a:lnSpc>
                <a:spcPct val="100000"/>
              </a:lnSpc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56763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74"/>
            <a:ext cx="10515600" cy="3991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Factor each polynomial.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</a:p>
          <a:p>
            <a:pPr marL="0" indent="0" algn="just">
              <a:buNone/>
            </a:pPr>
            <a:endParaRPr lang="en-US" b="1" dirty="0"/>
          </a:p>
          <a:p>
            <a:pPr marL="971550" lvl="1" indent="-514350" algn="just">
              <a:lnSpc>
                <a:spcPct val="100000"/>
              </a:lnSpc>
              <a:buFont typeface="+mj-lt"/>
              <a:buAutoNum type="alphaLcPeriod" startAt="3"/>
            </a:pPr>
            <a:r>
              <a:rPr lang="en-PH" dirty="0"/>
              <a:t>p³(n + 2) + 2p²(n + 2) – 5p(n + 2)	</a:t>
            </a:r>
            <a:r>
              <a:rPr lang="en-PH" b="1" dirty="0"/>
              <a:t>p and (n + 2) are common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PH" b="1" dirty="0"/>
              <a:t>							to all the three terms.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PH" dirty="0"/>
              <a:t>	= p(n + 2)(p² + 2p – 5)			</a:t>
            </a:r>
            <a:r>
              <a:rPr lang="en-PH" b="1" dirty="0"/>
              <a:t>Factor.</a:t>
            </a:r>
            <a:endParaRPr lang="en-PH" dirty="0"/>
          </a:p>
          <a:p>
            <a:pPr marL="457200" lvl="1" indent="0" algn="just">
              <a:lnSpc>
                <a:spcPct val="100000"/>
              </a:lnSpc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5843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74"/>
            <a:ext cx="10515600" cy="3991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Factor each polynomial.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Solution: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b="1" dirty="0"/>
          </a:p>
          <a:p>
            <a:pPr marL="1428750" lvl="2" indent="-514350" algn="just">
              <a:lnSpc>
                <a:spcPct val="100000"/>
              </a:lnSpc>
              <a:buFont typeface="+mj-lt"/>
              <a:buAutoNum type="alphaLcPeriod" startAt="4"/>
            </a:pPr>
            <a:r>
              <a:rPr lang="en-PH" dirty="0"/>
              <a:t>6x² (y + 2)² + 12x(y + 2)⁴</a:t>
            </a:r>
            <a:r>
              <a:rPr lang="en-PH" i="1" dirty="0"/>
              <a:t> 	</a:t>
            </a:r>
            <a:r>
              <a:rPr lang="en-PH" b="1" dirty="0"/>
              <a:t>6x and (y + 2)² are common to </a:t>
            </a: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en-PH" b="1" dirty="0"/>
              <a:t>					both terms.</a:t>
            </a: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en-PH" dirty="0"/>
              <a:t>= 6x(y + 2)²[x + 2 (7 + 2)²]		</a:t>
            </a:r>
            <a:r>
              <a:rPr lang="en-PH" b="1" dirty="0"/>
              <a:t>Factor.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196FF-EC4F-9243-8C25-3826CD03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19"/>
            <a:ext cx="10515600" cy="3642114"/>
          </a:xfrm>
        </p:spPr>
        <p:txBody>
          <a:bodyPr/>
          <a:lstStyle/>
          <a:p>
            <a:pPr algn="just"/>
            <a:r>
              <a:rPr lang="en-PH" b="1" dirty="0"/>
              <a:t>Factoring a polynomial </a:t>
            </a:r>
            <a:r>
              <a:rPr lang="en-PH" dirty="0"/>
              <a:t>is the process of rewriting a polynomial as a product of polynomials of smaller degree.</a:t>
            </a:r>
          </a:p>
          <a:p>
            <a:pPr algn="just"/>
            <a:endParaRPr lang="en-PH" dirty="0"/>
          </a:p>
          <a:p>
            <a:pPr algn="just"/>
            <a:r>
              <a:rPr lang="en-PH" dirty="0"/>
              <a:t>The </a:t>
            </a:r>
            <a:r>
              <a:rPr lang="en-PH" b="1" dirty="0"/>
              <a:t>GCF</a:t>
            </a:r>
            <a:r>
              <a:rPr lang="en-PH" dirty="0"/>
              <a:t> of two or more monomials is the common factor having the greatest numerical factor and with variables having the least degree.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2725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of </a:t>
                </a:r>
                <a:r>
                  <a:rPr lang="en-US" b="1" dirty="0"/>
                  <a:t>factoring polynomials: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PH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E196FF-EC4F-9243-8C25-3826CD032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272545"/>
              </a:xfrm>
              <a:blipFill>
                <a:blip r:embed="rId3"/>
                <a:stretch>
                  <a:fillRect l="-1086" t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69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	The greatest common factor (GCF)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2x is x. For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+ 2x, the factored form is x (x + 2). Here are other examples.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381C85-6118-2F4B-B2FB-924519DBB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5074603"/>
                  </p:ext>
                </p:extLst>
              </p:nvPr>
            </p:nvGraphicFramePr>
            <p:xfrm>
              <a:off x="2761861" y="3588866"/>
              <a:ext cx="6606075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0686">
                      <a:extLst>
                        <a:ext uri="{9D8B030D-6E8A-4147-A177-3AD203B41FA5}">
                          <a16:colId xmlns:a16="http://schemas.microsoft.com/office/drawing/2014/main" val="752952798"/>
                        </a:ext>
                      </a:extLst>
                    </a:gridCol>
                    <a:gridCol w="1940077">
                      <a:extLst>
                        <a:ext uri="{9D8B030D-6E8A-4147-A177-3AD203B41FA5}">
                          <a16:colId xmlns:a16="http://schemas.microsoft.com/office/drawing/2014/main" val="2491932987"/>
                        </a:ext>
                      </a:extLst>
                    </a:gridCol>
                    <a:gridCol w="2445312">
                      <a:extLst>
                        <a:ext uri="{9D8B030D-6E8A-4147-A177-3AD203B41FA5}">
                          <a16:colId xmlns:a16="http://schemas.microsoft.com/office/drawing/2014/main" val="2603561000"/>
                        </a:ext>
                      </a:extLst>
                    </a:gridCol>
                  </a:tblGrid>
                  <a:tr h="1609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Polynomial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GCF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Factored Form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1264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H" dirty="0"/>
                            <a:t>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2x(4x + 7)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89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i="0" dirty="0">
                              <a:latin typeface="+mn-lt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3x(x + 3)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94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i="0" dirty="0">
                              <a:latin typeface="+mn-lt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P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i="0" dirty="0">
                              <a:latin typeface="+mn-lt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 + 2x)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0525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i="0" dirty="0">
                              <a:latin typeface="+mn-lt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P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i="0" dirty="0">
                              <a:latin typeface="+mn-lt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PH" i="0" dirty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1974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381C85-6118-2F4B-B2FB-924519DBB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5074603"/>
                  </p:ext>
                </p:extLst>
              </p:nvPr>
            </p:nvGraphicFramePr>
            <p:xfrm>
              <a:off x="2761861" y="3588866"/>
              <a:ext cx="6606075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0686">
                      <a:extLst>
                        <a:ext uri="{9D8B030D-6E8A-4147-A177-3AD203B41FA5}">
                          <a16:colId xmlns:a16="http://schemas.microsoft.com/office/drawing/2014/main" val="752952798"/>
                        </a:ext>
                      </a:extLst>
                    </a:gridCol>
                    <a:gridCol w="1940077">
                      <a:extLst>
                        <a:ext uri="{9D8B030D-6E8A-4147-A177-3AD203B41FA5}">
                          <a16:colId xmlns:a16="http://schemas.microsoft.com/office/drawing/2014/main" val="2491932987"/>
                        </a:ext>
                      </a:extLst>
                    </a:gridCol>
                    <a:gridCol w="2445312">
                      <a:extLst>
                        <a:ext uri="{9D8B030D-6E8A-4147-A177-3AD203B41FA5}">
                          <a16:colId xmlns:a16="http://schemas.microsoft.com/office/drawing/2014/main" val="2603561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Polynomial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GCF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Factored Form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1264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103333" r="-197714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2x(4x + 7)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89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210345" r="-197714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3x(x + 3)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94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300000" r="-19771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033" t="-300000" r="-12614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466" t="-30000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0525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413793" r="-197714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033" t="-413793" r="-126144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0466" t="-413793" b="-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19745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188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Factoring and GCF</a:t>
            </a:r>
            <a:endParaRPr lang="en-PH" b="1" dirty="0"/>
          </a:p>
          <a:p>
            <a:pPr marL="0" indent="0" algn="just">
              <a:buNone/>
            </a:pPr>
            <a:r>
              <a:rPr lang="en-PH" dirty="0"/>
              <a:t>Factoring is finding two or more factors of a number or a polynomial.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PH" dirty="0"/>
              <a:t> The GCF of two or more monomials (a monomial is an expression with one term) is the </a:t>
            </a:r>
            <a:r>
              <a:rPr lang="en-PH" i="1" dirty="0"/>
              <a:t>common factor </a:t>
            </a:r>
            <a:r>
              <a:rPr lang="en-PH" dirty="0"/>
              <a:t>having the greatest numerical factor and with variables having the least degree.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D2841-D304-204B-AD35-F60CDA72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158251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The term axⁿ is the GCF of the terms of a polynomial with one variable x and integer numerical coefficient if:</a:t>
            </a:r>
          </a:p>
          <a:p>
            <a:pPr marL="514350" indent="-514350">
              <a:buFont typeface="+mj-lt"/>
              <a:buAutoNum type="alphaLcPeriod"/>
            </a:pPr>
            <a:r>
              <a:rPr lang="en-PH" dirty="0"/>
              <a:t>a is the </a:t>
            </a:r>
            <a:r>
              <a:rPr lang="en-PH" i="1" dirty="0"/>
              <a:t>greatest integer </a:t>
            </a:r>
            <a:r>
              <a:rPr lang="en-PH" dirty="0"/>
              <a:t>that divides each of the coefficients of the polynomial; and</a:t>
            </a:r>
          </a:p>
          <a:p>
            <a:pPr marL="514350" indent="-514350">
              <a:buFont typeface="+mj-lt"/>
              <a:buAutoNum type="alphaLcPeriod"/>
            </a:pPr>
            <a:r>
              <a:rPr lang="en-PH" dirty="0"/>
              <a:t>n is the </a:t>
            </a:r>
            <a:r>
              <a:rPr lang="en-PH" i="1" dirty="0"/>
              <a:t>smallest exponent </a:t>
            </a:r>
            <a:r>
              <a:rPr lang="en-PH" dirty="0"/>
              <a:t>of x in all the terms of the polynomial.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the GCF of each pair of monomials.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US" dirty="0"/>
                  <a:t>6a and 18ab		b.   10a and </a:t>
                </a:r>
                <a:r>
                  <a:rPr lang="en-PH" dirty="0"/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		c.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 and 16xy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  <a:blipFill>
                <a:blip r:embed="rId3"/>
                <a:stretch>
                  <a:fillRect l="-1086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50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the GCF of each pair of monomials.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a.    6a and 18ab</a:t>
                </a:r>
                <a:endParaRPr lang="en-US" b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AutoNum type="alphaLcPeriod"/>
                </a:pPr>
                <a:r>
                  <a:rPr lang="en-US" dirty="0"/>
                  <a:t>Write the factors of 6a: 	(2 · 3)(a)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Write the factors of 18ab:	(2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)(a)(b)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The GCF of 6a and 18ab is (2 · 3)(a), or 6a.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  <a:blipFill>
                <a:blip r:embed="rId3"/>
                <a:stretch>
                  <a:fillRect l="-1086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3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Polynomials with Common Monomial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the GCF of each pair of monomials.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b.   10a and </a:t>
                </a:r>
                <a:r>
                  <a:rPr lang="en-PH" dirty="0"/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 startAt="2"/>
                </a:pPr>
                <a:r>
                  <a:rPr lang="en-US" dirty="0"/>
                  <a:t>Write the factors of 10a: 	(2 · 5)(a)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Write the factors of 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: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·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)(b)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The GCF of 10a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is (2)(a), or 2a.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CD2841-D304-204B-AD35-F60CDA724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874"/>
                <a:ext cx="10515600" cy="3991089"/>
              </a:xfrm>
              <a:blipFill>
                <a:blip r:embed="rId3"/>
                <a:stretch>
                  <a:fillRect l="-1086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3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667</Words>
  <Application>Microsoft Macintosh PowerPoint</Application>
  <PresentationFormat>Widescreen</PresentationFormat>
  <Paragraphs>152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Factoring Polynomials with Common Monomial Factors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440</cp:revision>
  <cp:lastPrinted>2023-03-16T03:23:03Z</cp:lastPrinted>
  <dcterms:created xsi:type="dcterms:W3CDTF">2019-04-16T02:10:14Z</dcterms:created>
  <dcterms:modified xsi:type="dcterms:W3CDTF">2023-04-22T01:18:18Z</dcterms:modified>
</cp:coreProperties>
</file>