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6000" cy="68518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92880" cy="2792880"/>
          </a:xfrm>
          <a:prstGeom prst="rect">
            <a:avLst/>
          </a:prstGeom>
          <a:ln w="0">
            <a:noFill/>
          </a:ln>
        </p:spPr>
      </p:pic>
      <p:sp>
        <p:nvSpPr>
          <p:cNvPr id="2" name="Rectangle 5"/>
          <p:cNvSpPr/>
          <p:nvPr/>
        </p:nvSpPr>
        <p:spPr>
          <a:xfrm>
            <a:off x="3487320" y="1475280"/>
            <a:ext cx="8698320" cy="38563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8320" cy="3780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6000" cy="628920"/>
          </a:xfrm>
          <a:prstGeom prst="rect">
            <a:avLst/>
          </a:prstGeom>
          <a:ln w="0">
            <a:noFill/>
          </a:ln>
        </p:spPr>
      </p:pic>
      <p:sp>
        <p:nvSpPr>
          <p:cNvPr id="43" name="Rectangle 7"/>
          <p:cNvSpPr/>
          <p:nvPr/>
        </p:nvSpPr>
        <p:spPr>
          <a:xfrm>
            <a:off x="10868760" y="0"/>
            <a:ext cx="964440" cy="9644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8520" cy="1028520"/>
          </a:xfrm>
          <a:prstGeom prst="rect">
            <a:avLst/>
          </a:prstGeom>
          <a:ln w="0">
            <a:noFill/>
          </a:ln>
        </p:spPr>
      </p:pic>
      <p:sp>
        <p:nvSpPr>
          <p:cNvPr id="45" name="TextBox 9"/>
          <p:cNvSpPr/>
          <p:nvPr/>
        </p:nvSpPr>
        <p:spPr>
          <a:xfrm>
            <a:off x="185400" y="6362280"/>
            <a:ext cx="4685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7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10320" cy="33786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3780000" y="3164760"/>
            <a:ext cx="8099640" cy="5832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r>
              <a:rPr b="1" lang="en-US" sz="3600" spc="-1" strike="noStrike">
                <a:solidFill>
                  <a:srgbClr val="ffffff"/>
                </a:solidFill>
                <a:latin typeface="Lato"/>
                <a:ea typeface="DejaVu Sans"/>
              </a:rPr>
              <a:t>Series and Parallel Circuits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9"/>
          <p:cNvSpPr/>
          <p:nvPr/>
        </p:nvSpPr>
        <p:spPr>
          <a:xfrm>
            <a:off x="360000" y="1322640"/>
            <a:ext cx="9896400" cy="1122120"/>
          </a:xfrm>
          <a:prstGeom prst="rect">
            <a:avLst/>
          </a:prstGeom>
          <a:noFill/>
          <a:ln w="0">
            <a:noFill/>
          </a:ln>
        </p:spPr>
        <p:style>
          <a:lnRef idx="0"/>
          <a:fillRef idx="0"/>
          <a:effectRef idx="0"/>
          <a:fontRef idx="minor"/>
        </p:style>
      </p:sp>
      <p:sp>
        <p:nvSpPr>
          <p:cNvPr id="126" name="PlaceHolder 3"/>
          <p:cNvSpPr/>
          <p:nvPr/>
        </p:nvSpPr>
        <p:spPr>
          <a:xfrm>
            <a:off x="900360" y="2628360"/>
            <a:ext cx="9536400" cy="3056400"/>
          </a:xfrm>
          <a:prstGeom prst="rect">
            <a:avLst/>
          </a:prstGeom>
          <a:noFill/>
          <a:ln w="0">
            <a:noFill/>
          </a:ln>
        </p:spPr>
        <p:style>
          <a:lnRef idx="0"/>
          <a:fillRef idx="0"/>
          <a:effectRef idx="0"/>
          <a:fontRef idx="minor"/>
        </p:style>
        <p:txBody>
          <a:bodyPr lIns="90000" rIns="90000" tIns="45000" bIns="45000" anchor="t">
            <a:normAutofit/>
          </a:bodyPr>
          <a:p>
            <a:pPr algn="just">
              <a:lnSpc>
                <a:spcPct val="100000"/>
              </a:lnSpc>
              <a:buNone/>
              <a:tabLst>
                <a:tab algn="l" pos="408240"/>
              </a:tabLst>
            </a:pPr>
            <a:endParaRPr b="0" lang="en-PH" sz="1800" spc="-1" strike="noStrike">
              <a:latin typeface="Arial"/>
            </a:endParaRPr>
          </a:p>
          <a:p>
            <a:pPr algn="just">
              <a:lnSpc>
                <a:spcPct val="100000"/>
              </a:lnSpc>
              <a:buNone/>
              <a:tabLst>
                <a:tab algn="l" pos="408240"/>
              </a:tabLst>
            </a:pPr>
            <a:endParaRPr b="0" lang="en-PH" sz="1800" spc="-1" strike="noStrike">
              <a:latin typeface="Arial"/>
            </a:endParaRPr>
          </a:p>
        </p:txBody>
      </p:sp>
      <p:sp>
        <p:nvSpPr>
          <p:cNvPr id="127" name="TextBox 4"/>
          <p:cNvSpPr/>
          <p:nvPr/>
        </p:nvSpPr>
        <p:spPr>
          <a:xfrm>
            <a:off x="1260000" y="69480"/>
            <a:ext cx="953928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1" lang="en-US" sz="3600" spc="-1" strike="noStrike">
                <a:solidFill>
                  <a:srgbClr val="000000"/>
                </a:solidFill>
                <a:latin typeface="Lato"/>
                <a:ea typeface="DejaVu Sans"/>
              </a:rPr>
              <a:t> </a:t>
            </a:r>
            <a:r>
              <a:rPr b="1" lang="en-US" sz="3200" spc="-1" strike="noStrike">
                <a:solidFill>
                  <a:srgbClr val="000000"/>
                </a:solidFill>
                <a:latin typeface="Lato"/>
                <a:ea typeface="DejaVu Sans"/>
              </a:rPr>
              <a:t>Series and Parallel Circuits</a:t>
            </a:r>
            <a:endParaRPr b="0" lang="en-PH" sz="3200" spc="-1" strike="noStrike">
              <a:latin typeface="Arial"/>
            </a:endParaRPr>
          </a:p>
        </p:txBody>
      </p:sp>
      <p:sp>
        <p:nvSpPr>
          <p:cNvPr id="128" name="TextBox 6"/>
          <p:cNvSpPr/>
          <p:nvPr/>
        </p:nvSpPr>
        <p:spPr>
          <a:xfrm>
            <a:off x="1260000" y="69480"/>
            <a:ext cx="953928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1" lang="en-US" sz="3600" spc="-1" strike="noStrike">
                <a:solidFill>
                  <a:srgbClr val="000000"/>
                </a:solidFill>
                <a:latin typeface="Lato"/>
                <a:ea typeface="DejaVu Sans"/>
              </a:rPr>
              <a:t> </a:t>
            </a:r>
            <a:r>
              <a:rPr b="1" lang="en-US" sz="3200" spc="-1" strike="noStrike">
                <a:solidFill>
                  <a:srgbClr val="000000"/>
                </a:solidFill>
                <a:latin typeface="Lato"/>
                <a:ea typeface="DejaVu Sans"/>
              </a:rPr>
              <a:t>Series and Parallel Circuits</a:t>
            </a:r>
            <a:endParaRPr b="0" lang="en-PH" sz="3200" spc="-1" strike="noStrike">
              <a:latin typeface="Arial"/>
            </a:endParaRPr>
          </a:p>
        </p:txBody>
      </p:sp>
      <p:sp>
        <p:nvSpPr>
          <p:cNvPr id="129" name=""/>
          <p:cNvSpPr/>
          <p:nvPr/>
        </p:nvSpPr>
        <p:spPr>
          <a:xfrm>
            <a:off x="540000" y="1047960"/>
            <a:ext cx="7919640" cy="52318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There are two basic ways to connect two or more electrical devices in a circuit with a single energy source. These connections can be in series or parallel. </a:t>
            </a:r>
            <a:endParaRPr b="0" lang="en-PH" sz="1800" spc="-1" strike="noStrike">
              <a:latin typeface="Arial"/>
            </a:endParaRPr>
          </a:p>
          <a:p>
            <a:pPr algn="just">
              <a:lnSpc>
                <a:spcPct val="100000"/>
              </a:lnSpc>
              <a:buNone/>
            </a:pPr>
            <a:r>
              <a:rPr b="0" lang="en-PH" sz="1800" spc="-1" strike="noStrike">
                <a:latin typeface="Lato"/>
              </a:rPr>
              <a:t>In a </a:t>
            </a:r>
            <a:r>
              <a:rPr b="1" lang="en-PH" sz="1800" spc="-1" strike="noStrike">
                <a:latin typeface="Lato"/>
              </a:rPr>
              <a:t>series circuit</a:t>
            </a:r>
            <a:r>
              <a:rPr b="0" lang="en-PH" sz="1800" spc="-1" strike="noStrike">
                <a:latin typeface="Lato"/>
                <a:ea typeface="Ð)p'E3þ"/>
              </a:rPr>
              <a:t>, the electricity flows in only one path.The electrical devices are connected by wires through which the electric current from the energy source flows in a single direction. If one of the loads is busted, the rest of the loads connected in the series circuit will not work. It is because the flow of electricity is interrupted by the busted electrical device. Replacing the busted electrical device will complete the circuit again, allowing the rest of the devices to work too.</a:t>
            </a:r>
            <a:endParaRPr b="0" lang="en-PH" sz="1800" spc="-1" strike="noStrike">
              <a:latin typeface="Arial"/>
            </a:endParaRPr>
          </a:p>
          <a:p>
            <a:pPr algn="just">
              <a:lnSpc>
                <a:spcPct val="100000"/>
              </a:lnSpc>
              <a:buNone/>
            </a:pPr>
            <a:r>
              <a:rPr b="0" lang="en-PH" sz="1800" spc="-1" strike="noStrike">
                <a:latin typeface="Lato"/>
                <a:ea typeface="Ð)p'E3þ"/>
              </a:rPr>
              <a:t>In a</a:t>
            </a:r>
            <a:r>
              <a:rPr b="1" lang="en-PH" sz="1800" spc="-1" strike="noStrike">
                <a:latin typeface="Lato"/>
                <a:ea typeface="Ð)p'E3þ"/>
              </a:rPr>
              <a:t> parallel circuit</a:t>
            </a:r>
            <a:r>
              <a:rPr b="0" lang="en-PH" sz="1800" spc="-1" strike="noStrike">
                <a:latin typeface="Lato"/>
                <a:ea typeface="Ð)p'E3þ"/>
              </a:rPr>
              <a:t>, the electric current flows in multiple paths. The electrical devices are connected by wires through which the electricity flows in multiple directions. This is the reason why even if one of the electrical devices is turned off or busted, the rest will still work as the  flow of electricity is not interrupted.</a:t>
            </a:r>
            <a:endParaRPr b="0" lang="en-PH" sz="1800" spc="-1" strike="noStrike">
              <a:latin typeface="Arial"/>
            </a:endParaRPr>
          </a:p>
        </p:txBody>
      </p:sp>
      <p:pic>
        <p:nvPicPr>
          <p:cNvPr id="130" name="" descr=""/>
          <p:cNvPicPr/>
          <p:nvPr/>
        </p:nvPicPr>
        <p:blipFill>
          <a:blip r:embed="rId1"/>
          <a:stretch/>
        </p:blipFill>
        <p:spPr>
          <a:xfrm>
            <a:off x="8637840" y="2160000"/>
            <a:ext cx="3061800" cy="1595520"/>
          </a:xfrm>
          <a:prstGeom prst="rect">
            <a:avLst/>
          </a:prstGeom>
          <a:ln w="0">
            <a:noFill/>
          </a:ln>
        </p:spPr>
      </p:pic>
      <p:pic>
        <p:nvPicPr>
          <p:cNvPr id="131" name="" descr=""/>
          <p:cNvPicPr/>
          <p:nvPr/>
        </p:nvPicPr>
        <p:blipFill>
          <a:blip r:embed="rId2"/>
          <a:stretch/>
        </p:blipFill>
        <p:spPr>
          <a:xfrm>
            <a:off x="8820000" y="3952080"/>
            <a:ext cx="2761920" cy="162756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5"/>
          <p:cNvSpPr/>
          <p:nvPr/>
        </p:nvSpPr>
        <p:spPr>
          <a:xfrm>
            <a:off x="648360" y="2818440"/>
            <a:ext cx="10509480" cy="113940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br/>
            <a:br/>
            <a:br/>
            <a:endParaRPr b="0" lang="en-PH" sz="1800" spc="-1" strike="noStrike">
              <a:latin typeface="Arial"/>
            </a:endParaRPr>
          </a:p>
        </p:txBody>
      </p:sp>
      <p:sp>
        <p:nvSpPr>
          <p:cNvPr id="133" name=""/>
          <p:cNvSpPr/>
          <p:nvPr/>
        </p:nvSpPr>
        <p:spPr>
          <a:xfrm>
            <a:off x="360000" y="180000"/>
            <a:ext cx="3612240" cy="600480"/>
          </a:xfrm>
          <a:prstGeom prst="rect">
            <a:avLst/>
          </a:prstGeom>
          <a:noFill/>
          <a:ln w="0">
            <a:noFill/>
          </a:ln>
        </p:spPr>
        <p:style>
          <a:lnRef idx="0"/>
          <a:fillRef idx="0"/>
          <a:effectRef idx="0"/>
          <a:fontRef idx="minor"/>
        </p:style>
      </p:sp>
      <p:sp>
        <p:nvSpPr>
          <p:cNvPr id="134" name=""/>
          <p:cNvSpPr/>
          <p:nvPr/>
        </p:nvSpPr>
        <p:spPr>
          <a:xfrm>
            <a:off x="725400" y="1691280"/>
            <a:ext cx="10974240" cy="1548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	</a:t>
            </a:r>
            <a:endParaRPr b="0" lang="en-PH" sz="2000" spc="-1" strike="noStrike">
              <a:latin typeface="Arial"/>
            </a:endParaRPr>
          </a:p>
        </p:txBody>
      </p:sp>
      <p:sp>
        <p:nvSpPr>
          <p:cNvPr id="135" name="TextBox 10"/>
          <p:cNvSpPr/>
          <p:nvPr/>
        </p:nvSpPr>
        <p:spPr>
          <a:xfrm>
            <a:off x="1260000" y="69480"/>
            <a:ext cx="953928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1" lang="en-US" sz="3600" spc="-1" strike="noStrike">
                <a:solidFill>
                  <a:srgbClr val="000000"/>
                </a:solidFill>
                <a:latin typeface="Lato"/>
                <a:ea typeface="DejaVu Sans"/>
              </a:rPr>
              <a:t> </a:t>
            </a:r>
            <a:r>
              <a:rPr b="1" lang="en-US" sz="3200" spc="-1" strike="noStrike">
                <a:solidFill>
                  <a:srgbClr val="000000"/>
                </a:solidFill>
                <a:latin typeface="Lato"/>
                <a:ea typeface="DejaVu Sans"/>
              </a:rPr>
              <a:t>Series and Parallel Circuits</a:t>
            </a:r>
            <a:endParaRPr b="0" lang="en-PH" sz="3200" spc="-1" strike="noStrike">
              <a:latin typeface="Arial"/>
            </a:endParaRPr>
          </a:p>
        </p:txBody>
      </p:sp>
      <p:sp>
        <p:nvSpPr>
          <p:cNvPr id="136" name=""/>
          <p:cNvSpPr/>
          <p:nvPr/>
        </p:nvSpPr>
        <p:spPr>
          <a:xfrm>
            <a:off x="540000" y="1170720"/>
            <a:ext cx="6955200" cy="116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latin typeface="Lato"/>
              </a:rPr>
              <a:t>Applications of Series and Parallel Circuits</a:t>
            </a:r>
            <a:endParaRPr b="0" lang="en-PH" sz="2000" spc="-1" strike="noStrike">
              <a:latin typeface="Arial"/>
            </a:endParaRPr>
          </a:p>
        </p:txBody>
      </p:sp>
      <p:sp>
        <p:nvSpPr>
          <p:cNvPr id="137" name=""/>
          <p:cNvSpPr/>
          <p:nvPr/>
        </p:nvSpPr>
        <p:spPr>
          <a:xfrm>
            <a:off x="540000" y="1800000"/>
            <a:ext cx="11159640" cy="2350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900" spc="-1" strike="noStrike">
                <a:latin typeface="Lato"/>
              </a:rPr>
              <a:t>The type of circuit that is used in a certain electrical device depends on its purpose. For instance, a conventional ceiling lamp uses a series circuit to ensure the same amount of brightness for each bulb present in it. Since the electric current in a series circuit passes in one direction, it is equally distributed in each bulb. </a:t>
            </a:r>
            <a:endParaRPr b="0" lang="en-PH" sz="1900" spc="-1" strike="noStrike">
              <a:latin typeface="Arial"/>
            </a:endParaRPr>
          </a:p>
          <a:p>
            <a:pPr algn="just">
              <a:lnSpc>
                <a:spcPct val="100000"/>
              </a:lnSpc>
              <a:buNone/>
            </a:pPr>
            <a:endParaRPr b="0" lang="en-PH" sz="1900" spc="-1" strike="noStrike">
              <a:latin typeface="Arial"/>
            </a:endParaRPr>
          </a:p>
        </p:txBody>
      </p:sp>
      <p:pic>
        <p:nvPicPr>
          <p:cNvPr id="138" name="" descr=""/>
          <p:cNvPicPr/>
          <p:nvPr/>
        </p:nvPicPr>
        <p:blipFill>
          <a:blip r:embed="rId1"/>
          <a:stretch/>
        </p:blipFill>
        <p:spPr>
          <a:xfrm>
            <a:off x="4500000" y="3060000"/>
            <a:ext cx="3419640" cy="2324520"/>
          </a:xfrm>
          <a:prstGeom prst="rect">
            <a:avLst/>
          </a:prstGeom>
          <a:ln w="0">
            <a:noFill/>
          </a:ln>
        </p:spPr>
      </p:pic>
      <p:sp>
        <p:nvSpPr>
          <p:cNvPr id="139" name=""/>
          <p:cNvSpPr/>
          <p:nvPr/>
        </p:nvSpPr>
        <p:spPr>
          <a:xfrm>
            <a:off x="900000" y="5436000"/>
            <a:ext cx="10979640" cy="503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Conventional ceiling lamps often use series circuit to ensure the equal brightness of each bulb in it.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Content Placeholder 10"/>
          <p:cNvSpPr/>
          <p:nvPr/>
        </p:nvSpPr>
        <p:spPr>
          <a:xfrm>
            <a:off x="900000" y="4320000"/>
            <a:ext cx="10616400" cy="716400"/>
          </a:xfrm>
          <a:prstGeom prst="rect">
            <a:avLst/>
          </a:prstGeom>
          <a:noFill/>
          <a:ln w="0">
            <a:noFill/>
          </a:ln>
        </p:spPr>
        <p:style>
          <a:lnRef idx="0"/>
          <a:fillRef idx="0"/>
          <a:effectRef idx="0"/>
          <a:fontRef idx="minor"/>
        </p:style>
      </p:sp>
      <p:sp>
        <p:nvSpPr>
          <p:cNvPr id="141" name="TextBox 2"/>
          <p:cNvSpPr/>
          <p:nvPr/>
        </p:nvSpPr>
        <p:spPr>
          <a:xfrm>
            <a:off x="1260000" y="69480"/>
            <a:ext cx="953928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1" lang="en-US" sz="3600" spc="-1" strike="noStrike">
                <a:solidFill>
                  <a:srgbClr val="000000"/>
                </a:solidFill>
                <a:latin typeface="Lato"/>
                <a:ea typeface="DejaVu Sans"/>
              </a:rPr>
              <a:t> </a:t>
            </a:r>
            <a:r>
              <a:rPr b="1" lang="en-US" sz="3200" spc="-1" strike="noStrike">
                <a:solidFill>
                  <a:srgbClr val="000000"/>
                </a:solidFill>
                <a:latin typeface="Lato"/>
                <a:ea typeface="DejaVu Sans"/>
              </a:rPr>
              <a:t>Series and Parallel Circuits</a:t>
            </a:r>
            <a:endParaRPr b="0" lang="en-PH" sz="3200" spc="-1" strike="noStrike">
              <a:latin typeface="Arial"/>
            </a:endParaRPr>
          </a:p>
        </p:txBody>
      </p:sp>
      <p:sp>
        <p:nvSpPr>
          <p:cNvPr id="142" name=""/>
          <p:cNvSpPr/>
          <p:nvPr/>
        </p:nvSpPr>
        <p:spPr>
          <a:xfrm>
            <a:off x="720000" y="1466280"/>
            <a:ext cx="10619640" cy="2673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900" spc="-1" strike="noStrike">
                <a:latin typeface="Lato"/>
                <a:ea typeface="Ð)p'E3þ"/>
              </a:rPr>
              <a:t>However, the downside of this kind of connection is that if one bulb gets busted, the rest of the bulbs in the ceiling lamp will not light up too. In some refrigerators, a series circuit is applied to their wirings, to ensure that the electric current will flow in one path only.</a:t>
            </a:r>
            <a:endParaRPr b="0" lang="en-PH" sz="1900" spc="-1" strike="noStrike">
              <a:latin typeface="Arial"/>
            </a:endParaRPr>
          </a:p>
          <a:p>
            <a:pPr>
              <a:lnSpc>
                <a:spcPct val="100000"/>
              </a:lnSpc>
              <a:buNone/>
            </a:pPr>
            <a:endParaRPr b="0" lang="en-PH" sz="1900" spc="-1" strike="noStrike">
              <a:latin typeface="Arial"/>
            </a:endParaRPr>
          </a:p>
          <a:p>
            <a:pPr>
              <a:lnSpc>
                <a:spcPct val="100000"/>
              </a:lnSpc>
              <a:buNone/>
            </a:pPr>
            <a:r>
              <a:rPr b="0" lang="en-PH" sz="1900" spc="-1" strike="noStrike">
                <a:latin typeface="Lato"/>
                <a:ea typeface="Ð)p'E3þ"/>
              </a:rPr>
              <a:t>Most lighting systems at home use parallel circuits. It is more cost-efficient because even if you turn off the lights that are not in use, the others will still work.  This allows people to conserve electricity. Parallel circuits are also used in more complex appliances as they lessen the chances of short circuits.</a:t>
            </a:r>
            <a:endParaRPr b="0" lang="en-PH" sz="19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PlaceHolder 12"/>
          <p:cNvSpPr/>
          <p:nvPr/>
        </p:nvSpPr>
        <p:spPr>
          <a:xfrm>
            <a:off x="540000" y="1476360"/>
            <a:ext cx="10976760" cy="3740400"/>
          </a:xfrm>
          <a:prstGeom prst="rect">
            <a:avLst/>
          </a:prstGeom>
          <a:noFill/>
          <a:ln w="0">
            <a:noFill/>
          </a:ln>
        </p:spPr>
        <p:style>
          <a:lnRef idx="0"/>
          <a:fillRef idx="0"/>
          <a:effectRef idx="0"/>
          <a:fontRef idx="minor"/>
        </p:style>
      </p:sp>
      <p:sp>
        <p:nvSpPr>
          <p:cNvPr id="144" name="PlaceHolder 15"/>
          <p:cNvSpPr/>
          <p:nvPr/>
        </p:nvSpPr>
        <p:spPr>
          <a:xfrm>
            <a:off x="720000" y="1800000"/>
            <a:ext cx="10509480" cy="113940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br/>
            <a:endParaRPr b="0" lang="en-PH" sz="1800" spc="-1" strike="noStrike">
              <a:latin typeface="Arial"/>
            </a:endParaRPr>
          </a:p>
        </p:txBody>
      </p:sp>
      <p:sp>
        <p:nvSpPr>
          <p:cNvPr id="145" name="PlaceHolder 16"/>
          <p:cNvSpPr/>
          <p:nvPr/>
        </p:nvSpPr>
        <p:spPr>
          <a:xfrm>
            <a:off x="-540000" y="2638440"/>
            <a:ext cx="10509480" cy="113940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br/>
            <a:br/>
            <a:br/>
            <a:endParaRPr b="0" lang="en-PH" sz="1800" spc="-1" strike="noStrike">
              <a:latin typeface="Arial"/>
            </a:endParaRPr>
          </a:p>
        </p:txBody>
      </p:sp>
      <p:sp>
        <p:nvSpPr>
          <p:cNvPr id="146" name="TextBox 1"/>
          <p:cNvSpPr/>
          <p:nvPr/>
        </p:nvSpPr>
        <p:spPr>
          <a:xfrm>
            <a:off x="1260000" y="69480"/>
            <a:ext cx="953928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1" lang="en-US" sz="3600" spc="-1" strike="noStrike">
                <a:solidFill>
                  <a:srgbClr val="000000"/>
                </a:solidFill>
                <a:latin typeface="Lato"/>
                <a:ea typeface="DejaVu Sans"/>
              </a:rPr>
              <a:t> </a:t>
            </a:r>
            <a:r>
              <a:rPr b="1" lang="en-US" sz="3200" spc="-1" strike="noStrike">
                <a:solidFill>
                  <a:srgbClr val="000000"/>
                </a:solidFill>
                <a:latin typeface="Lato"/>
                <a:ea typeface="DejaVu Sans"/>
              </a:rPr>
              <a:t>Series and Parallel Circuits</a:t>
            </a:r>
            <a:endParaRPr b="0" lang="en-PH" sz="3200" spc="-1" strike="noStrike">
              <a:latin typeface="Arial"/>
            </a:endParaRPr>
          </a:p>
        </p:txBody>
      </p:sp>
      <p:pic>
        <p:nvPicPr>
          <p:cNvPr id="147" name="" descr=""/>
          <p:cNvPicPr/>
          <p:nvPr/>
        </p:nvPicPr>
        <p:blipFill>
          <a:blip r:embed="rId1"/>
          <a:stretch/>
        </p:blipFill>
        <p:spPr>
          <a:xfrm>
            <a:off x="2160000" y="1620000"/>
            <a:ext cx="8279640" cy="4467240"/>
          </a:xfrm>
          <a:prstGeom prst="rect">
            <a:avLst/>
          </a:prstGeom>
          <a:ln w="0">
            <a:noFill/>
          </a:ln>
        </p:spPr>
      </p:pic>
      <p:sp>
        <p:nvSpPr>
          <p:cNvPr id="148" name=""/>
          <p:cNvSpPr/>
          <p:nvPr/>
        </p:nvSpPr>
        <p:spPr>
          <a:xfrm>
            <a:off x="900000" y="1080000"/>
            <a:ext cx="7379640" cy="770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latin typeface="Lato"/>
              </a:rPr>
              <a:t>Direction</a:t>
            </a:r>
            <a:r>
              <a:rPr b="0" lang="en-PH" sz="2000" spc="-1" strike="noStrike">
                <a:latin typeface="Lato"/>
              </a:rPr>
              <a:t>. Copy and complete this concept map.</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PlaceHolder 4"/>
          <p:cNvSpPr/>
          <p:nvPr/>
        </p:nvSpPr>
        <p:spPr>
          <a:xfrm>
            <a:off x="540000" y="1476360"/>
            <a:ext cx="10976760" cy="3740400"/>
          </a:xfrm>
          <a:prstGeom prst="rect">
            <a:avLst/>
          </a:prstGeom>
          <a:noFill/>
          <a:ln w="0">
            <a:noFill/>
          </a:ln>
        </p:spPr>
        <p:style>
          <a:lnRef idx="0"/>
          <a:fillRef idx="0"/>
          <a:effectRef idx="0"/>
          <a:fontRef idx="minor"/>
        </p:style>
      </p:sp>
      <p:sp>
        <p:nvSpPr>
          <p:cNvPr id="150" name="PlaceHolder 6"/>
          <p:cNvSpPr/>
          <p:nvPr/>
        </p:nvSpPr>
        <p:spPr>
          <a:xfrm>
            <a:off x="720000" y="1800000"/>
            <a:ext cx="10509480" cy="113940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br/>
            <a:endParaRPr b="0" lang="en-PH" sz="1800" spc="-1" strike="noStrike">
              <a:latin typeface="Arial"/>
            </a:endParaRPr>
          </a:p>
        </p:txBody>
      </p:sp>
      <p:sp>
        <p:nvSpPr>
          <p:cNvPr id="151" name="PlaceHolder 7"/>
          <p:cNvSpPr/>
          <p:nvPr/>
        </p:nvSpPr>
        <p:spPr>
          <a:xfrm>
            <a:off x="-540000" y="2638440"/>
            <a:ext cx="10509480" cy="113940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br/>
            <a:br/>
            <a:br/>
            <a:endParaRPr b="0" lang="en-PH" sz="1800" spc="-1" strike="noStrike">
              <a:latin typeface="Arial"/>
            </a:endParaRPr>
          </a:p>
        </p:txBody>
      </p:sp>
      <p:sp>
        <p:nvSpPr>
          <p:cNvPr id="152" name=""/>
          <p:cNvSpPr/>
          <p:nvPr/>
        </p:nvSpPr>
        <p:spPr>
          <a:xfrm>
            <a:off x="1800000" y="1625040"/>
            <a:ext cx="8963280" cy="544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US" sz="2000" spc="-1" strike="noStrike">
                <a:solidFill>
                  <a:srgbClr val="000000"/>
                </a:solidFill>
                <a:latin typeface="Lato"/>
                <a:ea typeface="Lato"/>
              </a:rPr>
              <a:t>Answer Key:</a:t>
            </a:r>
            <a:endParaRPr b="0" lang="en-PH" sz="2000" spc="-1" strike="noStrike">
              <a:latin typeface="Arial"/>
            </a:endParaRPr>
          </a:p>
        </p:txBody>
      </p:sp>
      <p:sp>
        <p:nvSpPr>
          <p:cNvPr id="153" name="TextBox 3"/>
          <p:cNvSpPr/>
          <p:nvPr/>
        </p:nvSpPr>
        <p:spPr>
          <a:xfrm>
            <a:off x="1260000" y="69480"/>
            <a:ext cx="953928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1" lang="en-US" sz="3600" spc="-1" strike="noStrike">
                <a:solidFill>
                  <a:srgbClr val="000000"/>
                </a:solidFill>
                <a:latin typeface="Lato"/>
                <a:ea typeface="DejaVu Sans"/>
              </a:rPr>
              <a:t> </a:t>
            </a:r>
            <a:r>
              <a:rPr b="1" lang="en-US" sz="3200" spc="-1" strike="noStrike">
                <a:solidFill>
                  <a:srgbClr val="000000"/>
                </a:solidFill>
                <a:latin typeface="Lato"/>
                <a:ea typeface="DejaVu Sans"/>
              </a:rPr>
              <a:t>Series and Parallel Circuits</a:t>
            </a:r>
            <a:endParaRPr b="0" lang="en-PH" sz="3200" spc="-1" strike="noStrike">
              <a:latin typeface="Arial"/>
            </a:endParaRPr>
          </a:p>
        </p:txBody>
      </p:sp>
      <p:sp>
        <p:nvSpPr>
          <p:cNvPr id="154" name=""/>
          <p:cNvSpPr/>
          <p:nvPr/>
        </p:nvSpPr>
        <p:spPr>
          <a:xfrm>
            <a:off x="1656360" y="1800000"/>
            <a:ext cx="5543280" cy="4001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a typeface="PingFang SC"/>
            </a:endParaRPr>
          </a:p>
          <a:p>
            <a:pPr>
              <a:lnSpc>
                <a:spcPct val="100000"/>
              </a:lnSpc>
              <a:buNone/>
            </a:pPr>
            <a:r>
              <a:rPr b="0" lang="en-PH" sz="2000" spc="-1" strike="noStrike">
                <a:latin typeface="Lato"/>
              </a:rPr>
              <a:t>1. Circuit </a:t>
            </a:r>
            <a:endParaRPr b="0" lang="en-PH" sz="2000" spc="-1" strike="noStrike">
              <a:latin typeface="Arial"/>
              <a:ea typeface="PingFang SC"/>
            </a:endParaRPr>
          </a:p>
          <a:p>
            <a:pPr>
              <a:lnSpc>
                <a:spcPct val="100000"/>
              </a:lnSpc>
              <a:buNone/>
            </a:pPr>
            <a:r>
              <a:rPr b="0" lang="en-PH" sz="2000" spc="-1" strike="noStrike">
                <a:latin typeface="Lato"/>
              </a:rPr>
              <a:t>2. Battery </a:t>
            </a:r>
            <a:endParaRPr b="0" lang="en-PH" sz="2000" spc="-1" strike="noStrike">
              <a:latin typeface="Arial"/>
              <a:ea typeface="PingFang SC"/>
            </a:endParaRPr>
          </a:p>
          <a:p>
            <a:pPr>
              <a:lnSpc>
                <a:spcPct val="100000"/>
              </a:lnSpc>
              <a:buNone/>
            </a:pPr>
            <a:r>
              <a:rPr b="0" lang="en-PH" sz="2000" spc="-1" strike="noStrike">
                <a:latin typeface="Lato"/>
              </a:rPr>
              <a:t>3. Conductor/Conducting wire </a:t>
            </a:r>
            <a:endParaRPr b="0" lang="en-PH" sz="2000" spc="-1" strike="noStrike">
              <a:latin typeface="Arial"/>
              <a:ea typeface="PingFang SC"/>
            </a:endParaRPr>
          </a:p>
          <a:p>
            <a:pPr>
              <a:lnSpc>
                <a:spcPct val="100000"/>
              </a:lnSpc>
              <a:buNone/>
            </a:pPr>
            <a:r>
              <a:rPr b="0" lang="en-PH" sz="2000" spc="-1" strike="noStrike">
                <a:latin typeface="Lato"/>
              </a:rPr>
              <a:t>4. Load</a:t>
            </a:r>
            <a:endParaRPr b="0" lang="en-PH" sz="2000" spc="-1" strike="noStrike">
              <a:latin typeface="Arial"/>
              <a:ea typeface="PingFang SC"/>
            </a:endParaRPr>
          </a:p>
          <a:p>
            <a:pPr>
              <a:lnSpc>
                <a:spcPct val="100000"/>
              </a:lnSpc>
              <a:buNone/>
            </a:pPr>
            <a:r>
              <a:rPr b="0" lang="en-PH" sz="2000" spc="-1" strike="noStrike">
                <a:latin typeface="Lato"/>
              </a:rPr>
              <a:t>5. Switch</a:t>
            </a:r>
            <a:endParaRPr b="0" lang="en-PH" sz="2000" spc="-1" strike="noStrike">
              <a:latin typeface="Arial"/>
              <a:ea typeface="PingFang SC"/>
            </a:endParaRPr>
          </a:p>
          <a:p>
            <a:pPr>
              <a:lnSpc>
                <a:spcPct val="100000"/>
              </a:lnSpc>
              <a:buNone/>
            </a:pPr>
            <a:r>
              <a:rPr b="0" lang="en-PH" sz="2000" spc="-1" strike="noStrike">
                <a:latin typeface="Lato"/>
              </a:rPr>
              <a:t>6. Series circuit</a:t>
            </a:r>
            <a:endParaRPr b="0" lang="en-PH" sz="2000" spc="-1" strike="noStrike">
              <a:latin typeface="Arial"/>
              <a:ea typeface="PingFang SC"/>
            </a:endParaRPr>
          </a:p>
          <a:p>
            <a:pPr>
              <a:lnSpc>
                <a:spcPct val="100000"/>
              </a:lnSpc>
              <a:buNone/>
            </a:pPr>
            <a:r>
              <a:rPr b="0" lang="en-PH" sz="2000" spc="-1" strike="noStrike">
                <a:latin typeface="Lato"/>
              </a:rPr>
              <a:t>7. Parallel circuit</a:t>
            </a:r>
            <a:endParaRPr b="0" lang="en-PH" sz="2000" spc="-1" strike="noStrike">
              <a:latin typeface="Arial"/>
              <a:ea typeface="PingFang SC"/>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625</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2023-07-25T11:01:36Z</dcterms:modified>
  <cp:revision>108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8</vt:r8>
  </property>
</Properties>
</file>