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48040"/>
            <a:ext cx="8096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Pormal na Depinisyon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66560" y="54000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PORMAL NA DEPINISYON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61800" y="1620000"/>
            <a:ext cx="10977840" cy="371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isa sa mga paraan ng pagbibigay ng kahulugan sa mga salita.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ang mga pormal na depinisyon sa mga pormal na lugar o kapaligirang pang-intelektuwal.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ang magsisilbing pamantayang depinisyon ng isang salita. Ito ang dahilan kaya tinatanggap din                       ito sa paaralan, lalo na ng mga nag-aaral ng wika.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Karaniwang ginagamit sa mga aklat na ginagamit sa pag-aaral.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Naipauunawa nito sa mga mag-aaral ang kahulugan ng isang konsepto o ideya.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Karaniwang gumagamit ng malalalim na salita.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Maraming paraan upang malaman ang kahulugan ng isang salita. Maaaring tingnan ang antas ng isang              salita upang mabigyan ito ng kahulugan.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79964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MGA KAANTASAN NG WIKA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40000" y="249192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- antas ng wika na ginagamit sa mga pormal na lugar kagaya ng paaralan, tanggapan o opisina, ospital o 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science lab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,  mga museo, at iba pang may kapaligirang pang-intelektuwal. Ito ay mga salitang hindi palaging naririnig o ginagamit sa pang-araw-araw na buhay dahil maaaring malalim, teknikal, at siyentipiko. 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Huwaran, pahayagan, resiklo, plankton, at iba pa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PlaceHolder 3"/>
          <p:cNvSpPr/>
          <p:nvPr/>
        </p:nvSpPr>
        <p:spPr>
          <a:xfrm>
            <a:off x="540000" y="144000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PORMAL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79964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MGA KAANTASAN NG WIKA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40000" y="249192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- antas ng wikang ginagamit sa tahanan o iba pang lugar na hindi kinakailangang maging pormal. Ito ay mga salitang karaniwang ginagamit sa araw-araw. Kadalasan itong hango sa wikang Ingles. Minsan ay pinaiikli rin ang porma o baybay nito dahil komportable itong ginagamit ng mga tao. 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 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Hanger, plastik, pinoy, styro (mula sa styrofoam), at iba pa.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PlaceHolder 10"/>
          <p:cNvSpPr/>
          <p:nvPr/>
        </p:nvSpPr>
        <p:spPr>
          <a:xfrm>
            <a:off x="540000" y="144000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DI- PORMAL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900000" y="198000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Araw-araw ay nagbabasa 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pahayagan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si Lolo Jing.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8000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13"/>
          <p:cNvSpPr/>
          <p:nvPr/>
        </p:nvSpPr>
        <p:spPr>
          <a:xfrm>
            <a:off x="360000" y="101772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</a:rPr>
              <a:t>HALIMBAWA: 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1620000" y="2742120"/>
          <a:ext cx="8999640" cy="1185120"/>
        </p:xfrm>
        <a:graphic>
          <a:graphicData uri="http://schemas.openxmlformats.org/drawingml/2006/table">
            <a:tbl>
              <a:tblPr/>
              <a:tblGrid>
                <a:gridCol w="4499280"/>
                <a:gridCol w="4500720"/>
              </a:tblGrid>
              <a:tr h="4654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Pormal na Depinisyon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Di-pormal na Depinisyon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Ito ay babasahing nakalimbag na naglalaman ng balita, impormasyon, patalastas, at mga pahinang nakalilibang.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Binabasang balita at iba pa.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7"/>
          <p:cNvSpPr/>
          <p:nvPr/>
        </p:nvSpPr>
        <p:spPr>
          <a:xfrm>
            <a:off x="1523880" y="1799640"/>
            <a:ext cx="9140400" cy="23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4"/>
          <p:cNvSpPr/>
          <p:nvPr/>
        </p:nvSpPr>
        <p:spPr>
          <a:xfrm>
            <a:off x="286560" y="362160"/>
            <a:ext cx="10512000" cy="7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Tukuyin ang binibigyang-pormal na depinisyon sa bawat pahayag. Gamitin ang mga kahon bilang gabay sa tamang sagot.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080000" y="1800000"/>
            <a:ext cx="557964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620000" y="1440000"/>
            <a:ext cx="2803680" cy="97020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1656720" y="2520000"/>
            <a:ext cx="2122920" cy="108252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1620000" y="3607560"/>
            <a:ext cx="3576960" cy="107208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1620000" y="4698000"/>
            <a:ext cx="3151440" cy="142164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5760000" y="1664640"/>
            <a:ext cx="557964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Ito ay epekto sa biglaang paggalaw sa ilalim ng lupa.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Ito ay nagdadala ng malakas na hangin at malakas na pagbuhos ng ulan. Nabubuo ito dahil sa pagsasama-sama ng mabibigat na ulap.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Ito ang pang-araw-araw na wikang ginagamit ng mga tao.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Ito ang pagpapakahulugan na ginagamitan ng mga pormal na salita at kadalasang nababasa sa mga aklat na ginagamit sa pag-aaral.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1260000" y="2131920"/>
            <a:ext cx="449964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lindol</a:t>
            </a: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bagyo</a:t>
            </a: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di-pormal</a:t>
            </a:r>
            <a:endParaRPr b="0" lang="en-PH" sz="1800" spc="-1" strike="noStrike">
              <a:latin typeface="Arial"/>
            </a:endParaRPr>
          </a:p>
          <a:p>
            <a:pPr marL="720000" indent="-457200" algn="just">
              <a:lnSpc>
                <a:spcPts val="248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pormal na depinisyon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PlaceHolder 7"/>
          <p:cNvSpPr/>
          <p:nvPr/>
        </p:nvSpPr>
        <p:spPr>
          <a:xfrm>
            <a:off x="467640" y="90000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c9211e"/>
                </a:solidFill>
                <a:latin typeface="Montserrat Medium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2023-04-04T11:51:12Z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