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4560" cy="6850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1440" cy="2791440"/>
          </a:xfrm>
          <a:prstGeom prst="rect">
            <a:avLst/>
          </a:prstGeom>
          <a:ln w="0">
            <a:noFill/>
          </a:ln>
        </p:spPr>
      </p:pic>
      <p:sp>
        <p:nvSpPr>
          <p:cNvPr id="2" name="Rectangle 5"/>
          <p:cNvSpPr/>
          <p:nvPr/>
        </p:nvSpPr>
        <p:spPr>
          <a:xfrm>
            <a:off x="3487320" y="1475280"/>
            <a:ext cx="8696880" cy="38548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6880" cy="3765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4560" cy="627480"/>
          </a:xfrm>
          <a:prstGeom prst="rect">
            <a:avLst/>
          </a:prstGeom>
          <a:ln w="0">
            <a:noFill/>
          </a:ln>
        </p:spPr>
      </p:pic>
      <p:sp>
        <p:nvSpPr>
          <p:cNvPr id="43" name="Rectangle 7"/>
          <p:cNvSpPr/>
          <p:nvPr/>
        </p:nvSpPr>
        <p:spPr>
          <a:xfrm>
            <a:off x="10868760" y="0"/>
            <a:ext cx="963000" cy="9630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7080" cy="1027080"/>
          </a:xfrm>
          <a:prstGeom prst="rect">
            <a:avLst/>
          </a:prstGeom>
          <a:ln w="0">
            <a:noFill/>
          </a:ln>
        </p:spPr>
      </p:pic>
      <p:sp>
        <p:nvSpPr>
          <p:cNvPr id="45" name="TextBox 9"/>
          <p:cNvSpPr/>
          <p:nvPr/>
        </p:nvSpPr>
        <p:spPr>
          <a:xfrm>
            <a:off x="185400" y="6362280"/>
            <a:ext cx="4684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5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8880" cy="337716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904840"/>
            <a:ext cx="748764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Performing Series of Operations Using GEMDAS Rule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p:nvPr>
        </p:nvSpPr>
        <p:spPr>
          <a:xfrm>
            <a:off x="649080" y="875880"/>
            <a:ext cx="10149120" cy="434376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Performing Series of Operations Using GEMDAS Rule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After performing the operations inside the grouping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symbols, evaluate all the expressions with exponents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or powers before other operations. Thus, by applying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the second order of priority, begin by simplifying all the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expressions with exponent. 23 = 2 × 2 × 2 which when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simplified, results to 8.</a:t>
            </a:r>
            <a:endParaRPr b="0" lang="en-PH" sz="1800" spc="-1" strike="noStrike">
              <a:latin typeface="Arial"/>
            </a:endParaRPr>
          </a:p>
          <a:p>
            <a:pPr>
              <a:lnSpc>
                <a:spcPct val="100000"/>
              </a:lnSpc>
              <a:buNone/>
            </a:pPr>
            <a:r>
              <a:rPr b="0" lang="en-PH" sz="1800" spc="-1" strike="noStrike">
                <a:latin typeface="Lato"/>
              </a:rPr>
              <a:t>= 8 − 16 ÷ 4 + 4 × 3 + 9 − 2                        The resulting expression has multiplication and division.</a:t>
            </a: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43"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p:nvPr>
        </p:nvSpPr>
        <p:spPr>
          <a:xfrm>
            <a:off x="649080" y="875880"/>
            <a:ext cx="10149120" cy="434376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Performing Series of Operations Using GEMDAS Rule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Thus, the third order of priority should be performed first.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Solve all multiplication and division from left to right.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Since the expressions (16 ÷ 4) and (4 × 3) are separated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by the addition symbol, they may be solved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simultaneously. The resulting expression which is 8 − 4 +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12 + 9 − 2, can now be simplified further by using the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fourth order of priority. Perform all addition and subtraction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from left to right. Thus, the given problem, when simplified,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will result to 23.</a:t>
            </a: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45"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p:nvPr>
        </p:nvSpPr>
        <p:spPr>
          <a:xfrm>
            <a:off x="649080" y="875880"/>
            <a:ext cx="10149120" cy="434376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Performing Series of Operations Using GEMDAS Rule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Ðž&quot;æþ"/>
              </a:rPr>
              <a:t>= 8 − 4 + 12 + 9 − 2                               The resulting expression becomes 8 − 4 + 12 + 9 − 2 and </a:t>
            </a:r>
            <a:r>
              <a:rPr b="0" lang="en-PH" sz="1800" spc="-1" strike="noStrike">
                <a:latin typeface="Lato"/>
                <a:ea typeface="Ðž&quot;æþ"/>
              </a:rPr>
              <a:t>	</a:t>
            </a:r>
            <a:r>
              <a:rPr b="0" lang="en-PH" sz="1800" spc="-1" strike="noStrike">
                <a:latin typeface="Lato"/>
                <a:ea typeface="Ðž&quot;æþ"/>
              </a:rPr>
              <a:t>= 23</a:t>
            </a:r>
            <a:r>
              <a:rPr b="0" lang="en-PH" sz="1800" spc="-1" strike="noStrike">
                <a:latin typeface="Lato"/>
                <a:ea typeface="Ðž&quot;æþ"/>
              </a:rPr>
              <a:t>	</a:t>
            </a:r>
            <a:r>
              <a:rPr b="0" lang="en-PH" sz="1800" spc="-1" strike="noStrike">
                <a:latin typeface="Lato"/>
                <a:ea typeface="Ðž&quot;æþ"/>
              </a:rPr>
              <a:t>	</a:t>
            </a:r>
            <a:r>
              <a:rPr b="0" lang="en-PH" sz="1800" spc="-1" strike="noStrike">
                <a:latin typeface="Lato"/>
                <a:ea typeface="Ðž&quot;æþ"/>
              </a:rPr>
              <a:t>	</a:t>
            </a:r>
            <a:r>
              <a:rPr b="0" lang="en-PH" sz="1800" spc="-1" strike="noStrike">
                <a:latin typeface="Lato"/>
                <a:ea typeface="Ðž&quot;æþ"/>
              </a:rPr>
              <a:t>	</a:t>
            </a:r>
            <a:r>
              <a:rPr b="0" lang="en-PH" sz="1800" spc="-1" strike="noStrike">
                <a:latin typeface="Lato"/>
                <a:ea typeface="Ðž&quot;æþ"/>
              </a:rPr>
              <a:t>	</a:t>
            </a:r>
            <a:r>
              <a:rPr b="0" lang="en-PH" sz="1800" spc="-1" strike="noStrike">
                <a:latin typeface="Lato"/>
                <a:ea typeface="Ðž&quot;æþ"/>
              </a:rPr>
              <a:t>	</a:t>
            </a:r>
            <a:r>
              <a:rPr b="0" lang="en-PH" sz="1800" spc="-1" strike="noStrike">
                <a:latin typeface="Lato"/>
                <a:ea typeface="Ðž&quot;æþ"/>
              </a:rPr>
              <a:t>	</a:t>
            </a:r>
            <a:r>
              <a:rPr b="0" lang="en-PH" sz="1800" spc="-1" strike="noStrike">
                <a:latin typeface="Lato"/>
                <a:ea typeface="Ðž&quot;æþ"/>
              </a:rPr>
              <a:t>	</a:t>
            </a:r>
            <a:r>
              <a:rPr b="0" lang="en-PH" sz="1800" spc="-1" strike="noStrike">
                <a:latin typeface="Lato"/>
                <a:ea typeface="Ðž&quot;æþ"/>
              </a:rPr>
              <a:t>can now be classified under the fourth order of priority. By </a:t>
            </a:r>
            <a:r>
              <a:rPr b="0" lang="en-PH" sz="1800" spc="-1" strike="noStrike">
                <a:latin typeface="Lato"/>
                <a:ea typeface="Ðž&quot;æþ"/>
              </a:rPr>
              <a:t>	</a:t>
            </a:r>
            <a:r>
              <a:rPr b="0" lang="en-PH" sz="1800" spc="-1" strike="noStrike">
                <a:latin typeface="Lato"/>
                <a:ea typeface="Ðž&quot;æþ"/>
              </a:rPr>
              <a:t>	</a:t>
            </a:r>
            <a:r>
              <a:rPr b="0" lang="en-PH" sz="1800" spc="-1" strike="noStrike">
                <a:latin typeface="Lato"/>
                <a:ea typeface="Ðž&quot;æþ"/>
              </a:rPr>
              <a:t>	</a:t>
            </a:r>
            <a:r>
              <a:rPr b="0" lang="en-PH" sz="1800" spc="-1" strike="noStrike">
                <a:latin typeface="Lato"/>
                <a:ea typeface="Ðž&quot;æþ"/>
              </a:rPr>
              <a:t>	</a:t>
            </a:r>
            <a:r>
              <a:rPr b="0" lang="en-PH" sz="1800" spc="-1" strike="noStrike">
                <a:latin typeface="Lato"/>
                <a:ea typeface="Ðž&quot;æþ"/>
              </a:rPr>
              <a:t>	</a:t>
            </a:r>
            <a:r>
              <a:rPr b="0" lang="en-PH" sz="1800" spc="-1" strike="noStrike">
                <a:latin typeface="Lato"/>
                <a:ea typeface="Ðž&quot;æþ"/>
              </a:rPr>
              <a:t>	</a:t>
            </a:r>
            <a:r>
              <a:rPr b="0" lang="en-PH" sz="1800" spc="-1" strike="noStrike">
                <a:latin typeface="Lato"/>
                <a:ea typeface="Ðž&quot;æþ"/>
              </a:rPr>
              <a:t>	</a:t>
            </a:r>
            <a:r>
              <a:rPr b="0" lang="en-PH" sz="1800" spc="-1" strike="noStrike">
                <a:latin typeface="Lato"/>
                <a:ea typeface="Ðž&quot;æþ"/>
              </a:rPr>
              <a:t>	</a:t>
            </a:r>
            <a:r>
              <a:rPr b="0" lang="en-PH" sz="1800" spc="-1" strike="noStrike">
                <a:latin typeface="Lato"/>
                <a:ea typeface="Ðž&quot;æþ"/>
              </a:rPr>
              <a:t>	</a:t>
            </a:r>
            <a:r>
              <a:rPr b="0" lang="en-PH" sz="1800" spc="-1" strike="noStrike">
                <a:latin typeface="Lato"/>
                <a:ea typeface="Ðž&quot;æþ"/>
              </a:rPr>
              <a:t>applying the fourth order of priority, the expression </a:t>
            </a:r>
            <a:endParaRPr b="0" lang="en-PH" sz="1800" spc="-1" strike="noStrike">
              <a:latin typeface="Arial"/>
            </a:endParaRPr>
          </a:p>
          <a:p>
            <a:pPr>
              <a:lnSpc>
                <a:spcPct val="100000"/>
              </a:lnSpc>
              <a:buNone/>
            </a:pPr>
            <a:r>
              <a:rPr b="0" lang="en-PH" sz="1800" spc="-1" strike="noStrike">
                <a:latin typeface="Lato"/>
                <a:ea typeface="Ðž&quot;æþ"/>
              </a:rPr>
              <a:t>                                                               </a:t>
            </a:r>
            <a:r>
              <a:rPr b="0" lang="en-PH" sz="1800" spc="-1" strike="noStrike">
                <a:latin typeface="Lato"/>
                <a:ea typeface="Ðž&quot;æþ"/>
              </a:rPr>
              <a:t>21 − 8 + 4 should be solved from left to right.</a:t>
            </a: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ea typeface="Ðž&quot;æþ"/>
              </a:rPr>
              <a:t>                </a:t>
            </a:r>
            <a:endParaRPr b="0" lang="en-PH" sz="1800" spc="-1" strike="noStrike">
              <a:latin typeface="Arial"/>
            </a:endParaRPr>
          </a:p>
        </p:txBody>
      </p:sp>
      <p:sp>
        <p:nvSpPr>
          <p:cNvPr id="147"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PlaceHolder 1"/>
          <p:cNvSpPr>
            <a:spLocks noGrp="1"/>
          </p:cNvSpPr>
          <p:nvPr>
            <p:ph/>
          </p:nvPr>
        </p:nvSpPr>
        <p:spPr>
          <a:xfrm>
            <a:off x="649080" y="875880"/>
            <a:ext cx="10149120" cy="434376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Performing Series of Operations Using GEMDAS Rule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Ðž&quot;æþ"/>
              </a:rPr>
              <a:t>Evaluate each expression.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Ðž&quot;æþ"/>
              </a:rPr>
              <a:t>1. 16 ÷ 4 + 70 − (9 × 6)</a:t>
            </a:r>
            <a:endParaRPr b="0" lang="en-PH" sz="1800" spc="-1" strike="noStrike">
              <a:latin typeface="Arial"/>
            </a:endParaRPr>
          </a:p>
          <a:p>
            <a:pPr>
              <a:lnSpc>
                <a:spcPct val="100000"/>
              </a:lnSpc>
              <a:buNone/>
            </a:pPr>
            <a:r>
              <a:rPr b="1" lang="en-PH" sz="1800" spc="-1" strike="noStrike">
                <a:highlight>
                  <a:srgbClr val="ffffa6"/>
                </a:highlight>
                <a:latin typeface="Lato"/>
                <a:ea typeface="Ðž&quot;æþ"/>
              </a:rPr>
              <a:t>Answer: 20</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Ðž&quot;æþ"/>
              </a:rPr>
              <a:t>2. 5</a:t>
            </a:r>
            <a:r>
              <a:rPr b="0" lang="en-PH" sz="1800" spc="-1" strike="noStrike" baseline="14000000">
                <a:latin typeface="Lato"/>
                <a:ea typeface="Ðž&quot;æþ"/>
              </a:rPr>
              <a:t>2</a:t>
            </a:r>
            <a:r>
              <a:rPr b="0" lang="en-PH" sz="1800" spc="-1" strike="noStrike">
                <a:latin typeface="Lato"/>
                <a:ea typeface="Ðž&quot;æþ"/>
              </a:rPr>
              <a:t> − 7 + 8</a:t>
            </a:r>
            <a:r>
              <a:rPr b="0" lang="en-PH" sz="1800" spc="-1" strike="noStrike" baseline="14000000">
                <a:latin typeface="Lato"/>
                <a:ea typeface="Ðž&quot;æþ"/>
              </a:rPr>
              <a:t>0</a:t>
            </a:r>
            <a:r>
              <a:rPr b="0" lang="en-PH" sz="1800" spc="-1" strike="noStrike">
                <a:latin typeface="Lato"/>
                <a:ea typeface="Ðž&quot;æþ"/>
              </a:rPr>
              <a:t> × 10</a:t>
            </a:r>
            <a:endParaRPr b="0" lang="en-PH" sz="1800" spc="-1" strike="noStrike">
              <a:latin typeface="Arial"/>
            </a:endParaRPr>
          </a:p>
          <a:p>
            <a:pPr>
              <a:lnSpc>
                <a:spcPct val="100000"/>
              </a:lnSpc>
              <a:buNone/>
            </a:pPr>
            <a:r>
              <a:rPr b="1" lang="en-PH" sz="1800" spc="-1" strike="noStrike">
                <a:highlight>
                  <a:srgbClr val="ffffa6"/>
                </a:highlight>
                <a:latin typeface="Lato"/>
                <a:ea typeface="Ðž&quot;æþ"/>
              </a:rPr>
              <a:t>Answer: 28</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Ðž&quot;æþ"/>
              </a:rPr>
              <a:t>4. 42 ÷ 7 × (15 − 6) + 15</a:t>
            </a:r>
            <a:endParaRPr b="0" lang="en-PH" sz="1800" spc="-1" strike="noStrike">
              <a:latin typeface="Arial"/>
            </a:endParaRPr>
          </a:p>
          <a:p>
            <a:pPr>
              <a:lnSpc>
                <a:spcPct val="100000"/>
              </a:lnSpc>
              <a:buNone/>
            </a:pPr>
            <a:r>
              <a:rPr b="1" lang="en-PH" sz="1800" spc="-1" strike="noStrike">
                <a:highlight>
                  <a:srgbClr val="ffffa6"/>
                </a:highlight>
                <a:latin typeface="Lato"/>
                <a:ea typeface="Ðž&quot;æþ"/>
              </a:rPr>
              <a:t>Answer: 69 </a:t>
            </a:r>
            <a:r>
              <a:rPr b="1" lang="en-PH" sz="1800" spc="-1" strike="noStrike">
                <a:latin typeface="Lato"/>
                <a:ea typeface="Ðž&quot;æþ"/>
              </a:rPr>
              <a:t> </a:t>
            </a: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ea typeface="Ðž&quot;æþ"/>
              </a:rPr>
              <a:t>                </a:t>
            </a:r>
            <a:endParaRPr b="0" lang="en-PH" sz="1800" spc="-1" strike="noStrike">
              <a:latin typeface="Arial"/>
            </a:endParaRPr>
          </a:p>
        </p:txBody>
      </p:sp>
      <p:sp>
        <p:nvSpPr>
          <p:cNvPr id="149"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p:nvPr>
        </p:nvSpPr>
        <p:spPr>
          <a:xfrm>
            <a:off x="649080" y="1053360"/>
            <a:ext cx="10149120" cy="434376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Performing Series of Operations Using GEMDAS Rule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just">
              <a:lnSpc>
                <a:spcPct val="100000"/>
              </a:lnSpc>
              <a:spcBef>
                <a:spcPts val="797"/>
              </a:spcBef>
              <a:buNone/>
            </a:pPr>
            <a:r>
              <a:rPr b="0" lang="en-PH" sz="1800" spc="-1" strike="noStrike">
                <a:latin typeface="Lato"/>
              </a:rPr>
              <a:t>           </a:t>
            </a:r>
            <a:r>
              <a:rPr b="0" lang="en-PH" sz="1800" spc="-1" strike="noStrike">
                <a:latin typeface="Lato"/>
              </a:rPr>
              <a:t>The order of operations, as mentioned, is a set of mathematical rules that are set whenever you deal with compound operations. This rule is also known as the </a:t>
            </a:r>
            <a:r>
              <a:rPr b="1" lang="en-PH" sz="1800" spc="-1" strike="noStrike">
                <a:latin typeface="Lato"/>
              </a:rPr>
              <a:t>GEMDAS</a:t>
            </a:r>
            <a:r>
              <a:rPr b="0" lang="en-PH" sz="1800" spc="-1" strike="noStrike">
                <a:latin typeface="Lato"/>
              </a:rPr>
              <a:t> rule. The letter</a:t>
            </a:r>
            <a:r>
              <a:rPr b="1" lang="en-PH" sz="1800" spc="-1" strike="noStrike">
                <a:latin typeface="Lato"/>
              </a:rPr>
              <a:t> G</a:t>
            </a:r>
            <a:r>
              <a:rPr b="0" lang="en-PH" sz="1800" spc="-1" strike="noStrike">
                <a:latin typeface="Lato"/>
              </a:rPr>
              <a:t> stands for grouping symbols such as parentheses ( ), brackets [ ], or braces { }, </a:t>
            </a:r>
            <a:r>
              <a:rPr b="1" lang="en-PH" sz="1800" spc="-1" strike="noStrike">
                <a:latin typeface="Lato"/>
              </a:rPr>
              <a:t>E</a:t>
            </a:r>
            <a:r>
              <a:rPr b="0" lang="en-PH" sz="1800" spc="-1" strike="noStrike">
                <a:latin typeface="Lato"/>
              </a:rPr>
              <a:t> for exponents, </a:t>
            </a:r>
            <a:r>
              <a:rPr b="1" lang="en-PH" sz="1800" spc="-1" strike="noStrike">
                <a:latin typeface="Lato"/>
              </a:rPr>
              <a:t>M</a:t>
            </a:r>
            <a:r>
              <a:rPr b="0" lang="en-PH" sz="1800" spc="-1" strike="noStrike">
                <a:latin typeface="Lato"/>
              </a:rPr>
              <a:t> for multiplication, </a:t>
            </a:r>
            <a:r>
              <a:rPr b="1" lang="en-PH" sz="1800" spc="-1" strike="noStrike">
                <a:latin typeface="Lato"/>
              </a:rPr>
              <a:t>D</a:t>
            </a:r>
            <a:r>
              <a:rPr b="0" lang="en-PH" sz="1800" spc="-1" strike="noStrike">
                <a:latin typeface="Lato"/>
              </a:rPr>
              <a:t> for division,</a:t>
            </a:r>
            <a:r>
              <a:rPr b="1" lang="en-PH" sz="1800" spc="-1" strike="noStrike">
                <a:latin typeface="Lato"/>
              </a:rPr>
              <a:t> A </a:t>
            </a:r>
            <a:r>
              <a:rPr b="0" lang="en-PH" sz="1800" spc="-1" strike="noStrike">
                <a:latin typeface="Lato"/>
              </a:rPr>
              <a:t>for addition, and </a:t>
            </a:r>
            <a:r>
              <a:rPr b="1" lang="en-PH" sz="1800" spc="-1" strike="noStrike">
                <a:latin typeface="Lato"/>
              </a:rPr>
              <a:t>S</a:t>
            </a:r>
            <a:r>
              <a:rPr b="0" lang="en-PH" sz="1800" spc="-1" strike="noStrike">
                <a:latin typeface="Lato"/>
              </a:rPr>
              <a:t> for subtraction. You must follow the correct order of operations whenever you evaluate mathematical expressions with compound operations and grouping symbols.</a:t>
            </a: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26"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540000" y="1800360"/>
            <a:ext cx="10439280" cy="2519280"/>
          </a:xfrm>
          <a:prstGeom prst="rect">
            <a:avLst/>
          </a:prstGeom>
          <a:solidFill>
            <a:srgbClr val="bbe33d"/>
          </a:solidFill>
          <a:ln w="108000">
            <a:solidFill>
              <a:srgbClr val="3465a4"/>
            </a:solidFill>
            <a:round/>
          </a:ln>
        </p:spPr>
        <p:style>
          <a:lnRef idx="0"/>
          <a:fillRef idx="0"/>
          <a:effectRef idx="0"/>
          <a:fontRef idx="minor"/>
        </p:style>
      </p:sp>
      <p:sp>
        <p:nvSpPr>
          <p:cNvPr id="128" name="PlaceHolder 1"/>
          <p:cNvSpPr>
            <a:spLocks noGrp="1"/>
          </p:cNvSpPr>
          <p:nvPr>
            <p:ph/>
          </p:nvPr>
        </p:nvSpPr>
        <p:spPr>
          <a:xfrm>
            <a:off x="649080" y="1053360"/>
            <a:ext cx="10149120" cy="434376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Performing Series of Operations Using GEMDAS Rule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The GEMDAS rule states that: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1. If there are expressions in grouping symbols such as parentheses, brackets, or braces, do them first.</a:t>
            </a:r>
            <a:endParaRPr b="0" lang="en-PH" sz="1800" spc="-1" strike="noStrike">
              <a:latin typeface="Arial"/>
            </a:endParaRPr>
          </a:p>
          <a:p>
            <a:pPr>
              <a:lnSpc>
                <a:spcPct val="100000"/>
              </a:lnSpc>
              <a:buNone/>
            </a:pPr>
            <a:r>
              <a:rPr b="0" lang="en-PH" sz="1800" spc="-1" strike="noStrike">
                <a:latin typeface="Lato"/>
              </a:rPr>
              <a:t>2. After performing the operations inside the grouping symbols, evaluate all the expressions with exponents or powers before other operations.</a:t>
            </a:r>
            <a:endParaRPr b="0" lang="en-PH" sz="1800" spc="-1" strike="noStrike">
              <a:latin typeface="Arial"/>
            </a:endParaRPr>
          </a:p>
          <a:p>
            <a:pPr>
              <a:lnSpc>
                <a:spcPct val="100000"/>
              </a:lnSpc>
              <a:buNone/>
            </a:pPr>
            <a:r>
              <a:rPr b="0" lang="en-PH" sz="1800" spc="-1" strike="noStrike">
                <a:latin typeface="Lato"/>
              </a:rPr>
              <a:t>3. Afterwards, perform all multiplication and division in order from left to right.</a:t>
            </a:r>
            <a:endParaRPr b="0" lang="en-PH" sz="1800" spc="-1" strike="noStrike">
              <a:latin typeface="Arial"/>
            </a:endParaRPr>
          </a:p>
          <a:p>
            <a:pPr>
              <a:lnSpc>
                <a:spcPct val="100000"/>
              </a:lnSpc>
              <a:buNone/>
            </a:pPr>
            <a:r>
              <a:rPr b="0" lang="en-PH" sz="1800" spc="-1" strike="noStrike">
                <a:latin typeface="Lato"/>
              </a:rPr>
              <a:t>4. Lastly, perform all addition and subtraction in order from left to right.</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spcBef>
                <a:spcPts val="797"/>
              </a:spcBef>
              <a:buNone/>
            </a:pPr>
            <a:r>
              <a:rPr b="0" lang="en-PH" sz="1800" spc="-1" strike="noStrike">
                <a:latin typeface="Lato"/>
              </a:rPr>
              <a:t>         </a:t>
            </a:r>
            <a:r>
              <a:rPr b="0" lang="en-PH" sz="1800" spc="-1" strike="noStrike">
                <a:latin typeface="Lato"/>
              </a:rPr>
              <a:t>The third and fourth levels of priority mentioned the phrase left to right. If an expression involves more than one operation, checking the order of operations from left to right will help you get the correct answer.</a:t>
            </a: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29"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p:nvPr>
        </p:nvSpPr>
        <p:spPr>
          <a:xfrm>
            <a:off x="649080" y="1053360"/>
            <a:ext cx="10149120" cy="434376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Performing Series of Operations Using GEMDAS Rule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highlight>
                  <a:srgbClr val="ffa6a6"/>
                </a:highlight>
                <a:latin typeface="Lato"/>
              </a:rPr>
              <a:t>Example 1:</a:t>
            </a:r>
            <a:r>
              <a:rPr b="0" lang="en-PH" sz="1800" spc="-1" strike="noStrike">
                <a:highlight>
                  <a:srgbClr val="ffa6a6"/>
                </a:highlight>
                <a:latin typeface="Lato"/>
              </a:rPr>
              <a:t> Evaluate the expression 12 − 4 + 7.</a:t>
            </a:r>
            <a:endParaRPr b="0" lang="en-PH" sz="1800" spc="-1" strike="noStrike">
              <a:latin typeface="Arial"/>
            </a:endParaRPr>
          </a:p>
          <a:p>
            <a:pPr algn="just">
              <a:lnSpc>
                <a:spcPct val="100000"/>
              </a:lnSpc>
              <a:spcBef>
                <a:spcPts val="797"/>
              </a:spcBef>
              <a:buNone/>
            </a:pPr>
            <a:r>
              <a:rPr b="0" lang="en-PH" sz="1800" spc="-1" strike="noStrike">
                <a:latin typeface="Lato"/>
              </a:rPr>
              <a:t>       </a:t>
            </a:r>
            <a:r>
              <a:rPr b="0" lang="en-PH" sz="1800" spc="-1" strike="noStrike">
                <a:latin typeface="Lato"/>
              </a:rPr>
              <a:t>Answer: Since the problem does not have any grouping symbol, exponent, or even multiplication and division, you can classify and solve it using the fourth level of priority. Note that even though the letter A for addition comes first before the letter S for subtraction in the acronym GEMDAS, the fourth level of priority states that you have to perform all addition and subtraction in order from left to right. Since subtraction comes before addition in the problem, you have to subtract 12 by 4 first before you add it to 7. By doing this, you will have: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12 − 4 + 7 = 8 + 7</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15</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Thus, the answer is 15.</a:t>
            </a: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31"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p:nvPr>
        </p:nvSpPr>
        <p:spPr>
          <a:xfrm>
            <a:off x="649080" y="1053360"/>
            <a:ext cx="10149120" cy="434376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Performing Series of Operations Using GEMDAS Rule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highlight>
                  <a:srgbClr val="ffa6a6"/>
                </a:highlight>
                <a:latin typeface="Lato"/>
              </a:rPr>
              <a:t>Example 2:</a:t>
            </a:r>
            <a:r>
              <a:rPr b="0" lang="en-PH" sz="1800" spc="-1" strike="noStrike">
                <a:highlight>
                  <a:srgbClr val="ffa6a6"/>
                </a:highlight>
                <a:latin typeface="Lato"/>
              </a:rPr>
              <a:t> Evaluate 20 ÷ 5 × 2.</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spcBef>
                <a:spcPts val="797"/>
              </a:spcBef>
              <a:buNone/>
            </a:pPr>
            <a:r>
              <a:rPr b="0" lang="en-PH" sz="1800" spc="-1" strike="noStrike">
                <a:latin typeface="Lato"/>
              </a:rPr>
              <a:t>             </a:t>
            </a:r>
            <a:r>
              <a:rPr b="0" lang="en-PH" sz="1800" spc="-1" strike="noStrike">
                <a:latin typeface="Lato"/>
              </a:rPr>
              <a:t>Answer: The given problem does not also have any grouping symbol and exponent. It does however have division and multiplication which can be solved using the third level of priority. In the given mathematical expression, division comes first before multiplication. This means that you have to divide first before you multiply as stated in the left-to-right rule. By doing so, you will have:</a:t>
            </a:r>
            <a:endParaRPr b="0" lang="en-PH" sz="1800" spc="-1" strike="noStrike">
              <a:latin typeface="Arial"/>
            </a:endParaRPr>
          </a:p>
          <a:p>
            <a:pPr algn="just">
              <a:lnSpc>
                <a:spcPct val="100000"/>
              </a:lnSpc>
              <a:spcBef>
                <a:spcPts val="797"/>
              </a:spcBef>
              <a:buNone/>
            </a:pPr>
            <a:endParaRPr b="0" lang="en-PH" sz="1800" spc="-1" strike="noStrike">
              <a:latin typeface="Arial"/>
            </a:endParaRPr>
          </a:p>
          <a:p>
            <a:pPr>
              <a:lnSpc>
                <a:spcPct val="100000"/>
              </a:lnSpc>
              <a:buNone/>
            </a:pPr>
            <a:r>
              <a:rPr b="0" lang="en-PH" sz="1800" spc="-1" strike="noStrike">
                <a:latin typeface="Lato"/>
              </a:rPr>
              <a:t>20 ÷ 5 × 2 = 4 × 2</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8</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Thus, the correct answer to this equation is 8.</a:t>
            </a: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33"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p:nvPr>
        </p:nvSpPr>
        <p:spPr>
          <a:xfrm>
            <a:off x="649080" y="1053360"/>
            <a:ext cx="10149120" cy="434376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Performing Series of Operations Using GEMDAS Rule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highlight>
                  <a:srgbClr val="ffa6a6"/>
                </a:highlight>
                <a:latin typeface="Lato"/>
              </a:rPr>
              <a:t>Example 3:</a:t>
            </a:r>
            <a:r>
              <a:rPr b="0" lang="en-PH" sz="1800" spc="-1" strike="noStrike">
                <a:highlight>
                  <a:srgbClr val="ffa6a6"/>
                </a:highlight>
                <a:latin typeface="Lato"/>
              </a:rPr>
              <a:t> Evaluate 21 − 2</a:t>
            </a:r>
            <a:r>
              <a:rPr b="0" lang="en-PH" sz="1800" spc="-1" strike="noStrike" baseline="14000000">
                <a:highlight>
                  <a:srgbClr val="ffa6a6"/>
                </a:highlight>
                <a:latin typeface="Lato"/>
              </a:rPr>
              <a:t>3</a:t>
            </a:r>
            <a:r>
              <a:rPr b="0" lang="en-PH" sz="1800" spc="-1" strike="noStrike">
                <a:highlight>
                  <a:srgbClr val="ffa6a6"/>
                </a:highlight>
                <a:latin typeface="Lato"/>
              </a:rPr>
              <a:t> + 4.</a:t>
            </a:r>
            <a:endParaRPr b="0" lang="en-PH" sz="1800" spc="-1" strike="noStrike">
              <a:latin typeface="Arial"/>
            </a:endParaRPr>
          </a:p>
          <a:p>
            <a:pPr>
              <a:lnSpc>
                <a:spcPct val="100000"/>
              </a:lnSpc>
              <a:buNone/>
            </a:pPr>
            <a:r>
              <a:rPr b="0" lang="en-PH" sz="1800" spc="-1" strike="noStrike">
                <a:latin typeface="Lato"/>
              </a:rPr>
              <a:t>Answer: 21 − 2</a:t>
            </a:r>
            <a:r>
              <a:rPr b="0" lang="en-PH" sz="1800" spc="-1" strike="noStrike" baseline="14000000">
                <a:latin typeface="Lato"/>
              </a:rPr>
              <a:t>3</a:t>
            </a:r>
            <a:r>
              <a:rPr b="0" lang="en-PH" sz="1800" spc="-1" strike="noStrike">
                <a:latin typeface="Lato"/>
              </a:rPr>
              <a:t> + 4 = 21 − 8 + 4                The given does not have any grouping symbol but has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an exponent. Thus, by applying the second order of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priority, begin by simplifying all the expressions with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exponent. 2</a:t>
            </a:r>
            <a:r>
              <a:rPr b="0" lang="en-PH" sz="1800" spc="-1" strike="noStrike" baseline="14000000">
                <a:latin typeface="Lato"/>
              </a:rPr>
              <a:t>3</a:t>
            </a:r>
            <a:r>
              <a:rPr b="0" lang="en-PH" sz="1800" spc="-1" strike="noStrike">
                <a:latin typeface="Lato"/>
              </a:rPr>
              <a:t> = 2 × 2 × 2 which when simplified, results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to 8. The resulting expression becomes 21 − 8 + 4 and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can now be classified under the fourth order of priority.</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13 + 4                      By applying the fourth order of priority, the expression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21 − 8 + 4 should be solved from left to right.</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17                            Simplifying 21 − 8 + 4 from left to right will result to 17.</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35"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p:nvPr>
        </p:nvSpPr>
        <p:spPr>
          <a:xfrm>
            <a:off x="649080" y="1053360"/>
            <a:ext cx="10149120" cy="434376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Performing Series of Operations Using GEMDAS Rule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highlight>
                  <a:srgbClr val="ffa6a6"/>
                </a:highlight>
                <a:latin typeface="Lato"/>
              </a:rPr>
              <a:t>Example 4:</a:t>
            </a:r>
            <a:r>
              <a:rPr b="0" lang="en-PH" sz="1800" spc="-1" strike="noStrike">
                <a:highlight>
                  <a:srgbClr val="ffa6a6"/>
                </a:highlight>
                <a:latin typeface="Lato"/>
              </a:rPr>
              <a:t> Evaluate 4 + 81 ÷ 3 × 10 − 6.</a:t>
            </a:r>
            <a:endParaRPr b="0" lang="en-PH" sz="1800" spc="-1" strike="noStrike">
              <a:latin typeface="Arial"/>
            </a:endParaRPr>
          </a:p>
          <a:p>
            <a:pPr>
              <a:lnSpc>
                <a:spcPct val="100000"/>
              </a:lnSpc>
              <a:buNone/>
            </a:pPr>
            <a:r>
              <a:rPr b="0" lang="en-PH" sz="1800" spc="-1" strike="noStrike">
                <a:latin typeface="Lato"/>
              </a:rPr>
              <a:t>Answer: 4 + 81 ÷ 3 × 10 − 6 = 4 + 27 × 10 − 6           Again, the given does not have any grouping  </a:t>
            </a:r>
            <a:r>
              <a:rPr b="0" lang="en-PH" sz="1800" spc="-1" strike="noStrike">
                <a:latin typeface="Lato"/>
              </a:rPr>
              <a:t>	</a:t>
            </a:r>
            <a:r>
              <a:rPr b="0" lang="en-PH" sz="1800" spc="-1" strike="noStrike">
                <a:latin typeface="Lato"/>
              </a:rPr>
              <a:t>                                                                             symbol or exponent. It does however have   </a:t>
            </a:r>
            <a:r>
              <a:rPr b="0" lang="en-PH" sz="1800" spc="-1" strike="noStrike">
                <a:latin typeface="Lato"/>
              </a:rPr>
              <a:t>	</a:t>
            </a:r>
            <a:r>
              <a:rPr b="0" lang="en-PH" sz="1800" spc="-1" strike="noStrike">
                <a:latin typeface="Lato"/>
              </a:rPr>
              <a:t>                                                                                      multiplication and division. Thus, the third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order of priority should be performed first.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Solve all multiplication and division from left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to right. Since in the problem, division comes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first before multiplication, you have to divide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first before multiplying. 81 ÷ 3 will yield a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quotient of 27</a:t>
            </a: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37"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p:nvPr>
        </p:nvSpPr>
        <p:spPr>
          <a:xfrm>
            <a:off x="649080" y="1053360"/>
            <a:ext cx="10149120" cy="434376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Performing Series of Operations Using GEMDAS Rule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Cont.</a:t>
            </a:r>
            <a:endParaRPr b="0" lang="en-PH" sz="1800" spc="-1" strike="noStrike">
              <a:latin typeface="Arial"/>
            </a:endParaRPr>
          </a:p>
          <a:p>
            <a:pPr>
              <a:lnSpc>
                <a:spcPct val="100000"/>
              </a:lnSpc>
              <a:buNone/>
            </a:pPr>
            <a:r>
              <a:rPr b="0" lang="en-PH" sz="1800" spc="-1" strike="noStrike">
                <a:latin typeface="Lato"/>
              </a:rPr>
              <a:t>= 4 + 270 − 6                     The obtained quotient, which is 27, will then have to be multiplied to 10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to complete all operations under the third order of priority. 27 × 10 will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yield a product of 270. The resulting expression which is 4 + 270 − 6,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can now be simplified further by using the fourth order of priority.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Perform all addition and subtraction from left to right.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268 4 + 270 = 274.          Lastly, subtracting it by 6 will result to 268. Thus, the given problem,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when simplified, will result to 268.</a:t>
            </a: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39"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p:nvPr>
        </p:nvSpPr>
        <p:spPr>
          <a:xfrm>
            <a:off x="649080" y="875880"/>
            <a:ext cx="10149120" cy="434376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Performing Series of Operations Using GEMDAS Rule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highlight>
                  <a:srgbClr val="ffa6a6"/>
                </a:highlight>
                <a:latin typeface="Lato"/>
              </a:rPr>
              <a:t>Example 5:</a:t>
            </a:r>
            <a:r>
              <a:rPr b="0" lang="en-PH" sz="1800" spc="-1" strike="noStrike">
                <a:highlight>
                  <a:srgbClr val="ffa6a6"/>
                </a:highlight>
                <a:latin typeface="Lato"/>
              </a:rPr>
              <a:t> Evaluate 2</a:t>
            </a:r>
            <a:r>
              <a:rPr b="0" lang="en-PH" sz="1800" spc="-1" strike="noStrike" baseline="14000000">
                <a:highlight>
                  <a:srgbClr val="ffa6a6"/>
                </a:highlight>
                <a:latin typeface="Lato"/>
              </a:rPr>
              <a:t>3</a:t>
            </a:r>
            <a:r>
              <a:rPr b="0" lang="en-PH" sz="1800" spc="-1" strike="noStrike">
                <a:highlight>
                  <a:srgbClr val="ffa6a6"/>
                </a:highlight>
                <a:latin typeface="Lato"/>
              </a:rPr>
              <a:t> − (10 + 6) ÷ 4 + (20 ÷ 5) × 3 + 9 − 2.</a:t>
            </a:r>
            <a:endParaRPr b="0" lang="en-PH" sz="1800" spc="-1" strike="noStrike">
              <a:latin typeface="Arial"/>
            </a:endParaRPr>
          </a:p>
          <a:p>
            <a:pPr>
              <a:lnSpc>
                <a:spcPct val="100000"/>
              </a:lnSpc>
              <a:buNone/>
            </a:pPr>
            <a:r>
              <a:rPr b="0" lang="en-PH" sz="1800" spc="-1" strike="noStrike">
                <a:latin typeface="Lato"/>
                <a:ea typeface="PingFang SC"/>
              </a:rPr>
              <a:t>Answer: 2</a:t>
            </a:r>
            <a:r>
              <a:rPr b="0" lang="en-PH" sz="1800" spc="-1" strike="noStrike" baseline="14000000">
                <a:latin typeface="Lato"/>
                <a:ea typeface="PingFang SC"/>
              </a:rPr>
              <a:t>3</a:t>
            </a:r>
            <a:r>
              <a:rPr b="0" lang="en-PH" sz="1800" spc="-1" strike="noStrike">
                <a:latin typeface="Lato"/>
                <a:ea typeface="PingFang SC"/>
              </a:rPr>
              <a:t> − (10 + 6) ÷ 4 + (20 ÷ 5) × 3 + 9 − 2       The given expression contains expressions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inside a grouping symbol. Thus, by the rule, </a:t>
            </a:r>
            <a:r>
              <a:rPr b="0" lang="en-PH" sz="1800" spc="-1" strike="noStrike">
                <a:latin typeface="Lato"/>
                <a:ea typeface="PingFang SC"/>
              </a:rPr>
              <a:t>	</a:t>
            </a:r>
            <a:r>
              <a:rPr b="0" lang="en-PH" sz="1800" spc="-1" strike="noStrike">
                <a:latin typeface="Lato"/>
                <a:ea typeface="PingFang SC"/>
              </a:rPr>
              <a:t>                 = 23 − 16 ÷ 4 + 4 × 3 + 9 − 2</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the expressions in grouping symbols such as                                                                                     parentheses, brackets, or braces must be done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first. Thus, the expressions (10 + 6) and </a:t>
            </a:r>
            <a:endParaRPr b="0" lang="en-PH" sz="1800" spc="-1" strike="noStrike">
              <a:latin typeface="Arial"/>
            </a:endParaRPr>
          </a:p>
          <a:p>
            <a:pPr>
              <a:lnSpc>
                <a:spcPct val="100000"/>
              </a:lnSpc>
              <a:buNone/>
            </a:pPr>
            <a:r>
              <a:rPr b="0" lang="en-PH" sz="1800" spc="-1" strike="noStrike">
                <a:latin typeface="Lato"/>
                <a:ea typeface="PingFang SC"/>
              </a:rPr>
              <a:t>                                                                                </a:t>
            </a:r>
            <a:r>
              <a:rPr b="0" lang="en-PH" sz="1800" spc="-1" strike="noStrike">
                <a:latin typeface="Lato"/>
                <a:ea typeface="PingFang SC"/>
              </a:rPr>
              <a:t>(20 ÷ 5) must be evaluated first. These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expressions will yield 16 and 4, respectively.</a:t>
            </a:r>
            <a:endParaRPr b="0" lang="en-PH" sz="1800" spc="-1" strike="noStrike">
              <a:latin typeface="Arial"/>
            </a:endParaRPr>
          </a:p>
          <a:p>
            <a:pPr>
              <a:lnSpc>
                <a:spcPct val="100000"/>
              </a:lnSpc>
              <a:buNone/>
            </a:pPr>
            <a:r>
              <a:rPr b="0" lang="en-PH" sz="1800" spc="-1" strike="noStrike">
                <a:latin typeface="Lato"/>
                <a:ea typeface="PingFang SC"/>
              </a:rPr>
              <a:t>  </a:t>
            </a: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ea typeface="PingFang SC"/>
              </a:rPr>
              <a:t>                </a:t>
            </a:r>
            <a:endParaRPr b="0" lang="en-PH" sz="1800" spc="-1" strike="noStrike">
              <a:latin typeface="Arial"/>
            </a:endParaRPr>
          </a:p>
        </p:txBody>
      </p:sp>
      <p:sp>
        <p:nvSpPr>
          <p:cNvPr id="141" name=""/>
          <p:cNvSpPr/>
          <p:nvPr/>
        </p:nvSpPr>
        <p:spPr>
          <a:xfrm>
            <a:off x="-1260000" y="266760"/>
            <a:ext cx="5510520" cy="22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510</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2023-03-28T08:45:13Z</dcterms:modified>
  <cp:revision>56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