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0720" y="2736000"/>
            <a:ext cx="79182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DejaVu Sans"/>
              </a:rPr>
              <a:t>Energy Generation, Transmission, and Distribution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10260000" y="5746320"/>
            <a:ext cx="176040" cy="341640"/>
          </a:xfrm>
          <a:prstGeom prst="rect">
            <a:avLst/>
          </a:prstGeom>
          <a:noFill/>
          <a:ln w="0">
            <a:noFill/>
          </a:ln>
        </p:spPr>
        <p:style>
          <a:lnRef idx="0"/>
          <a:fillRef idx="0"/>
          <a:effectRef idx="0"/>
          <a:fontRef idx="minor"/>
        </p:style>
      </p:sp>
      <p:sp>
        <p:nvSpPr>
          <p:cNvPr id="178"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79" name=""/>
          <p:cNvSpPr/>
          <p:nvPr/>
        </p:nvSpPr>
        <p:spPr>
          <a:xfrm>
            <a:off x="1953360" y="1980720"/>
            <a:ext cx="5333040" cy="538920"/>
          </a:xfrm>
          <a:prstGeom prst="rect">
            <a:avLst/>
          </a:prstGeom>
          <a:solidFill>
            <a:srgbClr val="e0c2cd"/>
          </a:solidFill>
          <a:ln w="29160">
            <a:solidFill>
              <a:srgbClr val="a1467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How Does Electricity Reach Our Homes?</a:t>
            </a:r>
            <a:endParaRPr b="0" lang="en-PH" sz="1800" spc="-1" strike="noStrike">
              <a:latin typeface="Arial"/>
            </a:endParaRPr>
          </a:p>
        </p:txBody>
      </p:sp>
      <p:pic>
        <p:nvPicPr>
          <p:cNvPr id="180" name="" descr=""/>
          <p:cNvPicPr/>
          <p:nvPr/>
        </p:nvPicPr>
        <p:blipFill>
          <a:blip r:embed="rId1"/>
          <a:stretch/>
        </p:blipFill>
        <p:spPr>
          <a:xfrm>
            <a:off x="8640000" y="2306160"/>
            <a:ext cx="3058920" cy="3164760"/>
          </a:xfrm>
          <a:prstGeom prst="rect">
            <a:avLst/>
          </a:prstGeom>
          <a:ln w="29160">
            <a:solidFill>
              <a:srgbClr val="000000"/>
            </a:solidFill>
            <a:round/>
          </a:ln>
        </p:spPr>
      </p:pic>
      <p:sp>
        <p:nvSpPr>
          <p:cNvPr id="181" name=""/>
          <p:cNvSpPr/>
          <p:nvPr/>
        </p:nvSpPr>
        <p:spPr>
          <a:xfrm>
            <a:off x="468000" y="2801160"/>
            <a:ext cx="7965360" cy="2022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Outlines the large-scale transmission and distribution of electrical energy over long distances from the power station or power plant to reach residential consumers. From point A, power plants or power stations generate electricity that goes through high-voltage transmission lines, as shown in point B. </a:t>
            </a:r>
            <a:r>
              <a:rPr b="1" lang="en-PH" sz="1800" spc="-1" strike="noStrike">
                <a:solidFill>
                  <a:srgbClr val="000000"/>
                </a:solidFill>
                <a:latin typeface="Lato"/>
                <a:ea typeface="AppleSystemUIFont"/>
              </a:rPr>
              <a:t>Transmission lines</a:t>
            </a:r>
            <a:r>
              <a:rPr b="0" lang="en-PH" sz="1800" spc="-1" strike="noStrike">
                <a:solidFill>
                  <a:srgbClr val="000000"/>
                </a:solidFill>
                <a:latin typeface="Lato"/>
                <a:ea typeface="AppleSystemUIFont"/>
              </a:rPr>
              <a:t> are conductors designed to carry electricity or an electrical signal over large distances with minimum loss or distortion.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10260000" y="5746320"/>
            <a:ext cx="176040" cy="341640"/>
          </a:xfrm>
          <a:prstGeom prst="rect">
            <a:avLst/>
          </a:prstGeom>
          <a:noFill/>
          <a:ln w="0">
            <a:noFill/>
          </a:ln>
        </p:spPr>
        <p:style>
          <a:lnRef idx="0"/>
          <a:fillRef idx="0"/>
          <a:effectRef idx="0"/>
          <a:fontRef idx="minor"/>
        </p:style>
      </p:sp>
      <p:sp>
        <p:nvSpPr>
          <p:cNvPr id="183"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84" name=""/>
          <p:cNvSpPr/>
          <p:nvPr/>
        </p:nvSpPr>
        <p:spPr>
          <a:xfrm>
            <a:off x="234000" y="2520000"/>
            <a:ext cx="11723040" cy="2625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After passing through transmission lines, the electrical energy then reaches a </a:t>
            </a:r>
            <a:r>
              <a:rPr b="1" lang="en-PH" sz="1800" spc="-1" strike="noStrike">
                <a:solidFill>
                  <a:srgbClr val="000000"/>
                </a:solidFill>
                <a:latin typeface="Lato"/>
                <a:ea typeface="AppleSystemUIFont"/>
              </a:rPr>
              <a:t>transmission substation</a:t>
            </a:r>
            <a:r>
              <a:rPr b="0" lang="en-PH" sz="1800" spc="-1" strike="noStrike">
                <a:solidFill>
                  <a:srgbClr val="000000"/>
                </a:solidFill>
                <a:latin typeface="Lato"/>
                <a:ea typeface="AppleSystemUIFont"/>
              </a:rPr>
              <a:t>, where the voltage is lowered, so it can be sent to smaller power lines.This lowered voltage goes through a </a:t>
            </a:r>
            <a:r>
              <a:rPr b="1" lang="en-PH" sz="1800" spc="-1" strike="noStrike">
                <a:solidFill>
                  <a:srgbClr val="000000"/>
                </a:solidFill>
                <a:latin typeface="Lato"/>
                <a:ea typeface="AppleSystemUIFont"/>
              </a:rPr>
              <a:t>distribution substation</a:t>
            </a:r>
            <a:r>
              <a:rPr b="0" lang="en-PH" sz="1800" spc="-1" strike="noStrike">
                <a:solidFill>
                  <a:srgbClr val="000000"/>
                </a:solidFill>
                <a:latin typeface="Lato"/>
                <a:ea typeface="AppleSystemUIFont"/>
              </a:rPr>
              <a:t>, which transfers electricity from the transmission system to the </a:t>
            </a:r>
            <a:r>
              <a:rPr b="1" lang="en-PH" sz="1800" spc="-1" strike="noStrike">
                <a:solidFill>
                  <a:srgbClr val="000000"/>
                </a:solidFill>
                <a:latin typeface="Lato"/>
                <a:ea typeface="AppleSystemUIFont"/>
              </a:rPr>
              <a:t>distribution system</a:t>
            </a:r>
            <a:r>
              <a:rPr b="0" lang="en-PH" sz="1800" spc="-1" strike="noStrike">
                <a:solidFill>
                  <a:srgbClr val="000000"/>
                </a:solidFill>
                <a:latin typeface="Lato"/>
                <a:ea typeface="AppleSystemUIFont"/>
              </a:rPr>
              <a:t> of an area, as located at point C. From here, the transmitted electricity reaches smaller transformers that reduce its voltage again to make it safe to use before it is carried by </a:t>
            </a:r>
            <a:r>
              <a:rPr b="1" lang="en-PH" sz="1800" spc="-1" strike="noStrike">
                <a:solidFill>
                  <a:srgbClr val="000000"/>
                </a:solidFill>
                <a:latin typeface="Lato"/>
                <a:ea typeface="AppleSystemUIFont"/>
              </a:rPr>
              <a:t>distribution automation</a:t>
            </a:r>
            <a:r>
              <a:rPr b="0"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devices</a:t>
            </a:r>
            <a:r>
              <a:rPr b="0" lang="en-PH" sz="1800" spc="-1" strike="noStrike">
                <a:solidFill>
                  <a:srgbClr val="000000"/>
                </a:solidFill>
                <a:latin typeface="Lato"/>
                <a:ea typeface="AppleSystemUIFont"/>
              </a:rPr>
              <a:t> (at point D) to our home. As consumers (point E), we can now use electricity to power up electrical appliances and devices.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10260000" y="5746320"/>
            <a:ext cx="176040" cy="341640"/>
          </a:xfrm>
          <a:prstGeom prst="rect">
            <a:avLst/>
          </a:prstGeom>
          <a:noFill/>
          <a:ln w="0">
            <a:noFill/>
          </a:ln>
        </p:spPr>
        <p:style>
          <a:lnRef idx="0"/>
          <a:fillRef idx="0"/>
          <a:effectRef idx="0"/>
          <a:fontRef idx="minor"/>
        </p:style>
      </p:sp>
      <p:sp>
        <p:nvSpPr>
          <p:cNvPr id="186"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87" name=""/>
          <p:cNvSpPr/>
          <p:nvPr/>
        </p:nvSpPr>
        <p:spPr>
          <a:xfrm>
            <a:off x="2806560" y="1800000"/>
            <a:ext cx="6577920" cy="538920"/>
          </a:xfrm>
          <a:prstGeom prst="rect">
            <a:avLst/>
          </a:prstGeom>
          <a:solidFill>
            <a:srgbClr val="e0c2cd"/>
          </a:solidFill>
          <a:ln w="29160">
            <a:solidFill>
              <a:srgbClr val="a1467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Safety Measures When Working with Electricity</a:t>
            </a:r>
            <a:endParaRPr b="0" lang="en-PH" sz="1800" spc="-1" strike="noStrike">
              <a:latin typeface="Arial"/>
            </a:endParaRPr>
          </a:p>
        </p:txBody>
      </p:sp>
      <p:sp>
        <p:nvSpPr>
          <p:cNvPr id="188" name=""/>
          <p:cNvSpPr/>
          <p:nvPr/>
        </p:nvSpPr>
        <p:spPr>
          <a:xfrm>
            <a:off x="1325880" y="2556000"/>
            <a:ext cx="9538920" cy="702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The following basic guidelines for safe electricity handling can assist you while dealing with electric circuits and appliances.</a:t>
            </a:r>
            <a:endParaRPr b="0" lang="en-PH" sz="1800" spc="-1" strike="noStrike">
              <a:latin typeface="Arial"/>
            </a:endParaRPr>
          </a:p>
        </p:txBody>
      </p:sp>
      <p:sp>
        <p:nvSpPr>
          <p:cNvPr id="189" name=""/>
          <p:cNvSpPr/>
          <p:nvPr/>
        </p:nvSpPr>
        <p:spPr>
          <a:xfrm>
            <a:off x="1944360" y="3300840"/>
            <a:ext cx="7486560" cy="20988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Never put fingers or other objects in an outlet.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Never use anything with a cord or plug around water.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Never pull a plug out by its cord.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Always use insulated tools while working.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Do not use extension cords or multi-outlet converters for appliances.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10260000" y="5746320"/>
            <a:ext cx="176040" cy="341640"/>
          </a:xfrm>
          <a:prstGeom prst="rect">
            <a:avLst/>
          </a:prstGeom>
          <a:noFill/>
          <a:ln w="0">
            <a:noFill/>
          </a:ln>
        </p:spPr>
        <p:style>
          <a:lnRef idx="0"/>
          <a:fillRef idx="0"/>
          <a:effectRef idx="0"/>
          <a:fontRef idx="minor"/>
        </p:style>
      </p:sp>
      <p:sp>
        <p:nvSpPr>
          <p:cNvPr id="191"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92" name=""/>
          <p:cNvSpPr/>
          <p:nvPr/>
        </p:nvSpPr>
        <p:spPr>
          <a:xfrm>
            <a:off x="2282040" y="2292840"/>
            <a:ext cx="7616880" cy="23860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6. Keep your used and unused cords tidy and secure to prevent damage.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7. Replace or repair damaged electrical cords.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8. Unplug all your unused appliances to reduce potential risks.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9. Always follow appliance instructions for improved electrical safety.</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10. Obey warning signs.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94" name=""/>
          <p:cNvSpPr/>
          <p:nvPr/>
        </p:nvSpPr>
        <p:spPr>
          <a:xfrm>
            <a:off x="430560" y="1856160"/>
            <a:ext cx="11330280" cy="6994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
              </a:rPr>
              <a:t>‪</a:t>
            </a:r>
            <a:r>
              <a:rPr b="1" lang="en-PH" sz="1800" spc="-1" strike="noStrike">
                <a:solidFill>
                  <a:srgbClr val="000000"/>
                </a:solidFill>
                <a:latin typeface="Lato"/>
                <a:ea typeface="AppleSystemUIFont"/>
              </a:rPr>
              <a:t>Directions</a:t>
            </a:r>
            <a:r>
              <a:rPr b="0" lang="en-PH" sz="1800" spc="-1" strike="noStrike">
                <a:solidFill>
                  <a:srgbClr val="000000"/>
                </a:solidFill>
                <a:latin typeface="Lato"/>
                <a:ea typeface="AppleSystemUIFont"/>
              </a:rPr>
              <a:t>: Write True if the given statement is correct. If not, change the underlined word/phrase to make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the statement correct.</a:t>
            </a:r>
            <a:endParaRPr b="0" lang="en-PH" sz="1800" spc="-1" strike="noStrike">
              <a:latin typeface="Arial"/>
            </a:endParaRPr>
          </a:p>
        </p:txBody>
      </p:sp>
      <p:sp>
        <p:nvSpPr>
          <p:cNvPr id="195" name=""/>
          <p:cNvSpPr/>
          <p:nvPr/>
        </p:nvSpPr>
        <p:spPr>
          <a:xfrm>
            <a:off x="774000" y="2673000"/>
            <a:ext cx="10643400" cy="2906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______________ 1. Electricity is made at a </a:t>
            </a:r>
            <a:r>
              <a:rPr b="0" lang="en-PH" sz="1800" spc="-1" strike="noStrike" u="sng">
                <a:solidFill>
                  <a:srgbClr val="000000"/>
                </a:solidFill>
                <a:uFillTx/>
                <a:latin typeface="Lato"/>
                <a:ea typeface="DejaVu Sans"/>
              </a:rPr>
              <a:t>generating station</a:t>
            </a:r>
            <a:r>
              <a:rPr b="0" lang="en-PH" sz="1800" spc="-1" strike="noStrike">
                <a:solidFill>
                  <a:srgbClr val="000000"/>
                </a:solidFill>
                <a:latin typeface="Lato"/>
                <a:ea typeface="DejaVu Sans"/>
              </a:rPr>
              <a:t> by huge generators.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______________ 2. In the Philippines, the generation and transmission of electricity are owned and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operated by </a:t>
            </a:r>
            <a:r>
              <a:rPr b="0" lang="en-PH" sz="1800" spc="-1" strike="noStrike" u="sng">
                <a:solidFill>
                  <a:srgbClr val="000000"/>
                </a:solidFill>
                <a:uFillTx/>
                <a:latin typeface="Lato"/>
                <a:ea typeface="DejaVu Sans"/>
              </a:rPr>
              <a:t>Manila Electric Company (Meralco)</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______________ 3. The </a:t>
            </a:r>
            <a:r>
              <a:rPr b="0" lang="en-PH" sz="1800" spc="-1" strike="noStrike" u="sng">
                <a:solidFill>
                  <a:srgbClr val="000000"/>
                </a:solidFill>
                <a:uFillTx/>
                <a:latin typeface="Lato"/>
                <a:ea typeface="DejaVu Sans"/>
              </a:rPr>
              <a:t>condenser</a:t>
            </a:r>
            <a:r>
              <a:rPr b="0" lang="en-PH" sz="1800" spc="-1" strike="noStrike">
                <a:solidFill>
                  <a:srgbClr val="000000"/>
                </a:solidFill>
                <a:latin typeface="Lato"/>
                <a:ea typeface="DejaVu Sans"/>
              </a:rPr>
              <a:t> in power plants provides the force to circulate the water to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system.</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______________ 4. A </a:t>
            </a:r>
            <a:r>
              <a:rPr b="0" lang="en-PH" sz="1800" spc="-1" strike="noStrike" u="sng">
                <a:solidFill>
                  <a:srgbClr val="000000"/>
                </a:solidFill>
                <a:uFillTx/>
                <a:latin typeface="Lato"/>
                <a:ea typeface="DejaVu Sans"/>
              </a:rPr>
              <a:t>nuclear power plant</a:t>
            </a:r>
            <a:r>
              <a:rPr b="0" lang="en-PH" sz="1800" spc="-1" strike="noStrike">
                <a:solidFill>
                  <a:srgbClr val="000000"/>
                </a:solidFill>
                <a:latin typeface="Lato"/>
                <a:ea typeface="DejaVu Sans"/>
              </a:rPr>
              <a:t> is a steam turbine thermal power station, in that heat from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Earth’s core is used to heat water.</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______________ 5. The electrical charge goes through high-voltage </a:t>
            </a:r>
            <a:r>
              <a:rPr b="0" lang="en-PH" sz="1800" spc="-1" strike="noStrike" u="sng">
                <a:solidFill>
                  <a:srgbClr val="000000"/>
                </a:solidFill>
                <a:uFillTx/>
                <a:latin typeface="Lato"/>
                <a:ea typeface="DejaVu Sans"/>
              </a:rPr>
              <a:t>transmission lines</a:t>
            </a:r>
            <a:r>
              <a:rPr b="0" lang="en-PH" sz="1800" spc="-1" strike="noStrike">
                <a:solidFill>
                  <a:srgbClr val="000000"/>
                </a:solidFill>
                <a:latin typeface="Lato"/>
                <a:ea typeface="DejaVu Sans"/>
              </a:rPr>
              <a:t> that stretch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across the country.</a:t>
            </a:r>
            <a:endParaRPr b="0" lang="en-PH" sz="1800" spc="-1" strike="noStrike">
              <a:latin typeface="Arial"/>
            </a:endParaRPr>
          </a:p>
        </p:txBody>
      </p:sp>
      <p:sp>
        <p:nvSpPr>
          <p:cNvPr id="196" name=""/>
          <p:cNvSpPr txBox="1"/>
          <p:nvPr/>
        </p:nvSpPr>
        <p:spPr>
          <a:xfrm>
            <a:off x="5375880" y="140616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10260000" y="5746320"/>
            <a:ext cx="176040" cy="341640"/>
          </a:xfrm>
          <a:prstGeom prst="rect">
            <a:avLst/>
          </a:prstGeom>
          <a:noFill/>
          <a:ln w="0">
            <a:noFill/>
          </a:ln>
        </p:spPr>
        <p:style>
          <a:lnRef idx="0"/>
          <a:fillRef idx="0"/>
          <a:effectRef idx="0"/>
          <a:fontRef idx="minor"/>
        </p:style>
      </p:sp>
      <p:sp>
        <p:nvSpPr>
          <p:cNvPr id="198"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99" name=""/>
          <p:cNvSpPr/>
          <p:nvPr/>
        </p:nvSpPr>
        <p:spPr>
          <a:xfrm>
            <a:off x="5111640" y="1800000"/>
            <a:ext cx="1968840" cy="51948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2000" spc="-1" strike="noStrike">
                <a:solidFill>
                  <a:srgbClr val="c9211e"/>
                </a:solidFill>
                <a:latin typeface="Lato"/>
                <a:ea typeface="AppleSystemUIFont"/>
              </a:rPr>
              <a:t>Answer Key </a:t>
            </a:r>
            <a:endParaRPr b="0" lang="en-PH" sz="2000" spc="-1" strike="noStrike">
              <a:solidFill>
                <a:srgbClr val="c9211e"/>
              </a:solidFill>
              <a:latin typeface="Arial"/>
            </a:endParaRPr>
          </a:p>
        </p:txBody>
      </p:sp>
      <p:sp>
        <p:nvSpPr>
          <p:cNvPr id="200" name=""/>
          <p:cNvSpPr/>
          <p:nvPr/>
        </p:nvSpPr>
        <p:spPr>
          <a:xfrm>
            <a:off x="3872880" y="2634840"/>
            <a:ext cx="4445640" cy="20448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latin typeface="Lato"/>
              </a:rPr>
              <a:t>1. True   </a:t>
            </a:r>
            <a:endParaRPr b="0" lang="en-PH" sz="2000" spc="-1" strike="noStrike">
              <a:latin typeface="Arial"/>
            </a:endParaRPr>
          </a:p>
          <a:p>
            <a:pPr>
              <a:lnSpc>
                <a:spcPct val="115000"/>
              </a:lnSpc>
              <a:buNone/>
            </a:pPr>
            <a:r>
              <a:rPr b="0" lang="en-PH" sz="2000" spc="-1" strike="noStrike">
                <a:latin typeface="Lato"/>
              </a:rPr>
              <a:t>2. National Power Corporation (NPC)</a:t>
            </a:r>
            <a:endParaRPr b="0" lang="en-PH" sz="2000" spc="-1" strike="noStrike">
              <a:latin typeface="Arial"/>
            </a:endParaRPr>
          </a:p>
          <a:p>
            <a:pPr>
              <a:lnSpc>
                <a:spcPct val="115000"/>
              </a:lnSpc>
              <a:buNone/>
            </a:pPr>
            <a:r>
              <a:rPr b="0" lang="en-PH" sz="2000" spc="-1" strike="noStrike">
                <a:latin typeface="Lato"/>
              </a:rPr>
              <a:t>3. Pump </a:t>
            </a:r>
            <a:endParaRPr b="0" lang="en-PH" sz="2000" spc="-1" strike="noStrike">
              <a:latin typeface="Arial"/>
            </a:endParaRPr>
          </a:p>
          <a:p>
            <a:pPr>
              <a:lnSpc>
                <a:spcPct val="115000"/>
              </a:lnSpc>
              <a:buNone/>
            </a:pPr>
            <a:r>
              <a:rPr b="0" lang="en-PH" sz="2000" spc="-1" strike="noStrike">
                <a:latin typeface="Lato"/>
              </a:rPr>
              <a:t>4. Geothermal power plant </a:t>
            </a:r>
            <a:endParaRPr b="0" lang="en-PH" sz="2000" spc="-1" strike="noStrike">
              <a:latin typeface="Arial"/>
            </a:endParaRPr>
          </a:p>
          <a:p>
            <a:pPr>
              <a:lnSpc>
                <a:spcPct val="115000"/>
              </a:lnSpc>
              <a:buNone/>
            </a:pPr>
            <a:r>
              <a:rPr b="0" lang="en-PH" sz="2000" spc="-1" strike="noStrike">
                <a:latin typeface="Lato"/>
              </a:rPr>
              <a:t>5. True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3935880" y="1872000"/>
            <a:ext cx="4318920" cy="538920"/>
          </a:xfrm>
          <a:prstGeom prst="rect">
            <a:avLst/>
          </a:prstGeom>
          <a:solidFill>
            <a:srgbClr val="e0c2cd"/>
          </a:solidFill>
          <a:ln w="29160">
            <a:solidFill>
              <a:srgbClr val="a1467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How Is Electricity Generated?</a:t>
            </a:r>
            <a:endParaRPr b="0" lang="en-PH" sz="1800" spc="-1" strike="noStrike">
              <a:latin typeface="Arial"/>
            </a:endParaRPr>
          </a:p>
        </p:txBody>
      </p:sp>
      <p:sp>
        <p:nvSpPr>
          <p:cNvPr id="127" name=""/>
          <p:cNvSpPr/>
          <p:nvPr/>
        </p:nvSpPr>
        <p:spPr>
          <a:xfrm>
            <a:off x="335880" y="2592000"/>
            <a:ext cx="11518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each power plant, whether fossil-fueled or nuclear-powered, the following basic components are present: a heat source, turbine, generator, condenser, and pump. these components of a power plant, which facilitate energy transformations that ultimately generate electricity.</a:t>
            </a:r>
            <a:endParaRPr b="0" lang="en-PH" sz="1800" spc="-1" strike="noStrike">
              <a:latin typeface="Arial"/>
            </a:endParaRPr>
          </a:p>
        </p:txBody>
      </p:sp>
      <p:sp>
        <p:nvSpPr>
          <p:cNvPr id="128" name=""/>
          <p:cNvSpPr/>
          <p:nvPr/>
        </p:nvSpPr>
        <p:spPr>
          <a:xfrm>
            <a:off x="245880" y="3888000"/>
            <a:ext cx="11698920" cy="1515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
              </a:rPr>
              <a:t>1</a:t>
            </a:r>
            <a:r>
              <a:rPr b="0" lang="en-PH" sz="1800" spc="-1" strike="noStrike">
                <a:solidFill>
                  <a:srgbClr val="000000"/>
                </a:solidFill>
                <a:latin typeface="Lato"/>
                <a:ea typeface="AppleSystemUIFont"/>
              </a:rPr>
              <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heat source in the power plant provides heat to generate steam. The heat source can be the combustion of fossil fuels, nuclear fission, splitting of radioactive substances, or geothermal energy from the Earth’s interior, depending on the type of power plant. For turbines to work efficiently, heat must enter them at a high temperature and pressure as possible. Hydroelectric power plants and windmills do not require a heat source.</a:t>
            </a:r>
            <a:endParaRPr b="0" lang="en-PH" sz="1800" spc="-1" strike="noStrike">
              <a:latin typeface="Arial"/>
            </a:endParaRPr>
          </a:p>
        </p:txBody>
      </p:sp>
      <p:sp>
        <p:nvSpPr>
          <p:cNvPr id="129"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10260000" y="5746320"/>
            <a:ext cx="176040" cy="341640"/>
          </a:xfrm>
          <a:prstGeom prst="rect">
            <a:avLst/>
          </a:prstGeom>
          <a:noFill/>
          <a:ln w="0">
            <a:noFill/>
          </a:ln>
        </p:spPr>
        <p:style>
          <a:lnRef idx="0"/>
          <a:fillRef idx="0"/>
          <a:effectRef idx="0"/>
          <a:fontRef idx="minor"/>
        </p:style>
      </p:sp>
      <p:sp>
        <p:nvSpPr>
          <p:cNvPr id="131" name=""/>
          <p:cNvSpPr/>
          <p:nvPr/>
        </p:nvSpPr>
        <p:spPr>
          <a:xfrm>
            <a:off x="335880" y="1836000"/>
            <a:ext cx="11518920" cy="1163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
              </a:rPr>
              <a:t>2</a:t>
            </a:r>
            <a:r>
              <a:rPr b="0" lang="en-PH" sz="1800" spc="-1" strike="noStrike">
                <a:solidFill>
                  <a:srgbClr val="000000"/>
                </a:solidFill>
                <a:latin typeface="Lato"/>
                <a:ea typeface="AppleSystemUIFont"/>
              </a:rPr>
              <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turbine is an important device used to run generators. There are two kinds of turbines in power plants: steam and water turbines. The steam turbine uses the steam produced in the heat source to rotate its blades, while the water turbine uses the energy from flowing water.</a:t>
            </a:r>
            <a:endParaRPr b="0" lang="en-PH" sz="1800" spc="-1" strike="noStrike">
              <a:latin typeface="Arial"/>
            </a:endParaRPr>
          </a:p>
        </p:txBody>
      </p:sp>
      <p:sp>
        <p:nvSpPr>
          <p:cNvPr id="132" name=""/>
          <p:cNvSpPr/>
          <p:nvPr/>
        </p:nvSpPr>
        <p:spPr>
          <a:xfrm>
            <a:off x="335880" y="3073320"/>
            <a:ext cx="11518920" cy="1163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AppleSystemUIFont"/>
              </a:rPr>
              <a:t>3</a:t>
            </a:r>
            <a:r>
              <a:rPr b="0" lang="en-PH" sz="1800" spc="-1" strike="noStrike">
                <a:solidFill>
                  <a:srgbClr val="000000"/>
                </a:solidFill>
                <a:latin typeface="Lato"/>
                <a:ea typeface="AppleSystemUIFont"/>
              </a:rPr>
              <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spinning turbines cause large magnets to turn within wire coils in the generator. An electric generator generates electricity, primarily by the movement of the loop of wire known as armature between the poles of the magnet.</a:t>
            </a:r>
            <a:endParaRPr b="0" lang="en-PH" sz="1800" spc="-1" strike="noStrike">
              <a:latin typeface="Arial"/>
            </a:endParaRPr>
          </a:p>
        </p:txBody>
      </p:sp>
      <p:sp>
        <p:nvSpPr>
          <p:cNvPr id="133" name=""/>
          <p:cNvSpPr/>
          <p:nvPr/>
        </p:nvSpPr>
        <p:spPr>
          <a:xfrm>
            <a:off x="351360" y="4349160"/>
            <a:ext cx="11563560" cy="71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
              </a:rPr>
              <a:t>4</a:t>
            </a:r>
            <a:r>
              <a:rPr b="0" lang="en-PH" sz="1800" spc="-1" strike="noStrike">
                <a:solidFill>
                  <a:srgbClr val="000000"/>
                </a:solidFill>
                <a:latin typeface="Lato"/>
                <a:ea typeface="AppleSystemUIFont"/>
              </a:rPr>
              <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condenser turns the steam (gas) back to water (liquid) so that it can be returned to the heat source to be heated again.</a:t>
            </a:r>
            <a:endParaRPr b="0" lang="en-PH" sz="1800" spc="-1" strike="noStrike">
              <a:latin typeface="Arial"/>
            </a:endParaRPr>
          </a:p>
        </p:txBody>
      </p:sp>
      <p:sp>
        <p:nvSpPr>
          <p:cNvPr id="134" name=""/>
          <p:cNvSpPr/>
          <p:nvPr/>
        </p:nvSpPr>
        <p:spPr>
          <a:xfrm>
            <a:off x="351720" y="5256000"/>
            <a:ext cx="990324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5</a:t>
            </a:r>
            <a:r>
              <a:rPr b="0" lang="en-PH" sz="1800" spc="-1" strike="noStrike">
                <a:solidFill>
                  <a:srgbClr val="000000"/>
                </a:solidFill>
                <a:latin typeface="Lato"/>
                <a:ea typeface="AppleSystemUIFont"/>
              </a:rPr>
              <a:t>.</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Finally, the pump in power plants provides the force to circulate the water to the system.</a:t>
            </a:r>
            <a:endParaRPr b="0" lang="en-PH" sz="1800" spc="-1" strike="noStrike">
              <a:latin typeface="Arial"/>
            </a:endParaRPr>
          </a:p>
        </p:txBody>
      </p:sp>
      <p:sp>
        <p:nvSpPr>
          <p:cNvPr id="135"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040" cy="341640"/>
          </a:xfrm>
          <a:prstGeom prst="rect">
            <a:avLst/>
          </a:prstGeom>
          <a:noFill/>
          <a:ln w="0">
            <a:noFill/>
          </a:ln>
        </p:spPr>
        <p:style>
          <a:lnRef idx="0"/>
          <a:fillRef idx="0"/>
          <a:effectRef idx="0"/>
          <a:fontRef idx="minor"/>
        </p:style>
      </p:sp>
      <p:sp>
        <p:nvSpPr>
          <p:cNvPr id="137" name=""/>
          <p:cNvSpPr/>
          <p:nvPr/>
        </p:nvSpPr>
        <p:spPr>
          <a:xfrm>
            <a:off x="4464000" y="1692000"/>
            <a:ext cx="3263040" cy="538920"/>
          </a:xfrm>
          <a:prstGeom prst="rect">
            <a:avLst/>
          </a:prstGeom>
          <a:solidFill>
            <a:srgbClr val="e0c2cd"/>
          </a:solidFill>
          <a:ln w="29160">
            <a:solidFill>
              <a:srgbClr val="a1467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Types of Power Plants </a:t>
            </a:r>
            <a:endParaRPr b="0" lang="en-PH" sz="1800" spc="-1" strike="noStrike">
              <a:latin typeface="Arial"/>
            </a:endParaRPr>
          </a:p>
        </p:txBody>
      </p:sp>
      <p:graphicFrame>
        <p:nvGraphicFramePr>
          <p:cNvPr id="138" name=""/>
          <p:cNvGraphicFramePr/>
          <p:nvPr/>
        </p:nvGraphicFramePr>
        <p:xfrm>
          <a:off x="540000" y="2372760"/>
          <a:ext cx="11159640" cy="3470040"/>
        </p:xfrm>
        <a:graphic>
          <a:graphicData uri="http://schemas.openxmlformats.org/drawingml/2006/table">
            <a:tbl>
              <a:tblPr/>
              <a:tblGrid>
                <a:gridCol w="4043160"/>
                <a:gridCol w="7116840"/>
              </a:tblGrid>
              <a:tr h="463320">
                <a:tc>
                  <a:txBody>
                    <a:bodyPr lIns="90000" rIns="90000" anchor="ctr">
                      <a:noAutofit/>
                    </a:bodyPr>
                    <a:p>
                      <a:pPr algn="ctr">
                        <a:lnSpc>
                          <a:spcPct val="100000"/>
                        </a:lnSpc>
                        <a:buNone/>
                      </a:pPr>
                      <a:r>
                        <a:rPr b="1" lang="en-PH" sz="1800" spc="-1" strike="noStrike">
                          <a:latin typeface="Lato"/>
                        </a:rPr>
                        <a:t>Power Plant </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dde8cb"/>
                    </a:solidFill>
                  </a:tcPr>
                </a:tc>
                <a:tc>
                  <a:txBody>
                    <a:bodyPr lIns="90000" rIns="90000" anchor="ctr">
                      <a:noAutofit/>
                    </a:bodyPr>
                    <a:p>
                      <a:pPr algn="ctr">
                        <a:lnSpc>
                          <a:spcPct val="100000"/>
                        </a:lnSpc>
                        <a:buNone/>
                      </a:pPr>
                      <a:r>
                        <a:rPr b="1" lang="en-PH" sz="1800" spc="-1" strike="noStrike">
                          <a:latin typeface="Lato"/>
                        </a:rPr>
                        <a:t>Description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dde8cb"/>
                    </a:solidFill>
                  </a:tcPr>
                </a:tc>
              </a:tr>
              <a:tr h="300708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t">
                      <a:noAutofit/>
                    </a:bodyPr>
                    <a:p>
                      <a:pPr algn="just">
                        <a:lnSpc>
                          <a:spcPct val="115000"/>
                        </a:lnSpc>
                        <a:buNone/>
                      </a:pPr>
                      <a:r>
                        <a:rPr b="0" lang="en-PH" sz="1700" spc="-1" strike="noStrike">
                          <a:latin typeface="Lato"/>
                        </a:rPr>
                        <a:t>It is a thermal power station, which burns coal to generate electricity. The coal is usually pulverized and then burned in a pulverized coal-fired boiler. When coal is burned, the chemical energy is transformed into heat. The hot exhaust gases from the combustion reaction are used to heat water into steam, which travels through pipes at high pressure and spins a steam turbine, which in turn produces mechanical to electrical energy.</a:t>
                      </a:r>
                      <a:endParaRPr b="0" lang="en-PH" sz="17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pic>
        <p:nvPicPr>
          <p:cNvPr id="139" name="" descr=""/>
          <p:cNvPicPr/>
          <p:nvPr/>
        </p:nvPicPr>
        <p:blipFill>
          <a:blip r:embed="rId1"/>
          <a:stretch/>
        </p:blipFill>
        <p:spPr>
          <a:xfrm>
            <a:off x="1008000" y="3024000"/>
            <a:ext cx="3238920" cy="1738800"/>
          </a:xfrm>
          <a:prstGeom prst="rect">
            <a:avLst/>
          </a:prstGeom>
          <a:ln w="29160">
            <a:solidFill>
              <a:srgbClr val="000000"/>
            </a:solidFill>
            <a:round/>
          </a:ln>
        </p:spPr>
      </p:pic>
      <p:sp>
        <p:nvSpPr>
          <p:cNvPr id="140" name=""/>
          <p:cNvSpPr/>
          <p:nvPr/>
        </p:nvSpPr>
        <p:spPr>
          <a:xfrm>
            <a:off x="900000" y="4786560"/>
            <a:ext cx="3238920" cy="25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000000"/>
                </a:solidFill>
                <a:latin typeface="Lato"/>
                <a:ea typeface="DejaVu Sans"/>
              </a:rPr>
              <a:t>By Sebastian Schlüter, CC BY-SA 3.0, via Wikimedia commons</a:t>
            </a:r>
            <a:endParaRPr b="0" lang="en-PH" sz="800" spc="-1" strike="noStrike">
              <a:latin typeface="Arial"/>
            </a:endParaRPr>
          </a:p>
        </p:txBody>
      </p:sp>
      <p:sp>
        <p:nvSpPr>
          <p:cNvPr id="141" name=""/>
          <p:cNvSpPr/>
          <p:nvPr/>
        </p:nvSpPr>
        <p:spPr>
          <a:xfrm>
            <a:off x="720000" y="5040000"/>
            <a:ext cx="3778920" cy="73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žXîþ"/>
              </a:rPr>
              <a:t>Coal-fire or fossil fuel power plant</a:t>
            </a:r>
            <a:endParaRPr b="0" lang="en-PH" sz="1800" spc="-1" strike="noStrike">
              <a:latin typeface="Arial"/>
            </a:endParaRPr>
          </a:p>
        </p:txBody>
      </p:sp>
      <p:sp>
        <p:nvSpPr>
          <p:cNvPr id="142"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0260000" y="5746320"/>
            <a:ext cx="176040" cy="341640"/>
          </a:xfrm>
          <a:prstGeom prst="rect">
            <a:avLst/>
          </a:prstGeom>
          <a:noFill/>
          <a:ln w="0">
            <a:noFill/>
          </a:ln>
        </p:spPr>
        <p:style>
          <a:lnRef idx="0"/>
          <a:fillRef idx="0"/>
          <a:effectRef idx="0"/>
          <a:fontRef idx="minor"/>
        </p:style>
      </p:sp>
      <p:graphicFrame>
        <p:nvGraphicFramePr>
          <p:cNvPr id="144" name=""/>
          <p:cNvGraphicFramePr/>
          <p:nvPr/>
        </p:nvGraphicFramePr>
        <p:xfrm>
          <a:off x="495720" y="1712160"/>
          <a:ext cx="11201760" cy="4332960"/>
        </p:xfrm>
        <a:graphic>
          <a:graphicData uri="http://schemas.openxmlformats.org/drawingml/2006/table">
            <a:tbl>
              <a:tblPr/>
              <a:tblGrid>
                <a:gridCol w="3853080"/>
                <a:gridCol w="7349040"/>
              </a:tblGrid>
              <a:tr h="225756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15000"/>
                        </a:lnSpc>
                        <a:buNone/>
                      </a:pPr>
                      <a:r>
                        <a:rPr b="0" lang="en-PH" sz="1700" spc="-1" strike="noStrike">
                          <a:latin typeface="Lato"/>
                        </a:rPr>
                        <a:t>It is also called a solar farm or a photovoltaic power station. It is a large collection of solar panels that absorb energy from the Sun. A solar panel consists of photovoltaic (PV) cells, which convert light into electric current using the photovoltaic effect. Other solar farms make use of concentrating solar-thermal power (CSP) technologies, which can be used to generate electricity to power a turbine.</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075760">
                <a:tc>
                  <a:tcPr anchor="b"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15000"/>
                        </a:lnSpc>
                        <a:buNone/>
                      </a:pPr>
                      <a:r>
                        <a:rPr b="0" lang="en-PH" sz="1700" spc="-1" strike="noStrike">
                          <a:latin typeface="Lato"/>
                        </a:rPr>
                        <a:t>It is a thermal power station in which the heat source is a nuclear reactor. It uses heat produced during nuclear fission to turn water into steam, which turns the blades of a steam turbine. As the turbine blades turn, they drive generators that make electricity.</a:t>
                      </a:r>
                      <a:endParaRPr b="0" lang="en-PH" sz="17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45" name="" descr=""/>
          <p:cNvPicPr/>
          <p:nvPr/>
        </p:nvPicPr>
        <p:blipFill>
          <a:blip r:embed="rId1"/>
          <a:stretch/>
        </p:blipFill>
        <p:spPr>
          <a:xfrm>
            <a:off x="1080000" y="1834200"/>
            <a:ext cx="2626920" cy="1585440"/>
          </a:xfrm>
          <a:prstGeom prst="rect">
            <a:avLst/>
          </a:prstGeom>
          <a:ln w="29160">
            <a:solidFill>
              <a:srgbClr val="000000"/>
            </a:solidFill>
            <a:round/>
          </a:ln>
        </p:spPr>
      </p:pic>
      <p:pic>
        <p:nvPicPr>
          <p:cNvPr id="146" name="" descr=""/>
          <p:cNvPicPr/>
          <p:nvPr/>
        </p:nvPicPr>
        <p:blipFill>
          <a:blip r:embed="rId2"/>
          <a:stretch/>
        </p:blipFill>
        <p:spPr>
          <a:xfrm>
            <a:off x="1188000" y="4078440"/>
            <a:ext cx="2590920" cy="1374120"/>
          </a:xfrm>
          <a:prstGeom prst="rect">
            <a:avLst/>
          </a:prstGeom>
          <a:ln w="29160">
            <a:solidFill>
              <a:srgbClr val="000000"/>
            </a:solidFill>
            <a:round/>
          </a:ln>
        </p:spPr>
      </p:pic>
      <p:sp>
        <p:nvSpPr>
          <p:cNvPr id="147" name=""/>
          <p:cNvSpPr/>
          <p:nvPr/>
        </p:nvSpPr>
        <p:spPr>
          <a:xfrm>
            <a:off x="1008000" y="3420000"/>
            <a:ext cx="2806920" cy="22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Σ64 - Own work, CC BY 3.0, via Wikimedia commons</a:t>
            </a:r>
            <a:endParaRPr b="0" lang="en-PH" sz="800" spc="-1" strike="noStrike">
              <a:latin typeface="Arial"/>
            </a:endParaRPr>
          </a:p>
        </p:txBody>
      </p:sp>
      <p:sp>
        <p:nvSpPr>
          <p:cNvPr id="148" name=""/>
          <p:cNvSpPr/>
          <p:nvPr/>
        </p:nvSpPr>
        <p:spPr>
          <a:xfrm>
            <a:off x="1152000" y="3600000"/>
            <a:ext cx="251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Solar power plant</a:t>
            </a:r>
            <a:endParaRPr b="0" lang="en-PH" sz="1800" spc="-1" strike="noStrike">
              <a:latin typeface="Arial"/>
            </a:endParaRPr>
          </a:p>
        </p:txBody>
      </p:sp>
      <p:sp>
        <p:nvSpPr>
          <p:cNvPr id="149"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50" name=""/>
          <p:cNvSpPr/>
          <p:nvPr/>
        </p:nvSpPr>
        <p:spPr>
          <a:xfrm>
            <a:off x="936000" y="5466240"/>
            <a:ext cx="3202920" cy="292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Sally V - Own work, CC BY-SA 4.0, via Wikimedia commons</a:t>
            </a:r>
            <a:endParaRPr b="0" lang="en-PH" sz="800" spc="-1" strike="noStrike">
              <a:latin typeface="Arial"/>
            </a:endParaRPr>
          </a:p>
        </p:txBody>
      </p:sp>
      <p:sp>
        <p:nvSpPr>
          <p:cNvPr id="151" name=""/>
          <p:cNvSpPr/>
          <p:nvPr/>
        </p:nvSpPr>
        <p:spPr>
          <a:xfrm>
            <a:off x="1008000" y="5671440"/>
            <a:ext cx="287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Nuclear power plant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6040" cy="341640"/>
          </a:xfrm>
          <a:prstGeom prst="rect">
            <a:avLst/>
          </a:prstGeom>
          <a:noFill/>
          <a:ln w="0">
            <a:noFill/>
          </a:ln>
        </p:spPr>
        <p:style>
          <a:lnRef idx="0"/>
          <a:fillRef idx="0"/>
          <a:effectRef idx="0"/>
          <a:fontRef idx="minor"/>
        </p:style>
      </p:sp>
      <p:graphicFrame>
        <p:nvGraphicFramePr>
          <p:cNvPr id="153" name=""/>
          <p:cNvGraphicFramePr/>
          <p:nvPr/>
        </p:nvGraphicFramePr>
        <p:xfrm>
          <a:off x="542520" y="1440000"/>
          <a:ext cx="11136600" cy="4592520"/>
        </p:xfrm>
        <a:graphic>
          <a:graphicData uri="http://schemas.openxmlformats.org/drawingml/2006/table">
            <a:tbl>
              <a:tblPr/>
              <a:tblGrid>
                <a:gridCol w="3940200"/>
                <a:gridCol w="7196760"/>
              </a:tblGrid>
              <a:tr h="225000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15000"/>
                        </a:lnSpc>
                        <a:buNone/>
                      </a:pPr>
                      <a:r>
                        <a:rPr b="0" lang="en-PH" sz="1800" spc="-1" strike="noStrike">
                          <a:latin typeface="Lato"/>
                        </a:rPr>
                        <a:t>It is a steam turbine thermal power station, which uses heat from the Earth’s interior to produce steam. Pipes are injected below the Earth’s surface to tap the underground steam. The steam wells are used to power up turbines and generators to produce electricity.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34288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15000"/>
                        </a:lnSpc>
                        <a:buNone/>
                      </a:pPr>
                      <a:r>
                        <a:rPr b="0" lang="en-PH" sz="1800" spc="-1" strike="noStrike">
                          <a:latin typeface="Lato"/>
                          <a:ea typeface="AppleSystemUIFont"/>
                        </a:rPr>
                        <a:t>It is also called a wind farm or wind park and consists of a group of wind turbines in the same location used to produce electricity. A wind turbine turns wind energy into electricity using the force from the rotor blades, which spin when wind flows across them. The rotor connects to the generator that creates electricity.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54" name="" descr=""/>
          <p:cNvPicPr/>
          <p:nvPr/>
        </p:nvPicPr>
        <p:blipFill>
          <a:blip r:embed="rId1"/>
          <a:stretch/>
        </p:blipFill>
        <p:spPr>
          <a:xfrm>
            <a:off x="1080000" y="1584000"/>
            <a:ext cx="2914920" cy="1474920"/>
          </a:xfrm>
          <a:prstGeom prst="rect">
            <a:avLst/>
          </a:prstGeom>
          <a:ln w="29160">
            <a:solidFill>
              <a:srgbClr val="000000"/>
            </a:solidFill>
            <a:round/>
          </a:ln>
        </p:spPr>
      </p:pic>
      <p:pic>
        <p:nvPicPr>
          <p:cNvPr id="155" name="" descr=""/>
          <p:cNvPicPr/>
          <p:nvPr/>
        </p:nvPicPr>
        <p:blipFill>
          <a:blip r:embed="rId2"/>
          <a:stretch/>
        </p:blipFill>
        <p:spPr>
          <a:xfrm>
            <a:off x="972720" y="3856320"/>
            <a:ext cx="3058920" cy="1450440"/>
          </a:xfrm>
          <a:prstGeom prst="rect">
            <a:avLst/>
          </a:prstGeom>
          <a:ln w="29160">
            <a:solidFill>
              <a:srgbClr val="000000"/>
            </a:solidFill>
            <a:round/>
          </a:ln>
        </p:spPr>
      </p:pic>
      <p:sp>
        <p:nvSpPr>
          <p:cNvPr id="156" name=""/>
          <p:cNvSpPr/>
          <p:nvPr/>
        </p:nvSpPr>
        <p:spPr>
          <a:xfrm>
            <a:off x="1044000" y="3068280"/>
            <a:ext cx="3094920" cy="22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Sally V - Own work, CC BY-SA 4.0, via Wikimedia commons</a:t>
            </a:r>
            <a:endParaRPr b="0" lang="en-PH" sz="800" spc="-1" strike="noStrike">
              <a:latin typeface="Arial"/>
            </a:endParaRPr>
          </a:p>
        </p:txBody>
      </p:sp>
      <p:sp>
        <p:nvSpPr>
          <p:cNvPr id="157"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58" name=""/>
          <p:cNvSpPr/>
          <p:nvPr/>
        </p:nvSpPr>
        <p:spPr>
          <a:xfrm>
            <a:off x="900000" y="3312000"/>
            <a:ext cx="339696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Geothermal power plant</a:t>
            </a:r>
            <a:endParaRPr b="0" lang="en-PH" sz="1800" spc="-1" strike="noStrike">
              <a:latin typeface="Arial"/>
            </a:endParaRPr>
          </a:p>
        </p:txBody>
      </p:sp>
      <p:sp>
        <p:nvSpPr>
          <p:cNvPr id="159" name=""/>
          <p:cNvSpPr/>
          <p:nvPr/>
        </p:nvSpPr>
        <p:spPr>
          <a:xfrm>
            <a:off x="936720" y="5328000"/>
            <a:ext cx="2626920" cy="22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a:t>
            </a:r>
            <a:r>
              <a:rPr b="0" lang="zh-CN" sz="800" spc="-1" strike="noStrike">
                <a:solidFill>
                  <a:srgbClr val="262626"/>
                </a:solidFill>
                <a:latin typeface="Lato"/>
                <a:ea typeface="žXîþ"/>
              </a:rPr>
              <a:t>林慕尧</a:t>
            </a:r>
            <a:r>
              <a:rPr b="0" lang="en-PH" sz="800" spc="-1" strike="noStrike">
                <a:solidFill>
                  <a:srgbClr val="262626"/>
                </a:solidFill>
                <a:latin typeface="Lato"/>
                <a:ea typeface="žXîþ"/>
              </a:rPr>
              <a:t>, CC BY-SA 2.0, via Wikimedia commons</a:t>
            </a:r>
            <a:endParaRPr b="0" lang="en-PH" sz="800" spc="-1" strike="noStrike">
              <a:latin typeface="Arial"/>
            </a:endParaRPr>
          </a:p>
        </p:txBody>
      </p:sp>
      <p:sp>
        <p:nvSpPr>
          <p:cNvPr id="160" name=""/>
          <p:cNvSpPr/>
          <p:nvPr/>
        </p:nvSpPr>
        <p:spPr>
          <a:xfrm>
            <a:off x="1008720" y="5663520"/>
            <a:ext cx="289404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Wind power plant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0260000" y="5746320"/>
            <a:ext cx="176040" cy="341640"/>
          </a:xfrm>
          <a:prstGeom prst="rect">
            <a:avLst/>
          </a:prstGeom>
          <a:noFill/>
          <a:ln w="0">
            <a:noFill/>
          </a:ln>
        </p:spPr>
        <p:style>
          <a:lnRef idx="0"/>
          <a:fillRef idx="0"/>
          <a:effectRef idx="0"/>
          <a:fontRef idx="minor"/>
        </p:style>
      </p:sp>
      <p:graphicFrame>
        <p:nvGraphicFramePr>
          <p:cNvPr id="162" name=""/>
          <p:cNvGraphicFramePr/>
          <p:nvPr/>
        </p:nvGraphicFramePr>
        <p:xfrm>
          <a:off x="643680" y="2364480"/>
          <a:ext cx="10979640" cy="2459160"/>
        </p:xfrm>
        <a:graphic>
          <a:graphicData uri="http://schemas.openxmlformats.org/drawingml/2006/table">
            <a:tbl>
              <a:tblPr/>
              <a:tblGrid>
                <a:gridCol w="4374360"/>
                <a:gridCol w="6605640"/>
              </a:tblGrid>
              <a:tr h="2459520">
                <a:tc>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15000"/>
                        </a:lnSpc>
                        <a:buNone/>
                      </a:pPr>
                      <a:r>
                        <a:rPr b="0" lang="en-PH" sz="1800" spc="-1" strike="noStrike">
                          <a:latin typeface="Lato"/>
                        </a:rPr>
                        <a:t>It captures the energy of falling water to generate electricity. The kinetic energy of falling water makes the turbine rotate, which in turn powers up the generator to produce electricity.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63" name="" descr=""/>
          <p:cNvPicPr/>
          <p:nvPr/>
        </p:nvPicPr>
        <p:blipFill>
          <a:blip r:embed="rId1"/>
          <a:stretch/>
        </p:blipFill>
        <p:spPr>
          <a:xfrm>
            <a:off x="1080000" y="2570040"/>
            <a:ext cx="3526920" cy="1576800"/>
          </a:xfrm>
          <a:prstGeom prst="rect">
            <a:avLst/>
          </a:prstGeom>
          <a:ln w="29160">
            <a:solidFill>
              <a:srgbClr val="000000"/>
            </a:solidFill>
            <a:round/>
          </a:ln>
        </p:spPr>
      </p:pic>
      <p:sp>
        <p:nvSpPr>
          <p:cNvPr id="164" name=""/>
          <p:cNvSpPr/>
          <p:nvPr/>
        </p:nvSpPr>
        <p:spPr>
          <a:xfrm>
            <a:off x="1620000" y="26208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65" name=""/>
          <p:cNvSpPr/>
          <p:nvPr/>
        </p:nvSpPr>
        <p:spPr>
          <a:xfrm>
            <a:off x="1080000" y="4147920"/>
            <a:ext cx="3418920" cy="226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800" spc="-1" strike="noStrike">
                <a:solidFill>
                  <a:srgbClr val="262626"/>
                </a:solidFill>
                <a:latin typeface="Lato"/>
                <a:ea typeface="DejaVu Sans"/>
              </a:rPr>
              <a:t>By Vasily Astanin - Own work, CC BY-SA 4.0, via Wikimedia commons</a:t>
            </a:r>
            <a:endParaRPr b="0" lang="en-PH" sz="800" spc="-1" strike="noStrike">
              <a:latin typeface="Arial"/>
            </a:endParaRPr>
          </a:p>
        </p:txBody>
      </p:sp>
      <p:sp>
        <p:nvSpPr>
          <p:cNvPr id="166" name=""/>
          <p:cNvSpPr/>
          <p:nvPr/>
        </p:nvSpPr>
        <p:spPr>
          <a:xfrm>
            <a:off x="1080000" y="4428000"/>
            <a:ext cx="3598920" cy="411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Hydroelectric power plant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10260000" y="5746320"/>
            <a:ext cx="176040" cy="341640"/>
          </a:xfrm>
          <a:prstGeom prst="rect">
            <a:avLst/>
          </a:prstGeom>
          <a:noFill/>
          <a:ln w="0">
            <a:noFill/>
          </a:ln>
        </p:spPr>
        <p:style>
          <a:lnRef idx="0"/>
          <a:fillRef idx="0"/>
          <a:effectRef idx="0"/>
          <a:fontRef idx="minor"/>
        </p:style>
      </p:sp>
      <p:sp>
        <p:nvSpPr>
          <p:cNvPr id="168"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69" name=""/>
          <p:cNvSpPr/>
          <p:nvPr/>
        </p:nvSpPr>
        <p:spPr>
          <a:xfrm>
            <a:off x="2765880" y="1656000"/>
            <a:ext cx="6658920" cy="538920"/>
          </a:xfrm>
          <a:prstGeom prst="rect">
            <a:avLst/>
          </a:prstGeom>
          <a:solidFill>
            <a:srgbClr val="e0c2cd"/>
          </a:solidFill>
          <a:ln w="29160">
            <a:solidFill>
              <a:srgbClr val="a1467e"/>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How Is Electricity Transmitted and Distributed?</a:t>
            </a:r>
            <a:endParaRPr b="0" lang="en-PH" sz="1800" spc="-1" strike="noStrike">
              <a:latin typeface="Arial"/>
            </a:endParaRPr>
          </a:p>
        </p:txBody>
      </p:sp>
      <p:sp>
        <p:nvSpPr>
          <p:cNvPr id="170" name=""/>
          <p:cNvSpPr/>
          <p:nvPr/>
        </p:nvSpPr>
        <p:spPr>
          <a:xfrm>
            <a:off x="245880" y="2340000"/>
            <a:ext cx="11698920" cy="1849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Electricity transmission is the process of delivering generated electricity, usually over long distances, to the distribution grid located in populated areas. It involves the bulk movement of electrical energy from a generating site, such as a power station or power plant to an electrical substation, where voltage is transformed and distributed to consumers or other substations. In the Philippines, the generation and transmission of electricity are owned and operated by National Power Corporation (Napocor).</a:t>
            </a:r>
            <a:endParaRPr b="0" lang="en-PH" sz="1800" spc="-1" strike="noStrike">
              <a:latin typeface="Arial"/>
            </a:endParaRPr>
          </a:p>
        </p:txBody>
      </p:sp>
      <p:sp>
        <p:nvSpPr>
          <p:cNvPr id="171" name=""/>
          <p:cNvSpPr/>
          <p:nvPr/>
        </p:nvSpPr>
        <p:spPr>
          <a:xfrm>
            <a:off x="245880" y="4269240"/>
            <a:ext cx="11698920" cy="1849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the transmission of energy, some of the transmitted energy is converted to heat in the conductors. In order to ensure that the power loss is minimal without using very thick transmission lines, which are costly, a step-up transformer is used. It is a device that increases the voltage across the electric conductors and reduces the current along the conductors. At power plants, step-up transformers are used to boost the voltage up to 100,000 V and sometimes much higher.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10260000" y="5746320"/>
            <a:ext cx="176040" cy="341640"/>
          </a:xfrm>
          <a:prstGeom prst="rect">
            <a:avLst/>
          </a:prstGeom>
          <a:noFill/>
          <a:ln w="0">
            <a:noFill/>
          </a:ln>
        </p:spPr>
        <p:style>
          <a:lnRef idx="0"/>
          <a:fillRef idx="0"/>
          <a:effectRef idx="0"/>
          <a:fontRef idx="minor"/>
        </p:style>
      </p:sp>
      <p:sp>
        <p:nvSpPr>
          <p:cNvPr id="173" name=""/>
          <p:cNvSpPr/>
          <p:nvPr/>
        </p:nvSpPr>
        <p:spPr>
          <a:xfrm>
            <a:off x="1595880" y="252360"/>
            <a:ext cx="8998920" cy="10893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Energy Generation, Transmission, and Distribution</a:t>
            </a:r>
            <a:endParaRPr b="0" lang="en-PH" sz="2800" spc="-1" strike="noStrike">
              <a:latin typeface="Arial"/>
            </a:endParaRPr>
          </a:p>
        </p:txBody>
      </p:sp>
      <p:sp>
        <p:nvSpPr>
          <p:cNvPr id="174" name=""/>
          <p:cNvSpPr/>
          <p:nvPr/>
        </p:nvSpPr>
        <p:spPr>
          <a:xfrm>
            <a:off x="295560" y="1872000"/>
            <a:ext cx="11599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final stage in the delivery of electric power is distribution, which transports electricity from a substation to consumers. Substations must supply and distribute electric power safely by using insulated distribution cables. Remember that transmission lines have high voltages.</a:t>
            </a:r>
            <a:endParaRPr b="0" lang="en-PH" sz="1800" spc="-1" strike="noStrike">
              <a:latin typeface="Arial"/>
            </a:endParaRPr>
          </a:p>
        </p:txBody>
      </p:sp>
      <p:sp>
        <p:nvSpPr>
          <p:cNvPr id="175" name=""/>
          <p:cNvSpPr/>
          <p:nvPr/>
        </p:nvSpPr>
        <p:spPr>
          <a:xfrm>
            <a:off x="335880" y="3096000"/>
            <a:ext cx="11518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high voltage requires great insulation, which is very costly. To achieve economically low insulation, from high voltage transmission lines, distribution lines must be of low voltage. This is accomplished by a step-down transformer. At distribution poles, a step-down transformer is mounted to lower the voltage to 110 V–220 V.</a:t>
            </a:r>
            <a:endParaRPr b="0" lang="en-PH" sz="1800" spc="-1" strike="noStrike">
              <a:latin typeface="Arial"/>
            </a:endParaRPr>
          </a:p>
        </p:txBody>
      </p:sp>
      <p:sp>
        <p:nvSpPr>
          <p:cNvPr id="176" name=""/>
          <p:cNvSpPr/>
          <p:nvPr/>
        </p:nvSpPr>
        <p:spPr>
          <a:xfrm>
            <a:off x="335880" y="4392000"/>
            <a:ext cx="115189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Currently, Manila Electric Company (Meralco) is the largest distribution utility in the Philippines. It is responsible for electricity distribution to the entire Metro Manila, to provinces of Bulacan, Rizal, and Cavite, and to some parts in Laguna, Quezon, Batangas, and Pampanga.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2023-08-01T10:04:12Z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