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360" y="360"/>
            <a:ext cx="12169080" cy="683532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2280" y="1800360"/>
            <a:ext cx="2775960" cy="27759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4920"/>
            <a:ext cx="8681400" cy="383868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360"/>
            <a:ext cx="8681400" cy="3607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400"/>
            <a:ext cx="12169080" cy="6120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400" y="360"/>
            <a:ext cx="947880" cy="94716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6880" y="-64080"/>
            <a:ext cx="1011600" cy="10116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040" y="6362280"/>
            <a:ext cx="46684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160" y="6352200"/>
            <a:ext cx="26002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080" y="1508760"/>
            <a:ext cx="6593400" cy="336132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802680" y="2773080"/>
            <a:ext cx="807732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PAGBIBIGAY NG KURO-KURO O OPINYON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539640" y="3240000"/>
            <a:ext cx="10780560" cy="25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6" name="PlaceHolder 3"/>
          <p:cNvSpPr/>
          <p:nvPr/>
        </p:nvSpPr>
        <p:spPr>
          <a:xfrm>
            <a:off x="549360" y="1800000"/>
            <a:ext cx="10790640" cy="120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Ang personal na pagpapahayag ay isang uri ng pagbibigay ng kuro-kuro o opinyon. Ito ay ang sariling paniniwala tungkol sa isang bagay. Maaari itong ibatay sa isang katotohanan o karanasan. Masalimuot ang daigdig na ating ginagalawan. Ang pagkilala at pag-unawa sa daigdig na ito ay nagtataglay ng mga katotohanan at opinyon. Walang maling opinyon o kuro-kuro. Bawat detalye, pangungusap, kaisipan, at maging opinyon din ay maaaring bigyan ng kuro-kuro, pananaw, o opinyon.</a:t>
            </a:r>
            <a:endParaRPr b="0" lang="en-PH" sz="1800" spc="-1" strike="noStrike">
              <a:latin typeface="Lato"/>
            </a:endParaRPr>
          </a:p>
        </p:txBody>
      </p:sp>
      <p:sp>
        <p:nvSpPr>
          <p:cNvPr id="127" name=""/>
          <p:cNvSpPr/>
          <p:nvPr/>
        </p:nvSpPr>
        <p:spPr>
          <a:xfrm>
            <a:off x="540000" y="1080000"/>
            <a:ext cx="1043928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PAGBIBIGAY NG KURO-KURO O OPINYON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"/>
          <p:cNvSpPr/>
          <p:nvPr/>
        </p:nvSpPr>
        <p:spPr>
          <a:xfrm>
            <a:off x="539640" y="3240000"/>
            <a:ext cx="10780560" cy="25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9" name="PlaceHolder 1"/>
          <p:cNvSpPr/>
          <p:nvPr/>
        </p:nvSpPr>
        <p:spPr>
          <a:xfrm>
            <a:off x="549360" y="1800000"/>
            <a:ext cx="10790640" cy="120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Karaniwang ginagamit sa pagbibigay ng kuro-kuro o opinyon ay ang sumusunod na pananda o kataga:</a:t>
            </a:r>
            <a:endParaRPr b="0" lang="en-PH" sz="1800" spc="-1" strike="noStrike">
              <a:latin typeface="Lato"/>
            </a:endParaRPr>
          </a:p>
          <a:p>
            <a:pPr marL="1080000"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Sa tingin ko…</a:t>
            </a:r>
            <a:endParaRPr b="0" lang="en-PH" sz="1800" spc="-1" strike="noStrike">
              <a:latin typeface="Lato"/>
            </a:endParaRPr>
          </a:p>
          <a:p>
            <a:pPr marL="1080000"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Para sa akin…</a:t>
            </a:r>
            <a:endParaRPr b="0" lang="en-PH" sz="1800" spc="-1" strike="noStrike">
              <a:latin typeface="Lato"/>
            </a:endParaRPr>
          </a:p>
          <a:p>
            <a:pPr marL="1080000"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Sa aking palagay…</a:t>
            </a:r>
            <a:endParaRPr b="0" lang="en-PH" sz="1800" spc="-1" strike="noStrike">
              <a:latin typeface="Lato"/>
            </a:endParaRPr>
          </a:p>
          <a:p>
            <a:pPr marL="1080000"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Ang paniniwala ko ay…</a:t>
            </a:r>
            <a:endParaRPr b="0" lang="en-PH" sz="1800" spc="-1" strike="noStrike">
              <a:latin typeface="Lato"/>
            </a:endParaRPr>
          </a:p>
          <a:p>
            <a:pPr marL="1080000"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Naniniwala ako…</a:t>
            </a:r>
            <a:endParaRPr b="0" lang="en-PH" sz="1800" spc="-1" strike="noStrike">
              <a:latin typeface="Lato"/>
            </a:endParaRPr>
          </a:p>
          <a:p>
            <a:pPr marL="1080000"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Ayon sa nabasa kong datos…</a:t>
            </a:r>
            <a:endParaRPr b="0" lang="en-PH" sz="1800" spc="-1" strike="noStrike">
              <a:latin typeface="Lato"/>
            </a:endParaRPr>
          </a:p>
          <a:p>
            <a:pPr marL="1080000"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Batay sa akin paniniwala…</a:t>
            </a:r>
            <a:endParaRPr b="0" lang="en-PH" sz="1800" spc="-1" strike="noStrike">
              <a:latin typeface="Lato"/>
            </a:endParaRPr>
          </a:p>
          <a:p>
            <a:pPr marL="1080000"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Kung ako ang tatanungin…</a:t>
            </a:r>
            <a:endParaRPr b="0" lang="en-PH" sz="1800" spc="-1" strike="noStrike">
              <a:latin typeface="Lato"/>
            </a:endParaRPr>
          </a:p>
        </p:txBody>
      </p:sp>
      <p:sp>
        <p:nvSpPr>
          <p:cNvPr id="130" name=""/>
          <p:cNvSpPr/>
          <p:nvPr/>
        </p:nvSpPr>
        <p:spPr>
          <a:xfrm>
            <a:off x="540000" y="1080000"/>
            <a:ext cx="1043928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HALIMBAWA: 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itle 1"/>
          <p:cNvSpPr/>
          <p:nvPr/>
        </p:nvSpPr>
        <p:spPr>
          <a:xfrm>
            <a:off x="1523160" y="1799280"/>
            <a:ext cx="9120960" cy="2364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9c0000"/>
                </a:solidFill>
                <a:latin typeface="Lato"/>
                <a:ea typeface="DejaVu Sans"/>
              </a:rPr>
              <a:t>PAGSASANAY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"/>
          <p:cNvSpPr/>
          <p:nvPr/>
        </p:nvSpPr>
        <p:spPr>
          <a:xfrm>
            <a:off x="-359640" y="2879640"/>
            <a:ext cx="12170160" cy="61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3" name=""/>
          <p:cNvSpPr/>
          <p:nvPr/>
        </p:nvSpPr>
        <p:spPr>
          <a:xfrm>
            <a:off x="539640" y="3240000"/>
            <a:ext cx="10780560" cy="25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4" name="PlaceHolder 11"/>
          <p:cNvSpPr/>
          <p:nvPr/>
        </p:nvSpPr>
        <p:spPr>
          <a:xfrm>
            <a:off x="539640" y="-1980000"/>
            <a:ext cx="11512080" cy="611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Isulat sa patlang ang </a:t>
            </a:r>
            <a:r>
              <a:rPr b="1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O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 kung opinyon ang pahayag at ekis </a:t>
            </a:r>
            <a:r>
              <a:rPr b="1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(X)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naman kung hindi.</a:t>
            </a:r>
            <a:endParaRPr b="0" lang="en-PH" sz="1800" spc="-1" strike="noStrike">
              <a:latin typeface="Lato"/>
            </a:endParaRPr>
          </a:p>
        </p:txBody>
      </p:sp>
      <p:sp>
        <p:nvSpPr>
          <p:cNvPr id="135" name=""/>
          <p:cNvSpPr/>
          <p:nvPr/>
        </p:nvSpPr>
        <p:spPr>
          <a:xfrm>
            <a:off x="542520" y="1231920"/>
            <a:ext cx="11333160" cy="337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902160" y="1981080"/>
            <a:ext cx="9717840" cy="431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_____ 1. Igalang natin ang ating kapuwa kahit iba ang kaniyang kulay.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_____ 2. Naniniwala akong nagkakaisa ang mga Asyano kapag may bansang naaapektuhan 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       sakuna.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_____ 3. Batay sa aking karanasan, matitibay ang loob ng mga Asyano sa gitna ng mga pagsubok.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_____ 4. Kilalang malinis sa kapaligiran ang mga Asyano.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_____ 5. Hindi ako naniniwalang mahihina at hindi mahuhusay ang mga Asyano.</a:t>
            </a:r>
            <a:endParaRPr b="0" lang="en-PH" sz="1800" spc="-1" strike="noStrike"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"/>
          <p:cNvSpPr/>
          <p:nvPr/>
        </p:nvSpPr>
        <p:spPr>
          <a:xfrm>
            <a:off x="-359640" y="2879640"/>
            <a:ext cx="12170160" cy="61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8" name=""/>
          <p:cNvSpPr/>
          <p:nvPr/>
        </p:nvSpPr>
        <p:spPr>
          <a:xfrm>
            <a:off x="539640" y="3240000"/>
            <a:ext cx="10780560" cy="25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9" name="PlaceHolder 2"/>
          <p:cNvSpPr/>
          <p:nvPr/>
        </p:nvSpPr>
        <p:spPr>
          <a:xfrm>
            <a:off x="539640" y="-1980000"/>
            <a:ext cx="11512080" cy="611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Isulat sa patlang ang </a:t>
            </a:r>
            <a:r>
              <a:rPr b="1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O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 kung opinyon ang pahayag at ekis </a:t>
            </a:r>
            <a:r>
              <a:rPr b="1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(X)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naman kung hindi.</a:t>
            </a:r>
            <a:endParaRPr b="0" lang="en-PH" sz="1800" spc="-1" strike="noStrike">
              <a:latin typeface="Lato"/>
            </a:endParaRPr>
          </a:p>
        </p:txBody>
      </p:sp>
      <p:sp>
        <p:nvSpPr>
          <p:cNvPr id="140" name=""/>
          <p:cNvSpPr/>
          <p:nvPr/>
        </p:nvSpPr>
        <p:spPr>
          <a:xfrm>
            <a:off x="542520" y="1231920"/>
            <a:ext cx="11333160" cy="337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1" name=""/>
          <p:cNvSpPr/>
          <p:nvPr/>
        </p:nvSpPr>
        <p:spPr>
          <a:xfrm>
            <a:off x="902160" y="1981080"/>
            <a:ext cx="9717840" cy="431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_____ 1. Igalang natin ang ating kapuwa kahit iba ang kaniyang kulay.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_____ 2. Naniniwala akong nagkakaisa ang mga Asyano kapag may bansang naaapektuhan 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       sakuna.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_____ 3. Batay sa aking karanasan, matitibay ang loob ng mga Asyano sa gitna ng mga pagsubok.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_____ 4. Kilalang malinis sa kapaligiran ang mga Asyano.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_____ 5. Hindi ako naniniwalang mahihina at hindi mahuhusay ang mga Asyano.</a:t>
            </a:r>
            <a:endParaRPr b="0" lang="en-PH" sz="1800" spc="-1" strike="noStrike">
              <a:latin typeface="Lato"/>
            </a:endParaRPr>
          </a:p>
        </p:txBody>
      </p:sp>
      <p:sp>
        <p:nvSpPr>
          <p:cNvPr id="142" name=""/>
          <p:cNvSpPr/>
          <p:nvPr/>
        </p:nvSpPr>
        <p:spPr>
          <a:xfrm>
            <a:off x="360000" y="433080"/>
            <a:ext cx="1043928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SUSI SA PAGWAWASTO: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43" name=""/>
          <p:cNvSpPr txBox="1"/>
          <p:nvPr/>
        </p:nvSpPr>
        <p:spPr>
          <a:xfrm>
            <a:off x="866160" y="2088360"/>
            <a:ext cx="717480" cy="503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1" lang="en-PH" sz="1800" spc="-1" strike="noStrike">
                <a:solidFill>
                  <a:srgbClr val="c9211e"/>
                </a:solidFill>
                <a:latin typeface="Arial"/>
              </a:rPr>
              <a:t>X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4" name=""/>
          <p:cNvSpPr txBox="1"/>
          <p:nvPr/>
        </p:nvSpPr>
        <p:spPr>
          <a:xfrm>
            <a:off x="866160" y="3739680"/>
            <a:ext cx="717480" cy="503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1" lang="en-PH" sz="1800" spc="-1" strike="noStrike">
                <a:solidFill>
                  <a:srgbClr val="c9211e"/>
                </a:solidFill>
                <a:latin typeface="Arial"/>
              </a:rPr>
              <a:t>X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5" name=""/>
          <p:cNvSpPr txBox="1"/>
          <p:nvPr/>
        </p:nvSpPr>
        <p:spPr>
          <a:xfrm>
            <a:off x="866160" y="2448000"/>
            <a:ext cx="717480" cy="503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1" lang="en-PH" sz="1800" spc="-1" strike="noStrike">
                <a:solidFill>
                  <a:srgbClr val="c9211e"/>
                </a:solidFill>
                <a:latin typeface="Arial"/>
              </a:rPr>
              <a:t>O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6" name=""/>
          <p:cNvSpPr txBox="1"/>
          <p:nvPr/>
        </p:nvSpPr>
        <p:spPr>
          <a:xfrm>
            <a:off x="866160" y="3348360"/>
            <a:ext cx="717480" cy="503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1" lang="en-PH" sz="1800" spc="-1" strike="noStrike">
                <a:solidFill>
                  <a:srgbClr val="c9211e"/>
                </a:solidFill>
                <a:latin typeface="Arial"/>
              </a:rPr>
              <a:t>O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7" name=""/>
          <p:cNvSpPr txBox="1"/>
          <p:nvPr/>
        </p:nvSpPr>
        <p:spPr>
          <a:xfrm>
            <a:off x="866160" y="4135320"/>
            <a:ext cx="717480" cy="503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1" lang="en-PH" sz="1800" spc="-1" strike="noStrike">
                <a:solidFill>
                  <a:srgbClr val="c9211e"/>
                </a:solidFill>
                <a:latin typeface="Arial"/>
              </a:rPr>
              <a:t>O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5724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2023-05-05T14:00:50Z</dcterms:modified>
  <cp:revision>284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