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280" cy="619200"/>
          </a:xfrm>
          <a:prstGeom prst="rect">
            <a:avLst/>
          </a:prstGeom>
          <a:ln w="0">
            <a:noFill/>
          </a:ln>
        </p:spPr>
      </p:pic>
      <p:sp>
        <p:nvSpPr>
          <p:cNvPr id="43" name="Rectangle 7"/>
          <p:cNvSpPr/>
          <p:nvPr/>
        </p:nvSpPr>
        <p:spPr>
          <a:xfrm>
            <a:off x="10868760" y="0"/>
            <a:ext cx="954720" cy="954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800" cy="1018800"/>
          </a:xfrm>
          <a:prstGeom prst="rect">
            <a:avLst/>
          </a:prstGeom>
          <a:ln w="0">
            <a:noFill/>
          </a:ln>
        </p:spPr>
      </p:pic>
      <p:sp>
        <p:nvSpPr>
          <p:cNvPr id="45"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600" cy="3368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520000"/>
            <a:ext cx="773604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Disaster Risks: Earthquakes, Tsunamis, and Volcanic Eruptions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7560000" y="5400000"/>
            <a:ext cx="2873160" cy="339480"/>
          </a:xfrm>
          <a:prstGeom prst="rect">
            <a:avLst/>
          </a:prstGeom>
          <a:noFill/>
          <a:ln w="0">
            <a:noFill/>
          </a:ln>
        </p:spPr>
        <p:style>
          <a:lnRef idx="0"/>
          <a:fillRef idx="0"/>
          <a:effectRef idx="0"/>
          <a:fontRef idx="minor"/>
        </p:style>
      </p:sp>
      <p:sp>
        <p:nvSpPr>
          <p:cNvPr id="171" name=""/>
          <p:cNvSpPr/>
          <p:nvPr/>
        </p:nvSpPr>
        <p:spPr>
          <a:xfrm>
            <a:off x="10260000" y="5746320"/>
            <a:ext cx="173880" cy="339480"/>
          </a:xfrm>
          <a:prstGeom prst="rect">
            <a:avLst/>
          </a:prstGeom>
          <a:noFill/>
          <a:ln w="0">
            <a:noFill/>
          </a:ln>
        </p:spPr>
        <p:style>
          <a:lnRef idx="0"/>
          <a:fillRef idx="0"/>
          <a:effectRef idx="0"/>
          <a:fontRef idx="minor"/>
        </p:style>
      </p:sp>
      <p:sp>
        <p:nvSpPr>
          <p:cNvPr id="172" name=""/>
          <p:cNvSpPr/>
          <p:nvPr/>
        </p:nvSpPr>
        <p:spPr>
          <a:xfrm>
            <a:off x="1146240" y="1872000"/>
            <a:ext cx="989676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Volcanic</a:t>
            </a:r>
            <a:r>
              <a:rPr b="0" lang="en-PH" sz="1800" spc="-1" strike="noStrike">
                <a:solidFill>
                  <a:srgbClr val="000000"/>
                </a:solidFill>
                <a:latin typeface="Lato"/>
                <a:ea typeface="DejaVu Sans"/>
              </a:rPr>
              <a:t> eruptions occur when volcanoes spew hot, dangerous gases, ash, lava, and rocks that are powerfully destructive.</a:t>
            </a:r>
            <a:endParaRPr b="0" lang="en-PH" sz="1800" spc="-1" strike="noStrike">
              <a:latin typeface="Arial"/>
            </a:endParaRPr>
          </a:p>
        </p:txBody>
      </p:sp>
      <p:sp>
        <p:nvSpPr>
          <p:cNvPr id="173" name=""/>
          <p:cNvSpPr/>
          <p:nvPr/>
        </p:nvSpPr>
        <p:spPr>
          <a:xfrm>
            <a:off x="792000" y="2880000"/>
            <a:ext cx="6117120" cy="71676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The following are the hazards associated with volcanic eruptions</a:t>
            </a:r>
            <a:endParaRPr b="0" lang="en-PH" sz="1800" spc="-1" strike="noStrike">
              <a:latin typeface="Arial"/>
            </a:endParaRPr>
          </a:p>
        </p:txBody>
      </p:sp>
      <p:sp>
        <p:nvSpPr>
          <p:cNvPr id="174" name=""/>
          <p:cNvSpPr/>
          <p:nvPr/>
        </p:nvSpPr>
        <p:spPr>
          <a:xfrm>
            <a:off x="648000" y="3780000"/>
            <a:ext cx="6656760" cy="1437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Lava or molten rock</a:t>
            </a:r>
            <a:r>
              <a:rPr b="0" lang="en-PH" sz="1800" spc="-1" strike="noStrike">
                <a:solidFill>
                  <a:srgbClr val="000000"/>
                </a:solidFill>
                <a:latin typeface="Lato"/>
                <a:ea typeface="DejaVu Sans"/>
              </a:rPr>
              <a:t> </a:t>
            </a:r>
            <a:r>
              <a:rPr b="0" lang="en-PH" sz="1800" spc="-1" strike="noStrike">
                <a:solidFill>
                  <a:srgbClr val="000000"/>
                </a:solidFill>
                <a:latin typeface="Lato"/>
                <a:ea typeface=".½íþ"/>
              </a:rPr>
              <a:t>can erupt as fire fountains or lava flows (when it is runny) or as steep-sided domes (when it is viscous). Lava may destroy buildings and infrastructures, but it moves relatively slow so it is rarely a direct threat to people.</a:t>
            </a:r>
            <a:endParaRPr b="0" lang="en-PH" sz="1800" spc="-1" strike="noStrike">
              <a:latin typeface="Arial"/>
            </a:endParaRPr>
          </a:p>
        </p:txBody>
      </p:sp>
      <p:pic>
        <p:nvPicPr>
          <p:cNvPr id="175" name="" descr=""/>
          <p:cNvPicPr/>
          <p:nvPr/>
        </p:nvPicPr>
        <p:blipFill>
          <a:blip r:embed="rId1"/>
          <a:stretch/>
        </p:blipFill>
        <p:spPr>
          <a:xfrm>
            <a:off x="7776000" y="2916000"/>
            <a:ext cx="3561120" cy="2148840"/>
          </a:xfrm>
          <a:prstGeom prst="rect">
            <a:avLst/>
          </a:prstGeom>
          <a:ln w="19080">
            <a:solidFill>
              <a:srgbClr val="000000"/>
            </a:solidFill>
            <a:round/>
          </a:ln>
        </p:spPr>
      </p:pic>
      <p:sp>
        <p:nvSpPr>
          <p:cNvPr id="176" name=""/>
          <p:cNvSpPr/>
          <p:nvPr/>
        </p:nvSpPr>
        <p:spPr>
          <a:xfrm>
            <a:off x="7829280" y="5112000"/>
            <a:ext cx="3435840" cy="291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Darkimages08, CC BY-SA 4.0, via Wikimedia commons</a:t>
            </a:r>
            <a:endParaRPr b="0" lang="en-PH" sz="1000" spc="-1" strike="noStrike">
              <a:latin typeface="Arial"/>
            </a:endParaRPr>
          </a:p>
        </p:txBody>
      </p:sp>
      <p:sp>
        <p:nvSpPr>
          <p:cNvPr id="177" name=""/>
          <p:cNvSpPr/>
          <p:nvPr/>
        </p:nvSpPr>
        <p:spPr>
          <a:xfrm>
            <a:off x="8103600" y="2520000"/>
            <a:ext cx="3053160" cy="35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A Violent Volcanic Eruption</a:t>
            </a:r>
            <a:endParaRPr b="0" lang="en-PH" sz="1600" spc="-1" strike="noStrike">
              <a:latin typeface="Arial"/>
            </a:endParaRPr>
          </a:p>
        </p:txBody>
      </p:sp>
      <p:sp>
        <p:nvSpPr>
          <p:cNvPr id="178"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7560000" y="5400000"/>
            <a:ext cx="2873160" cy="339480"/>
          </a:xfrm>
          <a:prstGeom prst="rect">
            <a:avLst/>
          </a:prstGeom>
          <a:noFill/>
          <a:ln w="0">
            <a:noFill/>
          </a:ln>
        </p:spPr>
        <p:style>
          <a:lnRef idx="0"/>
          <a:fillRef idx="0"/>
          <a:effectRef idx="0"/>
          <a:fontRef idx="minor"/>
        </p:style>
      </p:sp>
      <p:sp>
        <p:nvSpPr>
          <p:cNvPr id="180" name=""/>
          <p:cNvSpPr/>
          <p:nvPr/>
        </p:nvSpPr>
        <p:spPr>
          <a:xfrm>
            <a:off x="10260000" y="5746320"/>
            <a:ext cx="173880" cy="339480"/>
          </a:xfrm>
          <a:prstGeom prst="rect">
            <a:avLst/>
          </a:prstGeom>
          <a:noFill/>
          <a:ln w="0">
            <a:noFill/>
          </a:ln>
        </p:spPr>
        <p:style>
          <a:lnRef idx="0"/>
          <a:fillRef idx="0"/>
          <a:effectRef idx="0"/>
          <a:fontRef idx="minor"/>
        </p:style>
      </p:sp>
      <p:sp>
        <p:nvSpPr>
          <p:cNvPr id="181" name=""/>
          <p:cNvSpPr/>
          <p:nvPr/>
        </p:nvSpPr>
        <p:spPr>
          <a:xfrm>
            <a:off x="360000" y="4108680"/>
            <a:ext cx="7131240" cy="809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3"/>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Phreatic explosions</a:t>
            </a:r>
            <a:r>
              <a:rPr b="0" lang="en-PH" sz="1800" spc="-1" strike="noStrike">
                <a:solidFill>
                  <a:srgbClr val="000000"/>
                </a:solidFill>
                <a:latin typeface="Lato"/>
                <a:ea typeface="DejaVu Sans"/>
              </a:rPr>
              <a:t> are explosions caused by the interaction of water with hot rock or magma (lava).</a:t>
            </a:r>
            <a:endParaRPr b="0" lang="en-PH" sz="1800" spc="-1" strike="noStrike">
              <a:latin typeface="Arial"/>
            </a:endParaRPr>
          </a:p>
        </p:txBody>
      </p:sp>
      <p:sp>
        <p:nvSpPr>
          <p:cNvPr id="182" name=""/>
          <p:cNvSpPr/>
          <p:nvPr/>
        </p:nvSpPr>
        <p:spPr>
          <a:xfrm>
            <a:off x="324000" y="2592000"/>
            <a:ext cx="6948000" cy="1440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2"/>
            </a:pPr>
            <a:r>
              <a:rPr b="1" lang="en-PH" sz="1800" spc="-1" strike="noStrike">
                <a:solidFill>
                  <a:srgbClr val="000000"/>
                </a:solidFill>
                <a:latin typeface="Lato"/>
                <a:ea typeface=".½íþ"/>
              </a:rPr>
              <a:t> </a:t>
            </a:r>
            <a:r>
              <a:rPr b="1" lang="en-PH" sz="1800" spc="-1" strike="noStrike">
                <a:solidFill>
                  <a:srgbClr val="000000"/>
                </a:solidFill>
                <a:latin typeface="Lato"/>
                <a:ea typeface=".½íþ"/>
              </a:rPr>
              <a:t>Pyroclastic flows</a:t>
            </a:r>
            <a:r>
              <a:rPr b="0" lang="en-PH" sz="1800" spc="-1" strike="noStrike">
                <a:solidFill>
                  <a:srgbClr val="000000"/>
                </a:solidFill>
                <a:latin typeface="Lato"/>
                <a:ea typeface=".½íþ"/>
              </a:rPr>
              <a:t> are hot avalanches of rock, ash, and gas that travel down on volcano slopes at high speeds. These pyroclastic flows may be very dangerous if you are close to a</a:t>
            </a:r>
            <a:endParaRPr b="0" lang="en-PH" sz="1800" spc="-1" strike="noStrike">
              <a:latin typeface="Arial"/>
            </a:endParaRPr>
          </a:p>
          <a:p>
            <a:pPr marL="216000" indent="-216000" algn="just">
              <a:lnSpc>
                <a:spcPct val="115000"/>
              </a:lnSpc>
              <a:buClr>
                <a:srgbClr val="000000"/>
              </a:buClr>
              <a:buFont typeface="StarSymbol"/>
              <a:buAutoNum type="arabicPeriod" startAt="2"/>
            </a:pPr>
            <a:r>
              <a:rPr b="0" lang="en-PH" sz="1800" spc="-1" strike="noStrike">
                <a:solidFill>
                  <a:srgbClr val="000000"/>
                </a:solidFill>
                <a:latin typeface="Lato"/>
                <a:ea typeface=".½íþ"/>
              </a:rPr>
              <a:t>volcano.</a:t>
            </a:r>
            <a:endParaRPr b="0" lang="en-PH" sz="1800" spc="-1" strike="noStrike">
              <a:latin typeface="Arial"/>
            </a:endParaRPr>
          </a:p>
        </p:txBody>
      </p:sp>
      <p:sp>
        <p:nvSpPr>
          <p:cNvPr id="183" name=""/>
          <p:cNvSpPr/>
          <p:nvPr/>
        </p:nvSpPr>
        <p:spPr>
          <a:xfrm>
            <a:off x="7563240" y="2196000"/>
            <a:ext cx="4136760" cy="3060000"/>
          </a:xfrm>
          <a:prstGeom prst="rect">
            <a:avLst/>
          </a:pr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Earthquake and Volcanic Hazards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Earthquakes and volcanoes cause damages not only to humans and structures but to the environment and wildlife as well.</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Earthquakes can cause damages by shaking, tsunamis, and landslides.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Volcanoes can cause damages by ash flows, release of gases, mudflows,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lava flows, and landslides.</a:t>
            </a:r>
            <a:endParaRPr b="0" lang="en-PH" sz="1800" spc="-1" strike="noStrike">
              <a:latin typeface="Arial"/>
            </a:endParaRPr>
          </a:p>
        </p:txBody>
      </p:sp>
      <p:sp>
        <p:nvSpPr>
          <p:cNvPr id="184"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10260000" y="5746320"/>
            <a:ext cx="173880" cy="339480"/>
          </a:xfrm>
          <a:prstGeom prst="rect">
            <a:avLst/>
          </a:prstGeom>
          <a:noFill/>
          <a:ln w="0">
            <a:noFill/>
          </a:ln>
        </p:spPr>
        <p:style>
          <a:lnRef idx="0"/>
          <a:fillRef idx="0"/>
          <a:effectRef idx="0"/>
          <a:fontRef idx="minor"/>
        </p:style>
      </p:sp>
      <p:sp>
        <p:nvSpPr>
          <p:cNvPr id="186" name=""/>
          <p:cNvSpPr/>
          <p:nvPr/>
        </p:nvSpPr>
        <p:spPr>
          <a:xfrm>
            <a:off x="354240" y="2520000"/>
            <a:ext cx="6410880" cy="2337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4"/>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Lahars</a:t>
            </a:r>
            <a:r>
              <a:rPr b="0" lang="en-PH" sz="1800" spc="-1" strike="noStrike">
                <a:solidFill>
                  <a:srgbClr val="000000"/>
                </a:solidFill>
                <a:latin typeface="Lato"/>
                <a:ea typeface="DejaVu Sans"/>
              </a:rPr>
              <a:t> are hot or cold mixtures of water and volcanic debris that are formed when volcanic materials interact with water, ice, snow, or loose wet sediments. Lahars are most dangerous if you are close to a volcano, but large lahars may rapidly travel tens of kilometers from a volcano to river valleys, which can pose a threat to people and infrastructures far beyond the volcano’s slopes.</a:t>
            </a:r>
            <a:endParaRPr b="0" lang="en-PH" sz="1800" spc="-1" strike="noStrike">
              <a:latin typeface="Arial"/>
            </a:endParaRPr>
          </a:p>
        </p:txBody>
      </p:sp>
      <p:sp>
        <p:nvSpPr>
          <p:cNvPr id="187" name=""/>
          <p:cNvSpPr/>
          <p:nvPr/>
        </p:nvSpPr>
        <p:spPr>
          <a:xfrm>
            <a:off x="6948360" y="2340000"/>
            <a:ext cx="4856760" cy="2733120"/>
          </a:xfrm>
          <a:prstGeom prst="rect">
            <a:avLst/>
          </a:pr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January 12, 2020, the Taal Volcano in the Philippines awoke from 43 years of being quiet and began to spew gases, ash, and lava into the air. In the weeks that followed, the eruption dropped a layer of unusually wet, heavy ash on the surrounding landscape, withering vegetation and turning the lush fields and forests of the volcano island to a ghostly gray.</a:t>
            </a:r>
            <a:endParaRPr b="0" lang="en-PH" sz="1800" spc="-1" strike="noStrike">
              <a:latin typeface="Arial"/>
            </a:endParaRPr>
          </a:p>
        </p:txBody>
      </p:sp>
      <p:sp>
        <p:nvSpPr>
          <p:cNvPr id="188"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7560000" y="5400000"/>
            <a:ext cx="2873160" cy="339480"/>
          </a:xfrm>
          <a:prstGeom prst="rect">
            <a:avLst/>
          </a:prstGeom>
          <a:noFill/>
          <a:ln w="0">
            <a:noFill/>
          </a:ln>
        </p:spPr>
        <p:style>
          <a:lnRef idx="0"/>
          <a:fillRef idx="0"/>
          <a:effectRef idx="0"/>
          <a:fontRef idx="minor"/>
        </p:style>
      </p:sp>
      <p:sp>
        <p:nvSpPr>
          <p:cNvPr id="190" name=""/>
          <p:cNvSpPr/>
          <p:nvPr/>
        </p:nvSpPr>
        <p:spPr>
          <a:xfrm>
            <a:off x="10260000" y="5746320"/>
            <a:ext cx="173880" cy="339480"/>
          </a:xfrm>
          <a:prstGeom prst="rect">
            <a:avLst/>
          </a:prstGeom>
          <a:noFill/>
          <a:ln w="0">
            <a:noFill/>
          </a:ln>
        </p:spPr>
        <p:style>
          <a:lnRef idx="0"/>
          <a:fillRef idx="0"/>
          <a:effectRef idx="0"/>
          <a:fontRef idx="minor"/>
        </p:style>
      </p:sp>
      <p:sp>
        <p:nvSpPr>
          <p:cNvPr id="191" name=""/>
          <p:cNvSpPr/>
          <p:nvPr/>
        </p:nvSpPr>
        <p:spPr>
          <a:xfrm>
            <a:off x="1134720" y="2736000"/>
            <a:ext cx="9922320" cy="122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Volcanic gases</a:t>
            </a:r>
            <a:r>
              <a:rPr b="0" lang="en-PH" sz="1800" spc="-1" strike="noStrike">
                <a:solidFill>
                  <a:srgbClr val="000000"/>
                </a:solidFill>
                <a:latin typeface="Lato"/>
                <a:ea typeface="DejaVu Sans"/>
              </a:rPr>
              <a:t> bubble out of lava or escape through soil or vents in the ground. The most common volcanic gases are water vapor, carbon dioxide, sulfur dioxide, hydrogen, hydrogen sulfide, and carbon monoxide. Some of these gases are irritating and poisonous or may cause breathing problems. Also, the release of sulfur dioxide may cause acid rain to form.</a:t>
            </a:r>
            <a:endParaRPr b="0" lang="en-PH" sz="1800" spc="-1" strike="noStrike">
              <a:latin typeface="Arial"/>
            </a:endParaRPr>
          </a:p>
        </p:txBody>
      </p:sp>
      <p:sp>
        <p:nvSpPr>
          <p:cNvPr id="192"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7560000" y="5400000"/>
            <a:ext cx="2873160" cy="339480"/>
          </a:xfrm>
          <a:prstGeom prst="rect">
            <a:avLst/>
          </a:prstGeom>
          <a:noFill/>
          <a:ln w="0">
            <a:noFill/>
          </a:ln>
        </p:spPr>
        <p:style>
          <a:lnRef idx="0"/>
          <a:fillRef idx="0"/>
          <a:effectRef idx="0"/>
          <a:fontRef idx="minor"/>
        </p:style>
      </p:sp>
      <p:sp>
        <p:nvSpPr>
          <p:cNvPr id="194" name=""/>
          <p:cNvSpPr/>
          <p:nvPr/>
        </p:nvSpPr>
        <p:spPr>
          <a:xfrm>
            <a:off x="10260000" y="5746320"/>
            <a:ext cx="173880" cy="339480"/>
          </a:xfrm>
          <a:prstGeom prst="rect">
            <a:avLst/>
          </a:prstGeom>
          <a:noFill/>
          <a:ln w="0">
            <a:noFill/>
          </a:ln>
        </p:spPr>
        <p:style>
          <a:lnRef idx="0"/>
          <a:fillRef idx="0"/>
          <a:effectRef idx="0"/>
          <a:fontRef idx="minor"/>
        </p:style>
      </p:sp>
      <p:sp>
        <p:nvSpPr>
          <p:cNvPr id="195" name=""/>
          <p:cNvSpPr/>
          <p:nvPr/>
        </p:nvSpPr>
        <p:spPr>
          <a:xfrm>
            <a:off x="2947320" y="3060000"/>
            <a:ext cx="6297120" cy="216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large tsunami – 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sand boil – 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seiches – 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geological disaster – 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lahar – __________</a:t>
            </a:r>
            <a:endParaRPr b="0" lang="en-PH" sz="1800" spc="-1" strike="noStrike">
              <a:latin typeface="Arial"/>
            </a:endParaRPr>
          </a:p>
        </p:txBody>
      </p:sp>
      <p:sp>
        <p:nvSpPr>
          <p:cNvPr id="196" name=""/>
          <p:cNvSpPr txBox="1"/>
          <p:nvPr/>
        </p:nvSpPr>
        <p:spPr>
          <a:xfrm>
            <a:off x="1145880" y="2161080"/>
            <a:ext cx="9900000" cy="71892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Identify whether the following hazards are associated with earthquakes, tsunamis,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or volcanic eruptions. Write your answer in the blank.</a:t>
            </a:r>
            <a:endParaRPr b="0" lang="en-PH" sz="1800" spc="-1" strike="noStrike">
              <a:latin typeface="Arial"/>
            </a:endParaRPr>
          </a:p>
        </p:txBody>
      </p:sp>
      <p:sp>
        <p:nvSpPr>
          <p:cNvPr id="197" name=""/>
          <p:cNvSpPr txBox="1"/>
          <p:nvPr/>
        </p:nvSpPr>
        <p:spPr>
          <a:xfrm>
            <a:off x="5285880" y="1566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98" name=""/>
          <p:cNvSpPr/>
          <p:nvPr/>
        </p:nvSpPr>
        <p:spPr>
          <a:xfrm>
            <a:off x="2315880" y="451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7560000" y="5400000"/>
            <a:ext cx="2873160" cy="339480"/>
          </a:xfrm>
          <a:prstGeom prst="rect">
            <a:avLst/>
          </a:prstGeom>
          <a:noFill/>
          <a:ln w="0">
            <a:noFill/>
          </a:ln>
        </p:spPr>
        <p:style>
          <a:lnRef idx="0"/>
          <a:fillRef idx="0"/>
          <a:effectRef idx="0"/>
          <a:fontRef idx="minor"/>
        </p:style>
      </p:sp>
      <p:sp>
        <p:nvSpPr>
          <p:cNvPr id="200" name=""/>
          <p:cNvSpPr/>
          <p:nvPr/>
        </p:nvSpPr>
        <p:spPr>
          <a:xfrm>
            <a:off x="10260000" y="5746320"/>
            <a:ext cx="173880" cy="339480"/>
          </a:xfrm>
          <a:prstGeom prst="rect">
            <a:avLst/>
          </a:prstGeom>
          <a:noFill/>
          <a:ln w="0">
            <a:noFill/>
          </a:ln>
        </p:spPr>
        <p:style>
          <a:lnRef idx="0"/>
          <a:fillRef idx="0"/>
          <a:effectRef idx="0"/>
          <a:fontRef idx="minor"/>
        </p:style>
      </p:sp>
      <p:sp>
        <p:nvSpPr>
          <p:cNvPr id="201" name=""/>
          <p:cNvSpPr/>
          <p:nvPr/>
        </p:nvSpPr>
        <p:spPr>
          <a:xfrm>
            <a:off x="3762000" y="2520000"/>
            <a:ext cx="4668120" cy="216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large tsunami – 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sand boil – ____________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seiches – ____________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geological disaster – _________________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lahar – ___________</a:t>
            </a:r>
            <a:endParaRPr b="0" lang="en-PH" sz="1800" spc="-1" strike="noStrike">
              <a:latin typeface="Arial"/>
            </a:endParaRPr>
          </a:p>
        </p:txBody>
      </p:sp>
      <p:sp>
        <p:nvSpPr>
          <p:cNvPr id="202" name=""/>
          <p:cNvSpPr/>
          <p:nvPr/>
        </p:nvSpPr>
        <p:spPr>
          <a:xfrm>
            <a:off x="5653080" y="2520000"/>
            <a:ext cx="1186920" cy="439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tsunamis</a:t>
            </a:r>
            <a:endParaRPr b="0" lang="en-PH" sz="1800" spc="-1" strike="noStrike">
              <a:latin typeface="Arial"/>
            </a:endParaRPr>
          </a:p>
        </p:txBody>
      </p:sp>
      <p:sp>
        <p:nvSpPr>
          <p:cNvPr id="203" name=""/>
          <p:cNvSpPr/>
          <p:nvPr/>
        </p:nvSpPr>
        <p:spPr>
          <a:xfrm>
            <a:off x="5220000" y="2923560"/>
            <a:ext cx="1437120" cy="439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earthquakes</a:t>
            </a:r>
            <a:endParaRPr b="0" lang="en-PH" sz="1800" spc="-1" strike="noStrike">
              <a:latin typeface="Arial"/>
            </a:endParaRPr>
          </a:p>
        </p:txBody>
      </p:sp>
      <p:sp>
        <p:nvSpPr>
          <p:cNvPr id="204" name=""/>
          <p:cNvSpPr/>
          <p:nvPr/>
        </p:nvSpPr>
        <p:spPr>
          <a:xfrm>
            <a:off x="5078880" y="3327120"/>
            <a:ext cx="1437120" cy="439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earthquakes</a:t>
            </a:r>
            <a:endParaRPr b="0" lang="en-PH" sz="1800" spc="-1" strike="noStrike">
              <a:latin typeface="Arial"/>
            </a:endParaRPr>
          </a:p>
        </p:txBody>
      </p:sp>
      <p:sp>
        <p:nvSpPr>
          <p:cNvPr id="205" name=""/>
          <p:cNvSpPr/>
          <p:nvPr/>
        </p:nvSpPr>
        <p:spPr>
          <a:xfrm>
            <a:off x="4788000" y="4140000"/>
            <a:ext cx="1437120" cy="439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earthquakes</a:t>
            </a:r>
            <a:endParaRPr b="0" lang="en-PH" sz="1800" spc="-1" strike="noStrike">
              <a:latin typeface="Arial"/>
            </a:endParaRPr>
          </a:p>
        </p:txBody>
      </p:sp>
      <p:sp>
        <p:nvSpPr>
          <p:cNvPr id="206" name=""/>
          <p:cNvSpPr/>
          <p:nvPr/>
        </p:nvSpPr>
        <p:spPr>
          <a:xfrm>
            <a:off x="6122880" y="3744000"/>
            <a:ext cx="2157120" cy="439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volcanic eruptions</a:t>
            </a:r>
            <a:endParaRPr b="0" lang="en-PH" sz="1800" spc="-1" strike="noStrike">
              <a:latin typeface="Arial"/>
            </a:endParaRPr>
          </a:p>
        </p:txBody>
      </p:sp>
      <p:sp>
        <p:nvSpPr>
          <p:cNvPr id="207" name=""/>
          <p:cNvSpPr/>
          <p:nvPr/>
        </p:nvSpPr>
        <p:spPr>
          <a:xfrm>
            <a:off x="-371880" y="2326680"/>
            <a:ext cx="177840" cy="70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br/>
            <a:endParaRPr b="0" lang="en-PH" sz="1800" spc="-1" strike="noStrike">
              <a:latin typeface="Arial"/>
            </a:endParaRPr>
          </a:p>
        </p:txBody>
      </p:sp>
      <p:sp>
        <p:nvSpPr>
          <p:cNvPr id="208" name=""/>
          <p:cNvSpPr txBox="1"/>
          <p:nvPr/>
        </p:nvSpPr>
        <p:spPr>
          <a:xfrm>
            <a:off x="5254920" y="1800000"/>
            <a:ext cx="1681920" cy="412560"/>
          </a:xfrm>
          <a:prstGeom prst="rect">
            <a:avLst/>
          </a:prstGeom>
          <a:noFill/>
          <a:ln w="0">
            <a:noFill/>
          </a:ln>
        </p:spPr>
        <p:txBody>
          <a:bodyPr lIns="90000" rIns="90000" tIns="45000" bIns="45000" anchor="t">
            <a:noAutofit/>
          </a:bodyPr>
          <a:p>
            <a:r>
              <a:rPr b="1" lang="en-PH" sz="1800" spc="-1" strike="noStrike">
                <a:solidFill>
                  <a:srgbClr val="c9211e"/>
                </a:solidFill>
                <a:latin typeface="Lato"/>
                <a:ea typeface="DejaVu Sans"/>
              </a:rPr>
              <a:t>Answer Key</a:t>
            </a:r>
            <a:endParaRPr b="0" lang="en-PH" sz="1800" spc="-1" strike="noStrike">
              <a:solidFill>
                <a:srgbClr val="c9211e"/>
              </a:solidFill>
              <a:latin typeface="Arial"/>
            </a:endParaRPr>
          </a:p>
        </p:txBody>
      </p:sp>
      <p:sp>
        <p:nvSpPr>
          <p:cNvPr id="209" name=""/>
          <p:cNvSpPr/>
          <p:nvPr/>
        </p:nvSpPr>
        <p:spPr>
          <a:xfrm>
            <a:off x="2315880" y="487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160" cy="339480"/>
          </a:xfrm>
          <a:prstGeom prst="rect">
            <a:avLst/>
          </a:prstGeom>
          <a:noFill/>
          <a:ln w="0">
            <a:noFill/>
          </a:ln>
        </p:spPr>
        <p:style>
          <a:lnRef idx="0"/>
          <a:fillRef idx="0"/>
          <a:effectRef idx="0"/>
          <a:fontRef idx="minor"/>
        </p:style>
      </p:sp>
      <p:sp>
        <p:nvSpPr>
          <p:cNvPr id="126" name=""/>
          <p:cNvSpPr/>
          <p:nvPr/>
        </p:nvSpPr>
        <p:spPr>
          <a:xfrm>
            <a:off x="10260000" y="5746320"/>
            <a:ext cx="173880" cy="339480"/>
          </a:xfrm>
          <a:prstGeom prst="rect">
            <a:avLst/>
          </a:prstGeom>
          <a:noFill/>
          <a:ln w="0">
            <a:noFill/>
          </a:ln>
        </p:spPr>
        <p:style>
          <a:lnRef idx="0"/>
          <a:fillRef idx="0"/>
          <a:effectRef idx="0"/>
          <a:fontRef idx="minor"/>
        </p:style>
      </p:sp>
      <p:sp>
        <p:nvSpPr>
          <p:cNvPr id="127"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
        <p:nvSpPr>
          <p:cNvPr id="128" name=""/>
          <p:cNvSpPr/>
          <p:nvPr/>
        </p:nvSpPr>
        <p:spPr>
          <a:xfrm>
            <a:off x="647280" y="2268000"/>
            <a:ext cx="10897200" cy="14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disaster</a:t>
            </a:r>
            <a:r>
              <a:rPr b="0" lang="en-PH" sz="1800" spc="-1" strike="noStrike">
                <a:solidFill>
                  <a:srgbClr val="000000"/>
                </a:solidFill>
                <a:latin typeface="Lato"/>
                <a:ea typeface="DejaVu Sans"/>
              </a:rPr>
              <a:t> is a sudden event that negatively affects lives, properties, livelihood, or industries that results in permanent changes to society, ecosystems, and the environment. Based on its origin, a disaster can be natural or man-made. Natural disasters, which can happen at any time, are catastrophic events resulting from natural processes of the earth, while man-made disasters are caused by human interference.</a:t>
            </a:r>
            <a:endParaRPr b="0" lang="en-PH" sz="1800" spc="-1" strike="noStrike">
              <a:latin typeface="Arial"/>
            </a:endParaRPr>
          </a:p>
        </p:txBody>
      </p:sp>
      <p:sp>
        <p:nvSpPr>
          <p:cNvPr id="129" name=""/>
          <p:cNvSpPr/>
          <p:nvPr/>
        </p:nvSpPr>
        <p:spPr>
          <a:xfrm>
            <a:off x="551880" y="3924000"/>
            <a:ext cx="11088000" cy="1161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Risk</a:t>
            </a:r>
            <a:r>
              <a:rPr b="0" lang="en-PH" sz="1800" spc="-1" strike="noStrike">
                <a:solidFill>
                  <a:srgbClr val="000000"/>
                </a:solidFill>
                <a:latin typeface="Lato"/>
                <a:ea typeface="DejaVu Sans"/>
              </a:rPr>
              <a:t> </a:t>
            </a:r>
            <a:r>
              <a:rPr b="0" lang="en-PH" sz="1800" spc="-1" strike="noStrike">
                <a:solidFill>
                  <a:srgbClr val="000000"/>
                </a:solidFill>
                <a:latin typeface="Lato"/>
                <a:ea typeface=".½íþ"/>
              </a:rPr>
              <a:t>is defined as the chance or the probability that a person will be harmed or will experience an adverse health effect if exposed to a hazard. It may also apply to any situation with property and equipment loss and harmful outcomes in the environment.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3160" cy="339480"/>
          </a:xfrm>
          <a:prstGeom prst="rect">
            <a:avLst/>
          </a:prstGeom>
          <a:noFill/>
          <a:ln w="0">
            <a:noFill/>
          </a:ln>
        </p:spPr>
        <p:style>
          <a:lnRef idx="0"/>
          <a:fillRef idx="0"/>
          <a:effectRef idx="0"/>
          <a:fontRef idx="minor"/>
        </p:style>
      </p:sp>
      <p:sp>
        <p:nvSpPr>
          <p:cNvPr id="131" name=""/>
          <p:cNvSpPr/>
          <p:nvPr/>
        </p:nvSpPr>
        <p:spPr>
          <a:xfrm>
            <a:off x="10260000" y="5746320"/>
            <a:ext cx="173880" cy="339480"/>
          </a:xfrm>
          <a:prstGeom prst="rect">
            <a:avLst/>
          </a:prstGeom>
          <a:noFill/>
          <a:ln w="0">
            <a:noFill/>
          </a:ln>
        </p:spPr>
        <p:style>
          <a:lnRef idx="0"/>
          <a:fillRef idx="0"/>
          <a:effectRef idx="0"/>
          <a:fontRef idx="minor"/>
        </p:style>
      </p:sp>
      <p:sp>
        <p:nvSpPr>
          <p:cNvPr id="132" name=""/>
          <p:cNvSpPr/>
          <p:nvPr/>
        </p:nvSpPr>
        <p:spPr>
          <a:xfrm>
            <a:off x="542880" y="2232000"/>
            <a:ext cx="11106000" cy="172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Assessing risks is dependent on three factors: </a:t>
            </a:r>
            <a:r>
              <a:rPr b="1" lang="en-PH" sz="1800" spc="-1" strike="noStrike">
                <a:solidFill>
                  <a:srgbClr val="000000"/>
                </a:solidFill>
                <a:latin typeface="Lato"/>
                <a:ea typeface="DejaVu Sans"/>
              </a:rPr>
              <a:t>hazards</a:t>
            </a:r>
            <a:r>
              <a:rPr b="0" lang="en-PH" sz="1800" spc="-1" strike="noStrike">
                <a:solidFill>
                  <a:srgbClr val="000000"/>
                </a:solidFill>
                <a:latin typeface="Lato"/>
                <a:ea typeface="DejaVu Sans"/>
              </a:rPr>
              <a:t>, exposure, and </a:t>
            </a:r>
            <a:r>
              <a:rPr b="1" lang="en-PH" sz="1800" spc="-1" strike="noStrike">
                <a:solidFill>
                  <a:srgbClr val="000000"/>
                </a:solidFill>
                <a:latin typeface="Lato"/>
                <a:ea typeface="DejaVu Sans"/>
              </a:rPr>
              <a:t>vulnerability</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Hazard</a:t>
            </a:r>
            <a:r>
              <a:rPr b="0" lang="en-PH" sz="1800" spc="-1" strike="noStrike">
                <a:solidFill>
                  <a:srgbClr val="000000"/>
                </a:solidFill>
                <a:latin typeface="Lato"/>
                <a:ea typeface="DejaVu Sans"/>
              </a:rPr>
              <a:t> pertains to any dangerous phenomenon, such as an earthquake, a tsunami, or a volcanic eruption, that may cause the loss of lives and properties, environmental damages, and/or economic disruptions. It is often used interchangeably with harm and risk. However, this should not be the case. To point out clearly, the hazard is the source or cause of risk, harm is the outcome of disasters, and risk is the potentiality, probability, or likelihood of a disaster happening.</a:t>
            </a:r>
            <a:endParaRPr b="0" lang="en-PH" sz="1800" spc="-1" strike="noStrike">
              <a:latin typeface="Arial"/>
            </a:endParaRPr>
          </a:p>
        </p:txBody>
      </p:sp>
      <p:sp>
        <p:nvSpPr>
          <p:cNvPr id="133" name=""/>
          <p:cNvSpPr/>
          <p:nvPr/>
        </p:nvSpPr>
        <p:spPr>
          <a:xfrm>
            <a:off x="517680" y="4071600"/>
            <a:ext cx="11156760" cy="1148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Exposure</a:t>
            </a:r>
            <a:r>
              <a:rPr b="0" lang="en-PH" sz="1800" spc="-1" strike="noStrike">
                <a:solidFill>
                  <a:srgbClr val="000000"/>
                </a:solidFill>
                <a:latin typeface="Lato"/>
                <a:ea typeface="DejaVu Sans"/>
              </a:rPr>
              <a:t> is the presence of people, properties, and other elements subjected to a potential loss in the hazard zone. A given community, for example, can either be highly prone to disasters or is safeguarded from these, depending on its exposure to the hazards present in the area where the community lies.</a:t>
            </a:r>
            <a:endParaRPr b="0" lang="en-PH" sz="1800" spc="-1" strike="noStrike">
              <a:latin typeface="Arial"/>
            </a:endParaRPr>
          </a:p>
        </p:txBody>
      </p:sp>
      <p:sp>
        <p:nvSpPr>
          <p:cNvPr id="134" name=""/>
          <p:cNvSpPr/>
          <p:nvPr/>
        </p:nvSpPr>
        <p:spPr>
          <a:xfrm>
            <a:off x="23176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3160" cy="339480"/>
          </a:xfrm>
          <a:prstGeom prst="rect">
            <a:avLst/>
          </a:prstGeom>
          <a:noFill/>
          <a:ln w="0">
            <a:noFill/>
          </a:ln>
        </p:spPr>
        <p:style>
          <a:lnRef idx="0"/>
          <a:fillRef idx="0"/>
          <a:effectRef idx="0"/>
          <a:fontRef idx="minor"/>
        </p:style>
      </p:sp>
      <p:sp>
        <p:nvSpPr>
          <p:cNvPr id="136" name=""/>
          <p:cNvSpPr/>
          <p:nvPr/>
        </p:nvSpPr>
        <p:spPr>
          <a:xfrm>
            <a:off x="10260000" y="5746320"/>
            <a:ext cx="173880" cy="339480"/>
          </a:xfrm>
          <a:prstGeom prst="rect">
            <a:avLst/>
          </a:prstGeom>
          <a:noFill/>
          <a:ln w="0">
            <a:noFill/>
          </a:ln>
        </p:spPr>
        <p:style>
          <a:lnRef idx="0"/>
          <a:fillRef idx="0"/>
          <a:effectRef idx="0"/>
          <a:fontRef idx="minor"/>
        </p:style>
      </p:sp>
      <p:sp>
        <p:nvSpPr>
          <p:cNvPr id="137" name=""/>
          <p:cNvSpPr/>
          <p:nvPr/>
        </p:nvSpPr>
        <p:spPr>
          <a:xfrm>
            <a:off x="425880" y="2358360"/>
            <a:ext cx="11340000" cy="127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Vulnerability</a:t>
            </a:r>
            <a:r>
              <a:rPr b="0" lang="en-PH" sz="1800" spc="-1" strike="noStrike">
                <a:solidFill>
                  <a:srgbClr val="000000"/>
                </a:solidFill>
                <a:latin typeface="Lato"/>
                <a:ea typeface="DejaVu Sans"/>
              </a:rPr>
              <a:t> is the susceptibility of people and properties to the damaging effects of a hazard. It is determined by physical, social, economic, and/or environmental factors. Vulnerability and exposure determine the potentiality of the risk. In other words, the degree to which a hazard can become destructive depends on how exposed a given area is and how vulnerable it is to the hazard.</a:t>
            </a:r>
            <a:endParaRPr b="0" lang="en-PH" sz="1800" spc="-1" strike="noStrike">
              <a:latin typeface="Arial"/>
            </a:endParaRPr>
          </a:p>
        </p:txBody>
      </p:sp>
      <p:sp>
        <p:nvSpPr>
          <p:cNvPr id="138" name=""/>
          <p:cNvSpPr/>
          <p:nvPr/>
        </p:nvSpPr>
        <p:spPr>
          <a:xfrm>
            <a:off x="515880" y="3672000"/>
            <a:ext cx="11160000" cy="14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Natural disasters, like earthquakes, tsunamis, and volcanic eruptions, have many consequences that can be fatal to humans, destructive to properties, and harmful to the environment. Powerful </a:t>
            </a:r>
            <a:r>
              <a:rPr b="1" lang="en-PH" sz="1800" spc="-1" strike="noStrike">
                <a:solidFill>
                  <a:srgbClr val="000000"/>
                </a:solidFill>
                <a:latin typeface="Lato"/>
                <a:ea typeface="DejaVu Sans"/>
              </a:rPr>
              <a:t>earthquakes</a:t>
            </a:r>
            <a:r>
              <a:rPr b="0" lang="en-PH" sz="1800" spc="-1" strike="noStrike">
                <a:solidFill>
                  <a:srgbClr val="000000"/>
                </a:solidFill>
                <a:latin typeface="Lato"/>
                <a:ea typeface="DejaVu Sans"/>
              </a:rPr>
              <a:t> can make houses and buildings collapse. </a:t>
            </a:r>
            <a:r>
              <a:rPr b="1" lang="en-PH" sz="1800" spc="-1" strike="noStrike">
                <a:solidFill>
                  <a:srgbClr val="000000"/>
                </a:solidFill>
                <a:latin typeface="Lato"/>
                <a:ea typeface="DejaVu Sans"/>
              </a:rPr>
              <a:t>Tsunamis</a:t>
            </a:r>
            <a:r>
              <a:rPr b="0" lang="en-PH" sz="1800" spc="-1" strike="noStrike">
                <a:solidFill>
                  <a:srgbClr val="000000"/>
                </a:solidFill>
                <a:latin typeface="Lato"/>
                <a:ea typeface="DejaVu Sans"/>
              </a:rPr>
              <a:t> are powerful waves in the ocean that can be devastating when they come ashore. At worst, a powerful </a:t>
            </a:r>
            <a:r>
              <a:rPr b="1" lang="en-PH" sz="1800" spc="-1" strike="noStrike">
                <a:solidFill>
                  <a:srgbClr val="000000"/>
                </a:solidFill>
                <a:latin typeface="Lato"/>
                <a:ea typeface="DejaVu Sans"/>
              </a:rPr>
              <a:t>volcanic eruption</a:t>
            </a:r>
            <a:r>
              <a:rPr b="0" lang="en-PH" sz="1800" spc="-1" strike="noStrike">
                <a:solidFill>
                  <a:srgbClr val="000000"/>
                </a:solidFill>
                <a:latin typeface="Lato"/>
                <a:ea typeface="DejaVu Sans"/>
              </a:rPr>
              <a:t> can change the climate of the whole globe.</a:t>
            </a:r>
            <a:endParaRPr b="0" lang="en-PH" sz="1800" spc="-1" strike="noStrike">
              <a:latin typeface="Arial"/>
            </a:endParaRPr>
          </a:p>
        </p:txBody>
      </p:sp>
      <p:sp>
        <p:nvSpPr>
          <p:cNvPr id="139"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560000" y="5400000"/>
            <a:ext cx="2873160" cy="339480"/>
          </a:xfrm>
          <a:prstGeom prst="rect">
            <a:avLst/>
          </a:prstGeom>
          <a:noFill/>
          <a:ln w="0">
            <a:noFill/>
          </a:ln>
        </p:spPr>
        <p:style>
          <a:lnRef idx="0"/>
          <a:fillRef idx="0"/>
          <a:effectRef idx="0"/>
          <a:fontRef idx="minor"/>
        </p:style>
      </p:sp>
      <p:sp>
        <p:nvSpPr>
          <p:cNvPr id="141" name=""/>
          <p:cNvSpPr/>
          <p:nvPr/>
        </p:nvSpPr>
        <p:spPr>
          <a:xfrm>
            <a:off x="10260000" y="5746320"/>
            <a:ext cx="173880" cy="339480"/>
          </a:xfrm>
          <a:prstGeom prst="rect">
            <a:avLst/>
          </a:prstGeom>
          <a:noFill/>
          <a:ln w="0">
            <a:noFill/>
          </a:ln>
        </p:spPr>
        <p:style>
          <a:lnRef idx="0"/>
          <a:fillRef idx="0"/>
          <a:effectRef idx="0"/>
          <a:fontRef idx="minor"/>
        </p:style>
      </p:sp>
      <p:sp>
        <p:nvSpPr>
          <p:cNvPr id="142" name=""/>
          <p:cNvSpPr/>
          <p:nvPr/>
        </p:nvSpPr>
        <p:spPr>
          <a:xfrm>
            <a:off x="774000" y="2052000"/>
            <a:ext cx="10644120" cy="9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Earthquakes </a:t>
            </a:r>
            <a:r>
              <a:rPr b="0" lang="en-PH" sz="1800" spc="-1" strike="noStrike">
                <a:solidFill>
                  <a:srgbClr val="000000"/>
                </a:solidFill>
                <a:latin typeface="Lato"/>
                <a:ea typeface="DejaVu Sans"/>
              </a:rPr>
              <a:t>occur due to the interaction of tectonic plates. As plates push or move away from each other or slide past one another, their movements generate large amounts of energy that make the ground shake. This sudden movement or shaking of the ground is known as an </a:t>
            </a:r>
            <a:r>
              <a:rPr b="1" lang="en-PH" sz="1800" spc="-1" strike="noStrike">
                <a:solidFill>
                  <a:srgbClr val="000000"/>
                </a:solidFill>
                <a:latin typeface="Lato"/>
                <a:ea typeface="DejaVu Sans"/>
              </a:rPr>
              <a:t>earthquake</a:t>
            </a:r>
            <a:r>
              <a:rPr b="0" lang="en-PH" sz="1800" spc="-1" strike="noStrike">
                <a:solidFill>
                  <a:srgbClr val="000000"/>
                </a:solidFill>
                <a:latin typeface="Lato"/>
                <a:ea typeface="DejaVu Sans"/>
              </a:rPr>
              <a:t>.</a:t>
            </a:r>
            <a:endParaRPr b="0" lang="en-PH" sz="1800" spc="-1" strike="noStrike">
              <a:latin typeface="Arial"/>
            </a:endParaRPr>
          </a:p>
        </p:txBody>
      </p:sp>
      <p:pic>
        <p:nvPicPr>
          <p:cNvPr id="143" name="" descr=""/>
          <p:cNvPicPr/>
          <p:nvPr/>
        </p:nvPicPr>
        <p:blipFill>
          <a:blip r:embed="rId1"/>
          <a:stretch/>
        </p:blipFill>
        <p:spPr>
          <a:xfrm>
            <a:off x="3847680" y="3060000"/>
            <a:ext cx="4496760" cy="2751480"/>
          </a:xfrm>
          <a:prstGeom prst="rect">
            <a:avLst/>
          </a:prstGeom>
          <a:ln w="19080">
            <a:solidFill>
              <a:srgbClr val="000000"/>
            </a:solidFill>
            <a:round/>
          </a:ln>
        </p:spPr>
      </p:pic>
      <p:sp>
        <p:nvSpPr>
          <p:cNvPr id="144" name=""/>
          <p:cNvSpPr/>
          <p:nvPr/>
        </p:nvSpPr>
        <p:spPr>
          <a:xfrm>
            <a:off x="3823920" y="5889600"/>
            <a:ext cx="3372840" cy="256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DVIDSHUB, CC BY 2.0, via Wikimedia commons</a:t>
            </a:r>
            <a:endParaRPr b="0" lang="en-PH" sz="1000" spc="-1" strike="noStrike">
              <a:latin typeface="Arial"/>
            </a:endParaRPr>
          </a:p>
        </p:txBody>
      </p:sp>
      <p:sp>
        <p:nvSpPr>
          <p:cNvPr id="145"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560000" y="5400000"/>
            <a:ext cx="2873160" cy="339480"/>
          </a:xfrm>
          <a:prstGeom prst="rect">
            <a:avLst/>
          </a:prstGeom>
          <a:noFill/>
          <a:ln w="0">
            <a:noFill/>
          </a:ln>
        </p:spPr>
        <p:style>
          <a:lnRef idx="0"/>
          <a:fillRef idx="0"/>
          <a:effectRef idx="0"/>
          <a:fontRef idx="minor"/>
        </p:style>
      </p:sp>
      <p:sp>
        <p:nvSpPr>
          <p:cNvPr id="147" name=""/>
          <p:cNvSpPr/>
          <p:nvPr/>
        </p:nvSpPr>
        <p:spPr>
          <a:xfrm>
            <a:off x="10260000" y="5746320"/>
            <a:ext cx="173880" cy="339480"/>
          </a:xfrm>
          <a:prstGeom prst="rect">
            <a:avLst/>
          </a:prstGeom>
          <a:noFill/>
          <a:ln w="0">
            <a:noFill/>
          </a:ln>
        </p:spPr>
        <p:style>
          <a:lnRef idx="0"/>
          <a:fillRef idx="0"/>
          <a:effectRef idx="0"/>
          <a:fontRef idx="minor"/>
        </p:style>
      </p:sp>
      <p:sp>
        <p:nvSpPr>
          <p:cNvPr id="148" name=""/>
          <p:cNvSpPr/>
          <p:nvPr/>
        </p:nvSpPr>
        <p:spPr>
          <a:xfrm>
            <a:off x="3127680" y="2016000"/>
            <a:ext cx="5936760" cy="53676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1800" spc="-1" strike="noStrike">
                <a:solidFill>
                  <a:srgbClr val="000000"/>
                </a:solidFill>
                <a:latin typeface="Lato"/>
                <a:ea typeface="DejaVu Sans"/>
              </a:rPr>
              <a:t>The following are some earthquake hazards</a:t>
            </a:r>
            <a:endParaRPr b="0" lang="en-PH" sz="1800" spc="-1" strike="noStrike">
              <a:latin typeface="Arial"/>
            </a:endParaRPr>
          </a:p>
        </p:txBody>
      </p:sp>
      <p:sp>
        <p:nvSpPr>
          <p:cNvPr id="149" name=""/>
          <p:cNvSpPr/>
          <p:nvPr/>
        </p:nvSpPr>
        <p:spPr>
          <a:xfrm>
            <a:off x="823680" y="4115880"/>
            <a:ext cx="10544760" cy="1068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Subsidence or lowering of the ground surface </a:t>
            </a:r>
            <a:r>
              <a:rPr b="0" lang="en-PH" sz="1800" spc="-1" strike="noStrike">
                <a:solidFill>
                  <a:srgbClr val="000000"/>
                </a:solidFill>
                <a:latin typeface="Lato"/>
                <a:ea typeface="DejaVu Sans"/>
              </a:rPr>
              <a:t>often occurs during earthquakes. This may be due to the downward vertical displacement on one side of a fault and can sometimes affect a large land area. Coastal areas can become permanently flooded as a result.</a:t>
            </a:r>
            <a:endParaRPr b="0" lang="en-PH" sz="1800" spc="-1" strike="noStrike">
              <a:latin typeface="Arial"/>
            </a:endParaRPr>
          </a:p>
        </p:txBody>
      </p:sp>
      <p:sp>
        <p:nvSpPr>
          <p:cNvPr id="150" name=""/>
          <p:cNvSpPr/>
          <p:nvPr/>
        </p:nvSpPr>
        <p:spPr>
          <a:xfrm>
            <a:off x="787680" y="2844360"/>
            <a:ext cx="10616760" cy="12927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Ground shaking</a:t>
            </a:r>
            <a:r>
              <a:rPr b="0" lang="en-PH" sz="1800" spc="-1" strike="noStrike">
                <a:solidFill>
                  <a:srgbClr val="000000"/>
                </a:solidFill>
                <a:latin typeface="Lato"/>
                <a:ea typeface="DejaVu Sans"/>
              </a:rPr>
              <a:t> is the primary cause of destruction during an earthquake. It may cause power lines to break; pipelines to rupture; and buildings, roads, bridges, and other structures to collapse. It is a direct hazard of earthquakes and can cause secondary hazards, such as tsunamis, landslides, fires, destabilized cliffs and steep slopes that cause landslides, and rockfalls.</a:t>
            </a:r>
            <a:endParaRPr b="0" lang="en-PH" sz="1800" spc="-1" strike="noStrike">
              <a:latin typeface="Arial"/>
            </a:endParaRPr>
          </a:p>
        </p:txBody>
      </p:sp>
      <p:sp>
        <p:nvSpPr>
          <p:cNvPr id="151"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3880" cy="339480"/>
          </a:xfrm>
          <a:prstGeom prst="rect">
            <a:avLst/>
          </a:prstGeom>
          <a:noFill/>
          <a:ln w="0">
            <a:noFill/>
          </a:ln>
        </p:spPr>
        <p:style>
          <a:lnRef idx="0"/>
          <a:fillRef idx="0"/>
          <a:effectRef idx="0"/>
          <a:fontRef idx="minor"/>
        </p:style>
      </p:sp>
      <p:sp>
        <p:nvSpPr>
          <p:cNvPr id="153" name=""/>
          <p:cNvSpPr/>
          <p:nvPr/>
        </p:nvSpPr>
        <p:spPr>
          <a:xfrm>
            <a:off x="540000" y="3960000"/>
            <a:ext cx="6404760" cy="1650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startAt="4"/>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Sand boil</a:t>
            </a:r>
            <a:r>
              <a:rPr b="0" lang="en-PH" sz="1800" spc="-1" strike="noStrike">
                <a:solidFill>
                  <a:srgbClr val="000000"/>
                </a:solidFill>
                <a:latin typeface="Lato"/>
                <a:ea typeface="DejaVu Sans"/>
              </a:rPr>
              <a:t> </a:t>
            </a:r>
            <a:r>
              <a:rPr b="0" lang="en-PH" sz="1800" spc="-1" strike="noStrike">
                <a:solidFill>
                  <a:srgbClr val="000000"/>
                </a:solidFill>
                <a:latin typeface="Lato"/>
                <a:ea typeface=".½íþ"/>
              </a:rPr>
              <a:t>is a craterlike effect of liquefaction where liquid sand and excess water flows toward the surface.</a:t>
            </a:r>
            <a:br/>
            <a:r>
              <a:rPr b="0" lang="en-PH" sz="1800" spc="-1" strike="noStrike">
                <a:solidFill>
                  <a:srgbClr val="000000"/>
                </a:solidFill>
                <a:latin typeface="Arial"/>
              </a:rPr>
              <a:t> </a:t>
            </a:r>
            <a:endParaRPr b="0" lang="en-PH" sz="1800" spc="-1" strike="noStrike">
              <a:latin typeface="Arial"/>
            </a:endParaRPr>
          </a:p>
          <a:p>
            <a:pPr marL="216000" indent="-216000" algn="just">
              <a:lnSpc>
                <a:spcPct val="115000"/>
              </a:lnSpc>
              <a:buClr>
                <a:srgbClr val="000000"/>
              </a:buClr>
              <a:buFont typeface="StarSymbol"/>
              <a:buAutoNum type="arabicPeriod" startAt="4"/>
            </a:pPr>
            <a:r>
              <a:rPr b="1" lang="en-PH" sz="1800" spc="-1" strike="noStrike">
                <a:solidFill>
                  <a:srgbClr val="000000"/>
                </a:solidFill>
                <a:latin typeface="Lato"/>
                <a:ea typeface=".½íþ"/>
              </a:rPr>
              <a:t> </a:t>
            </a:r>
            <a:r>
              <a:rPr b="1" lang="en-PH" sz="1800" spc="-1" strike="noStrike">
                <a:solidFill>
                  <a:srgbClr val="000000"/>
                </a:solidFill>
                <a:latin typeface="Lato"/>
                <a:ea typeface=".½íþ"/>
              </a:rPr>
              <a:t>Seiches</a:t>
            </a:r>
            <a:r>
              <a:rPr b="0" lang="en-PH" sz="1800" spc="-1" strike="noStrike">
                <a:solidFill>
                  <a:srgbClr val="000000"/>
                </a:solidFill>
                <a:latin typeface="Lato"/>
                <a:ea typeface=".½íþ"/>
              </a:rPr>
              <a:t> are standing waves set up on rivers, ponds, and lakes when seismic waves pass through the area.</a:t>
            </a:r>
            <a:endParaRPr b="0" lang="en-PH" sz="1800" spc="-1" strike="noStrike">
              <a:latin typeface="Arial"/>
            </a:endParaRPr>
          </a:p>
        </p:txBody>
      </p:sp>
      <p:sp>
        <p:nvSpPr>
          <p:cNvPr id="154" name=""/>
          <p:cNvSpPr/>
          <p:nvPr/>
        </p:nvSpPr>
        <p:spPr>
          <a:xfrm>
            <a:off x="540000" y="2299320"/>
            <a:ext cx="6476760" cy="1513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3"/>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Liquefaction</a:t>
            </a:r>
            <a:r>
              <a:rPr b="0" lang="en-PH" sz="1800" spc="-1" strike="noStrike">
                <a:solidFill>
                  <a:srgbClr val="000000"/>
                </a:solidFill>
                <a:latin typeface="Lato"/>
                <a:ea typeface="DejaVu Sans"/>
              </a:rPr>
              <a:t> occurs when waterlogged sediments are agitated by seismic shaking. This separates the grains from each other, reducing their load-bearing capacity. Liquefaction can cause the sinking or tilting of the structure above it.</a:t>
            </a:r>
            <a:endParaRPr b="0" lang="en-PH" sz="1800" spc="-1" strike="noStrike">
              <a:latin typeface="Arial"/>
            </a:endParaRPr>
          </a:p>
        </p:txBody>
      </p:sp>
      <p:sp>
        <p:nvSpPr>
          <p:cNvPr id="155" name=""/>
          <p:cNvSpPr/>
          <p:nvPr/>
        </p:nvSpPr>
        <p:spPr>
          <a:xfrm>
            <a:off x="7200000" y="2251080"/>
            <a:ext cx="4496760" cy="3181680"/>
          </a:xfrm>
          <a:prstGeom prst="rect">
            <a:avLst/>
          </a:pr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least one person was killed, and 43 persons were injured after a magnitude 6.6 earthquake shook central Philippines. It also brought damage to buildings and roads.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shallow quake struck southeast of Masbate Island in the Bicol region at 8:03 a.m. (00:03 GMT) on Tuesday, the US Geological Survey said.</a:t>
            </a:r>
            <a:endParaRPr b="0" lang="en-PH" sz="1800" spc="-1" strike="noStrike">
              <a:latin typeface="Arial"/>
            </a:endParaRPr>
          </a:p>
        </p:txBody>
      </p:sp>
      <p:sp>
        <p:nvSpPr>
          <p:cNvPr id="156" name=""/>
          <p:cNvSpPr/>
          <p:nvPr/>
        </p:nvSpPr>
        <p:spPr>
          <a:xfrm>
            <a:off x="23176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560000" y="5400000"/>
            <a:ext cx="2873160" cy="339480"/>
          </a:xfrm>
          <a:prstGeom prst="rect">
            <a:avLst/>
          </a:prstGeom>
          <a:noFill/>
          <a:ln w="0">
            <a:noFill/>
          </a:ln>
        </p:spPr>
        <p:style>
          <a:lnRef idx="0"/>
          <a:fillRef idx="0"/>
          <a:effectRef idx="0"/>
          <a:fontRef idx="minor"/>
        </p:style>
      </p:sp>
      <p:sp>
        <p:nvSpPr>
          <p:cNvPr id="158" name=""/>
          <p:cNvSpPr/>
          <p:nvPr/>
        </p:nvSpPr>
        <p:spPr>
          <a:xfrm>
            <a:off x="10260000" y="5746320"/>
            <a:ext cx="173880" cy="339480"/>
          </a:xfrm>
          <a:prstGeom prst="rect">
            <a:avLst/>
          </a:prstGeom>
          <a:noFill/>
          <a:ln w="0">
            <a:noFill/>
          </a:ln>
        </p:spPr>
        <p:style>
          <a:lnRef idx="0"/>
          <a:fillRef idx="0"/>
          <a:effectRef idx="0"/>
          <a:fontRef idx="minor"/>
        </p:style>
      </p:sp>
      <p:sp>
        <p:nvSpPr>
          <p:cNvPr id="159" name=""/>
          <p:cNvSpPr/>
          <p:nvPr/>
        </p:nvSpPr>
        <p:spPr>
          <a:xfrm>
            <a:off x="360000" y="2160000"/>
            <a:ext cx="6116760" cy="359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Tsunami</a:t>
            </a:r>
            <a:r>
              <a:rPr b="0" lang="en-PH" sz="1800" spc="-1" strike="noStrike">
                <a:solidFill>
                  <a:srgbClr val="000000"/>
                </a:solidFill>
                <a:latin typeface="Lato"/>
                <a:ea typeface="DejaVu Sans"/>
              </a:rPr>
              <a:t> is a Japanese term used to describe seismic sea waves that are generated when an earthquake’s focus is undersea. As large areas of the ocean floor rise or fall suddenly during an earthquake, the large volume of water is displaced, causing the sea to recede and creating large waves.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tsunami’s height and impact to a specific coastal location are influenced by the local bathymetry and topography and the direction from which the tsunami arrives.</a:t>
            </a:r>
            <a:endParaRPr b="0" lang="en-PH" sz="1800" spc="-1" strike="noStrike">
              <a:latin typeface="Arial"/>
            </a:endParaRPr>
          </a:p>
        </p:txBody>
      </p:sp>
      <p:pic>
        <p:nvPicPr>
          <p:cNvPr id="160" name="" descr=""/>
          <p:cNvPicPr/>
          <p:nvPr/>
        </p:nvPicPr>
        <p:blipFill>
          <a:blip r:embed="rId1"/>
          <a:stretch/>
        </p:blipFill>
        <p:spPr>
          <a:xfrm>
            <a:off x="7560000" y="2088000"/>
            <a:ext cx="3420000" cy="1948320"/>
          </a:xfrm>
          <a:prstGeom prst="rect">
            <a:avLst/>
          </a:prstGeom>
          <a:ln w="19080">
            <a:solidFill>
              <a:srgbClr val="000000"/>
            </a:solidFill>
            <a:round/>
          </a:ln>
        </p:spPr>
      </p:pic>
      <p:sp>
        <p:nvSpPr>
          <p:cNvPr id="161" name=""/>
          <p:cNvSpPr/>
          <p:nvPr/>
        </p:nvSpPr>
        <p:spPr>
          <a:xfrm>
            <a:off x="7596000" y="1694520"/>
            <a:ext cx="3416760" cy="436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500" spc="-1" strike="noStrike">
                <a:solidFill>
                  <a:srgbClr val="000000"/>
                </a:solidFill>
                <a:latin typeface="Lato"/>
                <a:ea typeface=".½íþ"/>
              </a:rPr>
              <a:t>A Tsunami Overflowing Seawalls</a:t>
            </a:r>
            <a:endParaRPr b="0" lang="en-PH" sz="1500" spc="-1" strike="noStrike">
              <a:latin typeface="Arial"/>
            </a:endParaRPr>
          </a:p>
        </p:txBody>
      </p:sp>
      <p:sp>
        <p:nvSpPr>
          <p:cNvPr id="162" name=""/>
          <p:cNvSpPr/>
          <p:nvPr/>
        </p:nvSpPr>
        <p:spPr>
          <a:xfrm>
            <a:off x="6588000" y="4176000"/>
            <a:ext cx="5216760" cy="1761120"/>
          </a:xfrm>
          <a:prstGeom prst="rect">
            <a:avLst/>
          </a:pr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15000"/>
              </a:lnSpc>
              <a:buNone/>
            </a:pPr>
            <a:r>
              <a:rPr b="1" lang="en-PH" sz="1600" spc="-1" strike="noStrike">
                <a:solidFill>
                  <a:srgbClr val="000000"/>
                </a:solidFill>
                <a:latin typeface="Lato"/>
                <a:ea typeface="DejaVu Sans"/>
              </a:rPr>
              <a:t>Did You Know?</a:t>
            </a:r>
            <a:endParaRPr b="0" lang="en-PH" sz="1600" spc="-1" strike="noStrike">
              <a:latin typeface="Arial"/>
            </a:endParaRPr>
          </a:p>
          <a:p>
            <a:pPr algn="just">
              <a:lnSpc>
                <a:spcPct val="115000"/>
              </a:lnSpc>
              <a:buNone/>
            </a:pPr>
            <a:r>
              <a:rPr b="0" lang="en-PH" sz="1600" spc="-1" strike="noStrike">
                <a:solidFill>
                  <a:srgbClr val="000000"/>
                </a:solidFill>
                <a:latin typeface="Lato"/>
                <a:ea typeface="DejaVu Sans"/>
              </a:rPr>
              <a:t>In most cases, the first in the series of waves is not the biggest. A tsunami may start small, relatively speaking, and develop over time. People have been killed most often by subsequent waves, coming hours after the “start of the tsunami.”</a:t>
            </a:r>
            <a:endParaRPr b="0" lang="en-PH" sz="1600" spc="-1" strike="noStrike">
              <a:latin typeface="Arial"/>
            </a:endParaRPr>
          </a:p>
        </p:txBody>
      </p:sp>
      <p:sp>
        <p:nvSpPr>
          <p:cNvPr id="163"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7560000" y="5400000"/>
            <a:ext cx="2873160" cy="339480"/>
          </a:xfrm>
          <a:prstGeom prst="rect">
            <a:avLst/>
          </a:prstGeom>
          <a:noFill/>
          <a:ln w="0">
            <a:noFill/>
          </a:ln>
        </p:spPr>
        <p:style>
          <a:lnRef idx="0"/>
          <a:fillRef idx="0"/>
          <a:effectRef idx="0"/>
          <a:fontRef idx="minor"/>
        </p:style>
      </p:sp>
      <p:sp>
        <p:nvSpPr>
          <p:cNvPr id="165" name=""/>
          <p:cNvSpPr/>
          <p:nvPr/>
        </p:nvSpPr>
        <p:spPr>
          <a:xfrm>
            <a:off x="10260000" y="5746320"/>
            <a:ext cx="173880" cy="339480"/>
          </a:xfrm>
          <a:prstGeom prst="rect">
            <a:avLst/>
          </a:prstGeom>
          <a:noFill/>
          <a:ln w="0">
            <a:noFill/>
          </a:ln>
        </p:spPr>
        <p:style>
          <a:lnRef idx="0"/>
          <a:fillRef idx="0"/>
          <a:effectRef idx="0"/>
          <a:fontRef idx="minor"/>
        </p:style>
      </p:sp>
      <p:sp>
        <p:nvSpPr>
          <p:cNvPr id="166" name=""/>
          <p:cNvSpPr/>
          <p:nvPr/>
        </p:nvSpPr>
        <p:spPr>
          <a:xfrm>
            <a:off x="432000" y="2575080"/>
            <a:ext cx="7866360" cy="1161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Low-lying tsunami</a:t>
            </a:r>
            <a:r>
              <a:rPr b="0" lang="en-PH" sz="1800" spc="-1" strike="noStrike">
                <a:solidFill>
                  <a:srgbClr val="000000"/>
                </a:solidFill>
                <a:latin typeface="Lato"/>
                <a:ea typeface="DejaVu Sans"/>
              </a:rPr>
              <a:t> areas, such as beaches, bays, lagoons, harbors, river mouths, and places along rivers and streams leading to the ocean, are the most vulnerable.</a:t>
            </a:r>
            <a:endParaRPr b="0" lang="en-PH" sz="1800" spc="-1" strike="noStrike">
              <a:latin typeface="Arial"/>
            </a:endParaRPr>
          </a:p>
        </p:txBody>
      </p:sp>
      <p:sp>
        <p:nvSpPr>
          <p:cNvPr id="167" name=""/>
          <p:cNvSpPr/>
          <p:nvPr/>
        </p:nvSpPr>
        <p:spPr>
          <a:xfrm>
            <a:off x="432000" y="3744000"/>
            <a:ext cx="7844760" cy="1161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Large tsunamis</a:t>
            </a:r>
            <a:r>
              <a:rPr b="0" lang="en-PH" sz="1800" spc="-1" strike="noStrike">
                <a:solidFill>
                  <a:srgbClr val="000000"/>
                </a:solidFill>
                <a:latin typeface="Lato"/>
                <a:ea typeface="DejaVu Sans"/>
              </a:rPr>
              <a:t>, striking with tremendous force, are a significant threat to human health, coastal properties and infrastructures, coastal resources, and even national economies.</a:t>
            </a:r>
            <a:endParaRPr b="0" lang="en-PH" sz="1800" spc="-1" strike="noStrike">
              <a:latin typeface="Arial"/>
            </a:endParaRPr>
          </a:p>
        </p:txBody>
      </p:sp>
      <p:sp>
        <p:nvSpPr>
          <p:cNvPr id="168" name=""/>
          <p:cNvSpPr/>
          <p:nvPr/>
        </p:nvSpPr>
        <p:spPr>
          <a:xfrm>
            <a:off x="8460000" y="2376000"/>
            <a:ext cx="3236760" cy="2697120"/>
          </a:xfrm>
          <a:prstGeom prst="rect">
            <a:avLst/>
          </a:prstGeom>
          <a:solidFill>
            <a:srgbClr val="ffffff"/>
          </a:solidFill>
          <a:ln w="19080">
            <a:solidFill>
              <a:srgbClr val="000000"/>
            </a:solidFill>
            <a:prstDash val="lgDash"/>
            <a:round/>
          </a:ln>
        </p:spPr>
        <p:style>
          <a:lnRef idx="0"/>
          <a:fillRef idx="0"/>
          <a:effectRef idx="0"/>
          <a:fontRef idx="minor"/>
        </p:style>
        <p:txBody>
          <a:bodyPr lIns="99360" rIns="99360" tIns="54360" bIns="54360" anchor="ctr">
            <a:noAutofit/>
          </a:bodyPr>
          <a:p>
            <a:pPr algn="just">
              <a:lnSpc>
                <a:spcPct val="115000"/>
              </a:lnSpc>
              <a:buNone/>
            </a:pPr>
            <a:r>
              <a:rPr b="1" lang="en-PH" sz="1600" spc="-1" strike="noStrike">
                <a:solidFill>
                  <a:srgbClr val="000000"/>
                </a:solidFill>
                <a:latin typeface="Lato"/>
                <a:ea typeface="DejaVu Sans"/>
              </a:rPr>
              <a:t>Did You Know?</a:t>
            </a:r>
            <a:endParaRPr b="0" lang="en-PH" sz="1600" spc="-1" strike="noStrike">
              <a:latin typeface="Arial"/>
            </a:endParaRPr>
          </a:p>
          <a:p>
            <a:pPr algn="just">
              <a:lnSpc>
                <a:spcPct val="115000"/>
              </a:lnSpc>
              <a:buNone/>
            </a:pPr>
            <a:r>
              <a:rPr b="0" lang="en-PH" sz="1600" spc="-1" strike="noStrike">
                <a:solidFill>
                  <a:srgbClr val="000000"/>
                </a:solidFill>
                <a:latin typeface="Lato"/>
                <a:ea typeface="DejaVu Sans"/>
              </a:rPr>
              <a:t>In most cases, the first in the series of waves is not the biggest. A tsunami may start small, relatively speaking, and develop over time. People have been killed most often by subsequent waves, coming hours after the “start of the tsunami.”</a:t>
            </a:r>
            <a:endParaRPr b="0" lang="en-PH" sz="1600" spc="-1" strike="noStrike">
              <a:latin typeface="Arial"/>
            </a:endParaRPr>
          </a:p>
        </p:txBody>
      </p:sp>
      <p:sp>
        <p:nvSpPr>
          <p:cNvPr id="169" name=""/>
          <p:cNvSpPr/>
          <p:nvPr/>
        </p:nvSpPr>
        <p:spPr>
          <a:xfrm>
            <a:off x="2315880" y="595080"/>
            <a:ext cx="7556760" cy="102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Disaster Risks: Earthquakes, Tsunamis, and Volcanic Eruptions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2023-07-10T14:53:55Z</dcterms:modified>
  <cp:revision>119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