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9240" cy="685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6120" cy="2796120"/>
          </a:xfrm>
          <a:prstGeom prst="rect">
            <a:avLst/>
          </a:prstGeom>
          <a:ln w="0">
            <a:noFill/>
          </a:ln>
        </p:spPr>
      </p:pic>
      <p:sp>
        <p:nvSpPr>
          <p:cNvPr id="2" name="Rectangle 5"/>
          <p:cNvSpPr/>
          <p:nvPr/>
        </p:nvSpPr>
        <p:spPr>
          <a:xfrm>
            <a:off x="3487320" y="1475280"/>
            <a:ext cx="8701560" cy="385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1560" cy="3812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9240" cy="632160"/>
          </a:xfrm>
          <a:prstGeom prst="rect">
            <a:avLst/>
          </a:prstGeom>
          <a:ln w="0">
            <a:noFill/>
          </a:ln>
        </p:spPr>
      </p:pic>
      <p:sp>
        <p:nvSpPr>
          <p:cNvPr id="43"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1760" cy="1031760"/>
          </a:xfrm>
          <a:prstGeom prst="rect">
            <a:avLst/>
          </a:prstGeom>
          <a:ln w="0">
            <a:noFill/>
          </a:ln>
        </p:spPr>
      </p:pic>
      <p:sp>
        <p:nvSpPr>
          <p:cNvPr id="45"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3560" cy="33818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205160" y="2773080"/>
            <a:ext cx="74923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Identifying a Paragraph and Its Parts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830160" y="3895200"/>
            <a:ext cx="10617840" cy="2188440"/>
          </a:xfrm>
          <a:prstGeom prst="rect">
            <a:avLst/>
          </a:prstGeom>
          <a:noFill/>
          <a:ln w="0">
            <a:noFill/>
          </a:ln>
        </p:spPr>
        <p:txBody>
          <a:bodyPr lIns="90000" rIns="90000" tIns="45000" bIns="45000" anchor="t">
            <a:noAutofit/>
          </a:bodyPr>
          <a:p>
            <a:pPr algn="just">
              <a:lnSpc>
                <a:spcPct val="115000"/>
              </a:lnSpc>
              <a:spcBef>
                <a:spcPts val="499"/>
              </a:spcBef>
              <a:spcAft>
                <a:spcPts val="499"/>
              </a:spcAft>
              <a:buNone/>
            </a:pPr>
            <a:r>
              <a:rPr b="0" lang="en-PH" sz="2100" spc="-1" strike="noStrike">
                <a:solidFill>
                  <a:srgbClr val="000000"/>
                </a:solidFill>
                <a:latin typeface="Lato"/>
                <a:ea typeface="Arial;Arial"/>
              </a:rPr>
              <a:t>    </a:t>
            </a:r>
            <a:r>
              <a:rPr b="0" lang="en-PH" sz="2100" spc="-1" strike="noStrike">
                <a:solidFill>
                  <a:srgbClr val="000000"/>
                </a:solidFill>
                <a:latin typeface="Lato"/>
                <a:ea typeface="Arial;Arial"/>
              </a:rPr>
              <a:t>A </a:t>
            </a:r>
            <a:r>
              <a:rPr b="1" lang="en-PH" sz="2100" spc="-1" strike="noStrike">
                <a:solidFill>
                  <a:srgbClr val="000000"/>
                </a:solidFill>
                <a:latin typeface="Lato"/>
                <a:ea typeface="Arial;Arial"/>
              </a:rPr>
              <a:t>paragraph </a:t>
            </a:r>
            <a:r>
              <a:rPr b="0" lang="en-PH" sz="2100" spc="-1" strike="noStrike">
                <a:solidFill>
                  <a:srgbClr val="000000"/>
                </a:solidFill>
                <a:latin typeface="Lato"/>
                <a:ea typeface="Arial;Arial"/>
              </a:rPr>
              <a:t>is a group of related sentences that present one idea or topic. Since it is made up of related sentences, the sentences are divided into three parts. You have the beginning or the </a:t>
            </a:r>
            <a:r>
              <a:rPr b="1" lang="en-PH" sz="2100" spc="-1" strike="noStrike">
                <a:solidFill>
                  <a:srgbClr val="000000"/>
                </a:solidFill>
                <a:latin typeface="Lato"/>
                <a:ea typeface="Arial;Arial"/>
              </a:rPr>
              <a:t>introduction</a:t>
            </a:r>
            <a:r>
              <a:rPr b="0" lang="en-PH" sz="2100" spc="-1" strike="noStrike">
                <a:solidFill>
                  <a:srgbClr val="000000"/>
                </a:solidFill>
                <a:latin typeface="Lato"/>
                <a:ea typeface="Arial;Arial"/>
              </a:rPr>
              <a:t>, the middle or the </a:t>
            </a:r>
            <a:r>
              <a:rPr b="1" lang="en-PH" sz="2100" spc="-1" strike="noStrike">
                <a:solidFill>
                  <a:srgbClr val="000000"/>
                </a:solidFill>
                <a:latin typeface="Lato"/>
                <a:ea typeface="Arial;Arial"/>
              </a:rPr>
              <a:t>body </a:t>
            </a:r>
            <a:r>
              <a:rPr b="0" lang="en-PH" sz="2100" spc="-1" strike="noStrike">
                <a:solidFill>
                  <a:srgbClr val="000000"/>
                </a:solidFill>
                <a:latin typeface="Lato"/>
                <a:ea typeface="Arial;Arial"/>
              </a:rPr>
              <a:t>of the paragraph, and the ending or the </a:t>
            </a:r>
            <a:r>
              <a:rPr b="1" lang="en-PH" sz="2100" spc="-1" strike="noStrike">
                <a:solidFill>
                  <a:srgbClr val="000000"/>
                </a:solidFill>
                <a:latin typeface="Lato"/>
                <a:ea typeface="Arial;Arial"/>
              </a:rPr>
              <a:t>conclusion</a:t>
            </a:r>
            <a:r>
              <a:rPr b="0" lang="en-PH" sz="2100" spc="-1" strike="noStrike">
                <a:solidFill>
                  <a:srgbClr val="000000"/>
                </a:solidFill>
                <a:latin typeface="Lato"/>
                <a:ea typeface="Arial;Arial"/>
              </a:rPr>
              <a:t>. </a:t>
            </a:r>
            <a:endParaRPr b="0" lang="en-PH" sz="2100" spc="-1" strike="noStrike">
              <a:latin typeface="Arial"/>
            </a:endParaRPr>
          </a:p>
        </p:txBody>
      </p:sp>
      <p:sp>
        <p:nvSpPr>
          <p:cNvPr id="126" name=""/>
          <p:cNvSpPr/>
          <p:nvPr/>
        </p:nvSpPr>
        <p:spPr>
          <a:xfrm>
            <a:off x="900000" y="2253960"/>
            <a:ext cx="10440000" cy="949680"/>
          </a:xfrm>
          <a:prstGeom prst="rect">
            <a:avLst/>
          </a:prstGeom>
          <a:noFill/>
          <a:ln w="0">
            <a:noFill/>
          </a:ln>
        </p:spPr>
        <p:style>
          <a:lnRef idx="0"/>
          <a:fillRef idx="0"/>
          <a:effectRef idx="0"/>
          <a:fontRef idx="minor"/>
        </p:style>
        <p:txBody>
          <a:bodyPr lIns="0" rIns="0" tIns="0" bIns="0" anchor="t">
            <a:noAutofit/>
          </a:bodyPr>
          <a:p>
            <a:pPr algn="just">
              <a:lnSpc>
                <a:spcPct val="115000"/>
              </a:lnSpc>
              <a:spcBef>
                <a:spcPts val="1066"/>
              </a:spcBef>
              <a:spcAft>
                <a:spcPts val="1066"/>
              </a:spcAft>
              <a:buNone/>
            </a:pPr>
            <a:r>
              <a:rPr b="0" lang="en-PH" sz="2100" spc="-1" strike="noStrike">
                <a:solidFill>
                  <a:srgbClr val="000000"/>
                </a:solidFill>
                <a:latin typeface="Lato"/>
                <a:ea typeface="Arial;Arial"/>
              </a:rPr>
              <a:t>	</a:t>
            </a:r>
            <a:r>
              <a:rPr b="0" lang="en-PH" sz="2100" spc="-1" strike="noStrike">
                <a:solidFill>
                  <a:srgbClr val="000000"/>
                </a:solidFill>
                <a:latin typeface="Lato"/>
                <a:ea typeface="Arial;Arial"/>
              </a:rPr>
              <a:t>Let us liken the ham sandwich to a paragraph. Just like the ham sandwich that is made up of different ingredients, a </a:t>
            </a:r>
            <a:r>
              <a:rPr b="1" lang="en-PH" sz="2100" spc="-1" strike="noStrike">
                <a:solidFill>
                  <a:srgbClr val="000000"/>
                </a:solidFill>
                <a:latin typeface="Lato"/>
                <a:ea typeface="Arial;Arial"/>
              </a:rPr>
              <a:t>paragraph</a:t>
            </a:r>
            <a:r>
              <a:rPr b="0" lang="en-PH" sz="2100" spc="-1" strike="noStrike">
                <a:solidFill>
                  <a:srgbClr val="000000"/>
                </a:solidFill>
                <a:latin typeface="Lato"/>
                <a:ea typeface="Arial;Arial"/>
              </a:rPr>
              <a:t> is made up of different parts that when put together express one whole idea.</a:t>
            </a:r>
            <a:endParaRPr b="0" lang="en-PH" sz="2100" spc="-1" strike="noStrike">
              <a:latin typeface="Arial"/>
            </a:endParaRPr>
          </a:p>
        </p:txBody>
      </p:sp>
      <p:sp>
        <p:nvSpPr>
          <p:cNvPr id="127" name=""/>
          <p:cNvSpPr/>
          <p:nvPr/>
        </p:nvSpPr>
        <p:spPr>
          <a:xfrm>
            <a:off x="1440000" y="612000"/>
            <a:ext cx="937188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Lato"/>
                <a:ea typeface="PingFang SC"/>
              </a:rPr>
              <a:t>Identifying a Paragraph and Its Parts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540000" y="1122840"/>
            <a:ext cx="6297480" cy="4348440"/>
          </a:xfrm>
          <a:prstGeom prst="rect">
            <a:avLst/>
          </a:prstGeom>
          <a:noFill/>
          <a:ln w="0">
            <a:noFill/>
          </a:ln>
        </p:spPr>
        <p:txBody>
          <a:bodyPr lIns="90000" rIns="90000" tIns="45000" bIns="45000" anchor="t">
            <a:noAutofit/>
          </a:bodyPr>
          <a:p>
            <a:pPr algn="just">
              <a:lnSpc>
                <a:spcPct val="100000"/>
              </a:lnSpc>
              <a:spcBef>
                <a:spcPts val="1066"/>
              </a:spcBef>
              <a:spcAft>
                <a:spcPts val="1066"/>
              </a:spcAft>
              <a:buNone/>
            </a:pPr>
            <a:r>
              <a:rPr b="0" lang="en-PH" sz="1700" spc="-1" strike="noStrike">
                <a:solidFill>
                  <a:srgbClr val="000000"/>
                </a:solidFill>
                <a:latin typeface="Lato"/>
                <a:ea typeface="Arial;Arial"/>
              </a:rPr>
              <a:t>        </a:t>
            </a:r>
            <a:r>
              <a:rPr b="0" lang="en-PH" sz="1700" spc="-1" strike="noStrike">
                <a:solidFill>
                  <a:srgbClr val="000000"/>
                </a:solidFill>
                <a:latin typeface="Lato"/>
                <a:ea typeface="Arial;Arial"/>
              </a:rPr>
              <a:t>Like the ham sandwich, the first bread is the </a:t>
            </a:r>
            <a:r>
              <a:rPr b="1" lang="en-PH" sz="1700" spc="-1" strike="noStrike">
                <a:solidFill>
                  <a:srgbClr val="000000"/>
                </a:solidFill>
                <a:latin typeface="Lato"/>
                <a:ea typeface="Arial;Arial"/>
              </a:rPr>
              <a:t>introduction </a:t>
            </a:r>
            <a:r>
              <a:rPr b="0" lang="en-PH" sz="1700" spc="-1" strike="noStrike">
                <a:solidFill>
                  <a:srgbClr val="000000"/>
                </a:solidFill>
                <a:latin typeface="Lato"/>
                <a:ea typeface="Arial;Arial"/>
              </a:rPr>
              <a:t>of a paragraph. It gives readers an idea of what will be talked about in a paragraph.</a:t>
            </a:r>
            <a:endParaRPr b="0" lang="en-PH" sz="1700" spc="-1" strike="noStrike">
              <a:latin typeface="Arial"/>
            </a:endParaRPr>
          </a:p>
          <a:p>
            <a:pPr algn="just">
              <a:lnSpc>
                <a:spcPct val="100000"/>
              </a:lnSpc>
              <a:spcBef>
                <a:spcPts val="1066"/>
              </a:spcBef>
              <a:spcAft>
                <a:spcPts val="1066"/>
              </a:spcAft>
              <a:buNone/>
            </a:pPr>
            <a:r>
              <a:rPr b="0" lang="en-PH" sz="1700" spc="-1" strike="noStrike">
                <a:solidFill>
                  <a:srgbClr val="000000"/>
                </a:solidFill>
                <a:latin typeface="Lato"/>
                <a:ea typeface="Arial;Arial"/>
              </a:rPr>
              <a:t>       </a:t>
            </a:r>
            <a:r>
              <a:rPr b="0" lang="en-PH" sz="1700" spc="-1" strike="noStrike">
                <a:solidFill>
                  <a:srgbClr val="000000"/>
                </a:solidFill>
                <a:latin typeface="Lato"/>
                <a:ea typeface="Arial;Arial"/>
              </a:rPr>
              <a:t>The ham serves as the </a:t>
            </a:r>
            <a:r>
              <a:rPr b="1" lang="en-PH" sz="1700" spc="-1" strike="noStrike">
                <a:solidFill>
                  <a:srgbClr val="000000"/>
                </a:solidFill>
                <a:latin typeface="Lato"/>
                <a:ea typeface="Arial;Arial"/>
              </a:rPr>
              <a:t>topic sentence </a:t>
            </a:r>
            <a:r>
              <a:rPr b="0" lang="en-PH" sz="1700" spc="-1" strike="noStrike">
                <a:solidFill>
                  <a:srgbClr val="000000"/>
                </a:solidFill>
                <a:latin typeface="Lato"/>
                <a:ea typeface="Arial;Arial"/>
              </a:rPr>
              <a:t>or the </a:t>
            </a:r>
            <a:r>
              <a:rPr b="1" lang="en-PH" sz="1700" spc="-1" strike="noStrike">
                <a:solidFill>
                  <a:srgbClr val="000000"/>
                </a:solidFill>
                <a:latin typeface="Lato"/>
                <a:ea typeface="Arial;Arial"/>
              </a:rPr>
              <a:t>main topic, </a:t>
            </a:r>
            <a:r>
              <a:rPr b="0" lang="en-PH" sz="1700" spc="-1" strike="noStrike">
                <a:solidFill>
                  <a:srgbClr val="000000"/>
                </a:solidFill>
                <a:latin typeface="Lato"/>
                <a:ea typeface="Arial;Arial"/>
              </a:rPr>
              <a:t>which gives readers an idea of what the paragraph is all about. The topic sentence of a paragraph can be found in any of its three parts: introduction, body, or conclusion.</a:t>
            </a:r>
            <a:endParaRPr b="0" lang="en-PH" sz="1700" spc="-1" strike="noStrike">
              <a:latin typeface="Arial"/>
            </a:endParaRPr>
          </a:p>
          <a:p>
            <a:pPr algn="just">
              <a:lnSpc>
                <a:spcPct val="100000"/>
              </a:lnSpc>
              <a:spcBef>
                <a:spcPts val="1066"/>
              </a:spcBef>
              <a:spcAft>
                <a:spcPts val="1066"/>
              </a:spcAft>
              <a:buNone/>
            </a:pPr>
            <a:r>
              <a:rPr b="0" lang="en-PH" sz="1700" spc="-1" strike="noStrike">
                <a:solidFill>
                  <a:srgbClr val="000000"/>
                </a:solidFill>
                <a:latin typeface="Lato"/>
                <a:ea typeface="Arial;Arial"/>
              </a:rPr>
              <a:t>   </a:t>
            </a:r>
            <a:r>
              <a:rPr b="0" lang="en-PH" sz="1700" spc="-1" strike="noStrike">
                <a:solidFill>
                  <a:srgbClr val="000000"/>
                </a:solidFill>
                <a:latin typeface="Lato"/>
                <a:ea typeface="Arial;Arial"/>
              </a:rPr>
              <a:t>To make the whole sandwich even more delicious, other ingredients are added like mayonnaise and cheese. We can liken the other ingredients to </a:t>
            </a:r>
            <a:r>
              <a:rPr b="1" lang="en-PH" sz="1700" spc="-1" strike="noStrike">
                <a:solidFill>
                  <a:srgbClr val="000000"/>
                </a:solidFill>
                <a:latin typeface="Lato"/>
                <a:ea typeface="Arial;Arial"/>
              </a:rPr>
              <a:t>supporting details </a:t>
            </a:r>
            <a:r>
              <a:rPr b="0" lang="en-PH" sz="1700" spc="-1" strike="noStrike">
                <a:solidFill>
                  <a:srgbClr val="000000"/>
                </a:solidFill>
                <a:latin typeface="Lato"/>
                <a:ea typeface="Arial;Arial"/>
              </a:rPr>
              <a:t>because they elaborate or tell us more about the topic sentence. </a:t>
            </a:r>
            <a:endParaRPr b="0" lang="en-PH" sz="1700" spc="-1" strike="noStrike">
              <a:latin typeface="Arial"/>
            </a:endParaRPr>
          </a:p>
          <a:p>
            <a:pPr algn="just">
              <a:lnSpc>
                <a:spcPct val="100000"/>
              </a:lnSpc>
              <a:spcBef>
                <a:spcPts val="867"/>
              </a:spcBef>
              <a:spcAft>
                <a:spcPts val="1066"/>
              </a:spcAft>
              <a:buNone/>
            </a:pPr>
            <a:r>
              <a:rPr b="0" lang="en-PH" sz="1700" spc="-1" strike="noStrike">
                <a:solidFill>
                  <a:srgbClr val="000000"/>
                </a:solidFill>
                <a:latin typeface="Lato"/>
                <a:ea typeface="Arial;Arial"/>
              </a:rPr>
              <a:t>       </a:t>
            </a:r>
            <a:r>
              <a:rPr b="0" lang="en-PH" sz="1700" spc="-1" strike="noStrike">
                <a:solidFill>
                  <a:srgbClr val="000000"/>
                </a:solidFill>
                <a:latin typeface="Lato"/>
                <a:ea typeface="Arial;Arial"/>
              </a:rPr>
              <a:t>Finally, you need to add another bread to put all the ingredients together. The second bread is the ending or </a:t>
            </a:r>
            <a:r>
              <a:rPr b="1" lang="en-PH" sz="1700" spc="-1" strike="noStrike">
                <a:solidFill>
                  <a:srgbClr val="000000"/>
                </a:solidFill>
                <a:latin typeface="Lato"/>
                <a:ea typeface="Arial;Arial"/>
              </a:rPr>
              <a:t>conclusion</a:t>
            </a:r>
            <a:r>
              <a:rPr b="0" lang="en-PH" sz="1700" spc="-1" strike="noStrike">
                <a:solidFill>
                  <a:srgbClr val="000000"/>
                </a:solidFill>
                <a:latin typeface="Lato"/>
                <a:ea typeface="Arial;Arial"/>
              </a:rPr>
              <a:t>, which gives a summary or closure of what was talked about in the paragraph.</a:t>
            </a:r>
            <a:endParaRPr b="0" lang="en-PH" sz="1700" spc="-1" strike="noStrike">
              <a:latin typeface="Arial"/>
            </a:endParaRPr>
          </a:p>
          <a:p>
            <a:pPr algn="just">
              <a:lnSpc>
                <a:spcPct val="100000"/>
              </a:lnSpc>
              <a:spcBef>
                <a:spcPts val="1066"/>
              </a:spcBef>
              <a:spcAft>
                <a:spcPts val="1066"/>
              </a:spcAft>
              <a:buNone/>
            </a:pPr>
            <a:endParaRPr b="0" lang="en-PH" sz="1700" spc="-1" strike="noStrike">
              <a:latin typeface="Arial"/>
            </a:endParaRPr>
          </a:p>
        </p:txBody>
      </p:sp>
      <p:pic>
        <p:nvPicPr>
          <p:cNvPr id="129" name="" descr=""/>
          <p:cNvPicPr/>
          <p:nvPr/>
        </p:nvPicPr>
        <p:blipFill>
          <a:blip r:embed="rId1"/>
          <a:stretch/>
        </p:blipFill>
        <p:spPr>
          <a:xfrm>
            <a:off x="7200000" y="1440000"/>
            <a:ext cx="4479840" cy="4029840"/>
          </a:xfrm>
          <a:prstGeom prst="rect">
            <a:avLst/>
          </a:prstGeom>
          <a:ln w="0">
            <a:noFill/>
          </a:ln>
        </p:spPr>
      </p:pic>
      <p:sp>
        <p:nvSpPr>
          <p:cNvPr id="130" name=""/>
          <p:cNvSpPr/>
          <p:nvPr/>
        </p:nvSpPr>
        <p:spPr>
          <a:xfrm>
            <a:off x="1607400" y="294480"/>
            <a:ext cx="9371880" cy="73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300" spc="-1" strike="noStrike">
                <a:solidFill>
                  <a:srgbClr val="000000"/>
                </a:solidFill>
                <a:latin typeface="Lato"/>
                <a:ea typeface="PingFang SC"/>
              </a:rPr>
              <a:t>Identifying a Paragraph and Its Parts</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986400" y="1465200"/>
            <a:ext cx="6501240" cy="62820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1800" spc="-1" strike="noStrike">
                <a:solidFill>
                  <a:srgbClr val="000000"/>
                </a:solidFill>
                <a:latin typeface="Lato"/>
                <a:ea typeface="Arial;Arial"/>
              </a:rPr>
              <a:t>Example: </a:t>
            </a:r>
            <a:endParaRPr b="0" lang="en-PH" sz="1800" spc="-1" strike="noStrike">
              <a:latin typeface="Arial"/>
            </a:endParaRPr>
          </a:p>
        </p:txBody>
      </p:sp>
      <p:graphicFrame>
        <p:nvGraphicFramePr>
          <p:cNvPr id="132" name=""/>
          <p:cNvGraphicFramePr/>
          <p:nvPr/>
        </p:nvGraphicFramePr>
        <p:xfrm>
          <a:off x="1404000" y="2005200"/>
          <a:ext cx="5399640" cy="3891600"/>
        </p:xfrm>
        <a:graphic>
          <a:graphicData uri="http://schemas.openxmlformats.org/drawingml/2006/table">
            <a:tbl>
              <a:tblPr/>
              <a:tblGrid>
                <a:gridCol w="5400000"/>
              </a:tblGrid>
              <a:tr h="3891960">
                <a:tc>
                  <a:txBody>
                    <a:bodyPr lIns="90000" rIns="90000" anchor="t">
                      <a:noAutofit/>
                    </a:bodyPr>
                    <a:p>
                      <a:pPr algn="just">
                        <a:lnSpc>
                          <a:spcPct val="115000"/>
                        </a:lnSpc>
                        <a:buNone/>
                      </a:pPr>
                      <a:r>
                        <a:rPr b="1" lang="en-PH" sz="1800" spc="-1" strike="noStrike">
                          <a:latin typeface="Lato"/>
                        </a:rPr>
                        <a:t>Being an honor pupil takes a lot of hard work.</a:t>
                      </a:r>
                      <a:r>
                        <a:rPr b="0" lang="en-PH" sz="1800" spc="-1" strike="noStrike">
                          <a:latin typeface="Lato"/>
                        </a:rPr>
                        <a:t> </a:t>
                      </a:r>
                      <a:r>
                        <a:rPr b="0" lang="en-PH" sz="1800" spc="-1" strike="noStrike" u="sng">
                          <a:uFillTx/>
                          <a:latin typeface="Lato"/>
                        </a:rPr>
                        <a:t>Christina is a consistent honor pupil</a:t>
                      </a:r>
                      <a:r>
                        <a:rPr b="0" lang="en-PH" sz="1800" spc="-1" strike="noStrike">
                          <a:latin typeface="Lato"/>
                        </a:rPr>
                        <a:t>. She reads her lessons in advance and studies them even if there is no test. She keeps her notes neat and organized, so if she needs them, they can be easily accessed. She always submits her homework on time, and she produces projects with quality. </a:t>
                      </a:r>
                      <a:r>
                        <a:rPr b="1" lang="en-PH" sz="1800" spc="-1" strike="noStrike">
                          <a:latin typeface="Lato"/>
                        </a:rPr>
                        <a:t>Indeed, she deserves to be an honor pupil because she works really hard. </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bl>
          </a:graphicData>
        </a:graphic>
      </p:graphicFrame>
      <p:sp>
        <p:nvSpPr>
          <p:cNvPr id="133" name=""/>
          <p:cNvSpPr/>
          <p:nvPr/>
        </p:nvSpPr>
        <p:spPr>
          <a:xfrm>
            <a:off x="7020000" y="2267640"/>
            <a:ext cx="1080000" cy="360"/>
          </a:xfrm>
          <a:prstGeom prst="line">
            <a:avLst/>
          </a:prstGeom>
          <a:ln w="12600">
            <a:solidFill>
              <a:srgbClr val="000000"/>
            </a:solidFill>
            <a:round/>
            <a:tailEnd len="med" type="triangle" w="med"/>
          </a:ln>
        </p:spPr>
        <p:style>
          <a:lnRef idx="0"/>
          <a:fillRef idx="0"/>
          <a:effectRef idx="0"/>
          <a:fontRef idx="minor"/>
        </p:style>
      </p:sp>
      <p:sp>
        <p:nvSpPr>
          <p:cNvPr id="134" name=""/>
          <p:cNvSpPr/>
          <p:nvPr/>
        </p:nvSpPr>
        <p:spPr>
          <a:xfrm>
            <a:off x="7020000" y="2662920"/>
            <a:ext cx="1044000" cy="360"/>
          </a:xfrm>
          <a:prstGeom prst="line">
            <a:avLst/>
          </a:prstGeom>
          <a:ln w="12600">
            <a:solidFill>
              <a:srgbClr val="000000"/>
            </a:solidFill>
            <a:round/>
            <a:tailEnd len="med" type="triangle" w="med"/>
          </a:ln>
        </p:spPr>
        <p:style>
          <a:lnRef idx="0"/>
          <a:fillRef idx="0"/>
          <a:effectRef idx="0"/>
          <a:fontRef idx="minor"/>
        </p:style>
      </p:sp>
      <p:sp>
        <p:nvSpPr>
          <p:cNvPr id="135" name=""/>
          <p:cNvSpPr/>
          <p:nvPr/>
        </p:nvSpPr>
        <p:spPr>
          <a:xfrm>
            <a:off x="6984000" y="2952360"/>
            <a:ext cx="575640" cy="360"/>
          </a:xfrm>
          <a:prstGeom prst="line">
            <a:avLst/>
          </a:prstGeom>
          <a:ln w="12600">
            <a:solidFill>
              <a:srgbClr val="000000"/>
            </a:solidFill>
            <a:round/>
          </a:ln>
        </p:spPr>
        <p:style>
          <a:lnRef idx="0"/>
          <a:fillRef idx="0"/>
          <a:effectRef idx="0"/>
          <a:fontRef idx="minor"/>
        </p:style>
      </p:sp>
      <p:sp>
        <p:nvSpPr>
          <p:cNvPr id="136" name=""/>
          <p:cNvSpPr/>
          <p:nvPr/>
        </p:nvSpPr>
        <p:spPr>
          <a:xfrm>
            <a:off x="7559640" y="2952360"/>
            <a:ext cx="360" cy="1511640"/>
          </a:xfrm>
          <a:prstGeom prst="line">
            <a:avLst/>
          </a:prstGeom>
          <a:ln w="12600">
            <a:solidFill>
              <a:srgbClr val="000000"/>
            </a:solidFill>
            <a:round/>
          </a:ln>
        </p:spPr>
        <p:style>
          <a:lnRef idx="0"/>
          <a:fillRef idx="0"/>
          <a:effectRef idx="0"/>
          <a:fontRef idx="minor"/>
        </p:style>
      </p:sp>
      <p:sp>
        <p:nvSpPr>
          <p:cNvPr id="137" name=""/>
          <p:cNvSpPr/>
          <p:nvPr/>
        </p:nvSpPr>
        <p:spPr>
          <a:xfrm>
            <a:off x="7020000" y="4464000"/>
            <a:ext cx="539640" cy="360"/>
          </a:xfrm>
          <a:prstGeom prst="line">
            <a:avLst/>
          </a:prstGeom>
          <a:ln w="12600">
            <a:solidFill>
              <a:srgbClr val="000000"/>
            </a:solidFill>
            <a:round/>
          </a:ln>
        </p:spPr>
        <p:style>
          <a:lnRef idx="0"/>
          <a:fillRef idx="0"/>
          <a:effectRef idx="0"/>
          <a:fontRef idx="minor"/>
        </p:style>
      </p:sp>
      <p:sp>
        <p:nvSpPr>
          <p:cNvPr id="138" name=""/>
          <p:cNvSpPr/>
          <p:nvPr/>
        </p:nvSpPr>
        <p:spPr>
          <a:xfrm>
            <a:off x="6984000" y="4788000"/>
            <a:ext cx="1080000" cy="360"/>
          </a:xfrm>
          <a:prstGeom prst="line">
            <a:avLst/>
          </a:prstGeom>
          <a:ln w="12600">
            <a:solidFill>
              <a:srgbClr val="000000"/>
            </a:solidFill>
            <a:round/>
            <a:tailEnd len="med" type="triangle" w="med"/>
          </a:ln>
        </p:spPr>
        <p:style>
          <a:lnRef idx="0"/>
          <a:fillRef idx="0"/>
          <a:effectRef idx="0"/>
          <a:fontRef idx="minor"/>
        </p:style>
      </p:sp>
      <p:sp>
        <p:nvSpPr>
          <p:cNvPr id="139" name=""/>
          <p:cNvSpPr/>
          <p:nvPr/>
        </p:nvSpPr>
        <p:spPr>
          <a:xfrm>
            <a:off x="8281080" y="2086920"/>
            <a:ext cx="2157480" cy="35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Arial"/>
                <a:ea typeface="DejaVu Sans"/>
              </a:rPr>
              <a:t>INTRODUCTION</a:t>
            </a:r>
            <a:endParaRPr b="0" lang="en-PH" sz="1800" spc="-1" strike="noStrike">
              <a:latin typeface="Arial"/>
            </a:endParaRPr>
          </a:p>
        </p:txBody>
      </p:sp>
      <p:sp>
        <p:nvSpPr>
          <p:cNvPr id="140" name=""/>
          <p:cNvSpPr/>
          <p:nvPr/>
        </p:nvSpPr>
        <p:spPr>
          <a:xfrm>
            <a:off x="8280000" y="4608000"/>
            <a:ext cx="2337480" cy="31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CONCLUSION</a:t>
            </a:r>
            <a:endParaRPr b="0" lang="en-PH" sz="1800" spc="-1" strike="noStrike">
              <a:latin typeface="Arial"/>
            </a:endParaRPr>
          </a:p>
        </p:txBody>
      </p:sp>
      <p:sp>
        <p:nvSpPr>
          <p:cNvPr id="141" name=""/>
          <p:cNvSpPr/>
          <p:nvPr/>
        </p:nvSpPr>
        <p:spPr>
          <a:xfrm>
            <a:off x="1044000" y="432000"/>
            <a:ext cx="9830160" cy="1314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Lato"/>
                <a:ea typeface="PingFang SC"/>
              </a:rPr>
              <a:t>Identifying a Paragraph and Its Parts</a:t>
            </a:r>
            <a:endParaRPr b="0" lang="en-PH" sz="3600" spc="-1" strike="noStrike">
              <a:latin typeface="Arial"/>
            </a:endParaRPr>
          </a:p>
        </p:txBody>
      </p:sp>
      <p:sp>
        <p:nvSpPr>
          <p:cNvPr id="142" name=""/>
          <p:cNvSpPr/>
          <p:nvPr/>
        </p:nvSpPr>
        <p:spPr>
          <a:xfrm>
            <a:off x="8280000" y="2491560"/>
            <a:ext cx="2951640" cy="315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Arial"/>
                <a:ea typeface="DejaVu Sans"/>
              </a:rPr>
              <a:t>TOPIC SENTENCE</a:t>
            </a:r>
            <a:endParaRPr b="0" lang="en-PH" sz="1800" spc="-1" strike="noStrike">
              <a:latin typeface="Arial"/>
            </a:endParaRPr>
          </a:p>
        </p:txBody>
      </p:sp>
      <p:sp>
        <p:nvSpPr>
          <p:cNvPr id="143" name=""/>
          <p:cNvSpPr/>
          <p:nvPr/>
        </p:nvSpPr>
        <p:spPr>
          <a:xfrm flipV="1">
            <a:off x="4356000" y="2448000"/>
            <a:ext cx="360" cy="72000"/>
          </a:xfrm>
          <a:prstGeom prst="line">
            <a:avLst/>
          </a:prstGeom>
          <a:ln w="12600">
            <a:solidFill>
              <a:srgbClr val="000000"/>
            </a:solidFill>
            <a:round/>
          </a:ln>
        </p:spPr>
        <p:style>
          <a:lnRef idx="0"/>
          <a:fillRef idx="0"/>
          <a:effectRef idx="0"/>
          <a:fontRef idx="minor"/>
        </p:style>
      </p:sp>
      <p:sp>
        <p:nvSpPr>
          <p:cNvPr id="144" name=""/>
          <p:cNvSpPr/>
          <p:nvPr/>
        </p:nvSpPr>
        <p:spPr>
          <a:xfrm>
            <a:off x="4356000" y="2448000"/>
            <a:ext cx="2664000" cy="360"/>
          </a:xfrm>
          <a:prstGeom prst="line">
            <a:avLst/>
          </a:prstGeom>
          <a:ln w="12600">
            <a:solidFill>
              <a:srgbClr val="000000"/>
            </a:solidFill>
            <a:round/>
          </a:ln>
        </p:spPr>
        <p:style>
          <a:lnRef idx="0"/>
          <a:fillRef idx="0"/>
          <a:effectRef idx="0"/>
          <a:fontRef idx="minor"/>
        </p:style>
      </p:sp>
      <p:sp>
        <p:nvSpPr>
          <p:cNvPr id="145" name=""/>
          <p:cNvSpPr/>
          <p:nvPr/>
        </p:nvSpPr>
        <p:spPr>
          <a:xfrm>
            <a:off x="8280000" y="3420000"/>
            <a:ext cx="287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SUPPORTING DETAILS</a:t>
            </a:r>
            <a:endParaRPr b="0" lang="en-PH" sz="1800" spc="-1" strike="noStrike">
              <a:latin typeface="Arial"/>
            </a:endParaRPr>
          </a:p>
        </p:txBody>
      </p:sp>
      <p:sp>
        <p:nvSpPr>
          <p:cNvPr id="146" name=""/>
          <p:cNvSpPr/>
          <p:nvPr/>
        </p:nvSpPr>
        <p:spPr>
          <a:xfrm>
            <a:off x="7560000" y="3635640"/>
            <a:ext cx="540000" cy="360"/>
          </a:xfrm>
          <a:prstGeom prst="line">
            <a:avLst/>
          </a:prstGeom>
          <a:ln w="12600">
            <a:solidFill>
              <a:srgbClr val="000000"/>
            </a:solidFill>
            <a:round/>
            <a:tailEnd len="med" type="triangle" w="med"/>
          </a:ln>
        </p:spPr>
        <p:style>
          <a:lnRef idx="0"/>
          <a:fillRef idx="0"/>
          <a:effectRef idx="0"/>
          <a:fontRef idx="minor"/>
        </p:style>
      </p:sp>
      <p:sp>
        <p:nvSpPr>
          <p:cNvPr id="147" name=""/>
          <p:cNvSpPr/>
          <p:nvPr/>
        </p:nvSpPr>
        <p:spPr>
          <a:xfrm flipV="1">
            <a:off x="7020000" y="2448000"/>
            <a:ext cx="360" cy="214920"/>
          </a:xfrm>
          <a:prstGeom prst="line">
            <a:avLst/>
          </a:prstGeom>
          <a:ln w="1260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53480" y="1356120"/>
            <a:ext cx="10766160" cy="803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latin typeface="Lato"/>
                <a:ea typeface="AppleSystemUIFont"/>
              </a:rPr>
              <a:t>	</a:t>
            </a:r>
            <a:r>
              <a:rPr b="0" lang="en-PH" sz="2100" spc="-1" strike="noStrike">
                <a:latin typeface="Lato"/>
                <a:ea typeface="AppleSystemUIFont"/>
              </a:rPr>
              <a:t>The sentences in the given paragraph are numbered. Read and identify its topic sentence and concluding sentence.</a:t>
            </a:r>
            <a:endParaRPr b="0" lang="en-PH" sz="2100" spc="-1" strike="noStrike">
              <a:latin typeface="Arial"/>
            </a:endParaRPr>
          </a:p>
        </p:txBody>
      </p:sp>
      <p:sp>
        <p:nvSpPr>
          <p:cNvPr id="149" name=""/>
          <p:cNvSpPr/>
          <p:nvPr/>
        </p:nvSpPr>
        <p:spPr>
          <a:xfrm>
            <a:off x="1224000" y="396000"/>
            <a:ext cx="9830160" cy="1314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Lato"/>
                <a:ea typeface="PingFang SC"/>
              </a:rPr>
              <a:t>Identifying a Paragraph and Its Parts</a:t>
            </a:r>
            <a:endParaRPr b="0" lang="en-PH" sz="3600" spc="-1" strike="noStrike">
              <a:latin typeface="Arial"/>
            </a:endParaRPr>
          </a:p>
        </p:txBody>
      </p:sp>
      <p:sp>
        <p:nvSpPr>
          <p:cNvPr id="150" name=""/>
          <p:cNvSpPr/>
          <p:nvPr/>
        </p:nvSpPr>
        <p:spPr>
          <a:xfrm>
            <a:off x="720000" y="2464920"/>
            <a:ext cx="10799640" cy="2646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100" spc="-1" strike="noStrike">
                <a:latin typeface="Lato"/>
                <a:ea typeface="AppleSystemUIFontBold"/>
              </a:rPr>
              <a:t>	</a:t>
            </a:r>
            <a:r>
              <a:rPr b="1" lang="en-PH" sz="2100" spc="-1" strike="noStrike">
                <a:latin typeface="Lato"/>
                <a:ea typeface="AppleSystemUIFontBold"/>
              </a:rPr>
              <a:t>1</a:t>
            </a:r>
            <a:r>
              <a:rPr b="0" i="1" lang="en-PH" sz="2100" spc="-1" strike="noStrike">
                <a:latin typeface="Lato"/>
                <a:ea typeface="AppleSystemUIFontItalic"/>
              </a:rPr>
              <a:t>Bayanihan </a:t>
            </a:r>
            <a:r>
              <a:rPr b="0" lang="en-PH" sz="2100" spc="-1" strike="noStrike">
                <a:latin typeface="Lato"/>
                <a:ea typeface="AppleSystemUIFont"/>
              </a:rPr>
              <a:t>is a common Filipino practice. </a:t>
            </a:r>
            <a:r>
              <a:rPr b="1" lang="en-PH" sz="2100" spc="-1" strike="noStrike">
                <a:latin typeface="Lato"/>
                <a:ea typeface="AppleSystemUIFontBold"/>
              </a:rPr>
              <a:t>2</a:t>
            </a:r>
            <a:r>
              <a:rPr b="0" lang="en-PH" sz="2100" spc="-1" strike="noStrike">
                <a:latin typeface="Lato"/>
                <a:ea typeface="AppleSystemUIFont"/>
              </a:rPr>
              <a:t>It is reflected when one says, </a:t>
            </a:r>
            <a:r>
              <a:rPr b="1" lang="en-PH" sz="2100" spc="-1" strike="noStrike">
                <a:latin typeface="Lato"/>
                <a:ea typeface="AppleSystemUIFontBold"/>
              </a:rPr>
              <a:t>3</a:t>
            </a:r>
            <a:r>
              <a:rPr b="0" lang="en-PH" sz="2100" spc="-1" strike="noStrike">
                <a:latin typeface="Lato"/>
                <a:ea typeface="AppleSystemUIFont"/>
              </a:rPr>
              <a:t>“Our house did not really get burned because our neighbors came to help put out the fire.” </a:t>
            </a:r>
            <a:r>
              <a:rPr b="1" lang="en-PH" sz="2100" spc="-1" strike="noStrike">
                <a:latin typeface="Lato"/>
                <a:ea typeface="AppleSystemUIFontBold"/>
              </a:rPr>
              <a:t>4</a:t>
            </a:r>
            <a:r>
              <a:rPr b="0" lang="en-PH" sz="2100" spc="-1" strike="noStrike">
                <a:latin typeface="Lato"/>
                <a:ea typeface="AppleSystemUIFont"/>
              </a:rPr>
              <a:t>This practice of the Filipinos to immediately respond to the needs of the neighbors is very evident, especially in the provinces where government assistance cannot immediately reach those who are in need because of the distance and accessibility problems. </a:t>
            </a:r>
            <a:r>
              <a:rPr b="1" lang="en-PH" sz="2100" spc="-1" strike="noStrike">
                <a:latin typeface="Lato"/>
                <a:ea typeface="AppleSystemUIFontBold"/>
              </a:rPr>
              <a:t>5</a:t>
            </a:r>
            <a:r>
              <a:rPr b="0" lang="en-PH" sz="2100" spc="-1" strike="noStrike">
                <a:latin typeface="Lato"/>
                <a:ea typeface="AppleSystemUIFont"/>
              </a:rPr>
              <a:t>Indeed, the spirit of helping each other in a community is shown through </a:t>
            </a:r>
            <a:r>
              <a:rPr b="0" i="1" lang="en-PH" sz="2100" spc="-1" strike="noStrike">
                <a:latin typeface="Lato"/>
                <a:ea typeface="AppleSystemUIFontItalic"/>
              </a:rPr>
              <a:t>Bayanihan</a:t>
            </a:r>
            <a:r>
              <a:rPr b="0" lang="en-PH" sz="2100" spc="-1" strike="noStrike">
                <a:latin typeface="Lato"/>
                <a:ea typeface="AppleSystemUIFont"/>
              </a:rPr>
              <a:t>.</a:t>
            </a:r>
            <a:endParaRPr b="0" lang="en-PH" sz="2100" spc="-1" strike="noStrike">
              <a:latin typeface="Arial"/>
            </a:endParaRPr>
          </a:p>
        </p:txBody>
      </p:sp>
      <p:sp>
        <p:nvSpPr>
          <p:cNvPr id="151" name=""/>
          <p:cNvSpPr/>
          <p:nvPr/>
        </p:nvSpPr>
        <p:spPr>
          <a:xfrm>
            <a:off x="756000" y="5175360"/>
            <a:ext cx="10799640" cy="1160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100" spc="-1" strike="noStrike">
                <a:latin typeface="Lato"/>
                <a:ea typeface="AppleSystemUIFontBold"/>
              </a:rPr>
              <a:t>Which sentence shows the topic sentence</a:t>
            </a:r>
            <a:r>
              <a:rPr b="0" lang="en-PH" sz="2100" spc="-1" strike="noStrike">
                <a:latin typeface="Lato"/>
                <a:ea typeface="AppleSystemUIFont"/>
              </a:rPr>
              <a:t> and </a:t>
            </a:r>
            <a:r>
              <a:rPr b="0" lang="en-PH" sz="2100" spc="-1" strike="noStrike">
                <a:latin typeface="Lato"/>
                <a:ea typeface="AppleSystemUIFontBold"/>
              </a:rPr>
              <a:t>conclusion</a:t>
            </a:r>
            <a:r>
              <a:rPr b="0" lang="en-PH" sz="2100" spc="-1" strike="noStrike">
                <a:latin typeface="Lato"/>
                <a:ea typeface="AppleSystemUIFont"/>
              </a:rPr>
              <a:t> of the given paragraph?</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53480" y="1284120"/>
            <a:ext cx="10766160" cy="466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100" spc="-1" strike="noStrike">
                <a:solidFill>
                  <a:srgbClr val="c9211e"/>
                </a:solidFill>
                <a:latin typeface="Lato"/>
                <a:ea typeface="AppleSystemUIFont"/>
              </a:rPr>
              <a:t>ANSWER KEY</a:t>
            </a:r>
            <a:endParaRPr b="0" lang="en-PH" sz="2100" spc="-1" strike="noStrike">
              <a:latin typeface="Arial"/>
            </a:endParaRPr>
          </a:p>
        </p:txBody>
      </p:sp>
      <p:sp>
        <p:nvSpPr>
          <p:cNvPr id="153" name=""/>
          <p:cNvSpPr/>
          <p:nvPr/>
        </p:nvSpPr>
        <p:spPr>
          <a:xfrm>
            <a:off x="1260000" y="468000"/>
            <a:ext cx="9830160" cy="1314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Lato"/>
                <a:ea typeface="PingFang SC"/>
              </a:rPr>
              <a:t>Identifying a Paragraph and Its Parts</a:t>
            </a:r>
            <a:endParaRPr b="0" lang="en-PH" sz="3600" spc="-1" strike="noStrike">
              <a:latin typeface="Arial"/>
            </a:endParaRPr>
          </a:p>
        </p:txBody>
      </p:sp>
      <p:sp>
        <p:nvSpPr>
          <p:cNvPr id="154" name=""/>
          <p:cNvSpPr/>
          <p:nvPr/>
        </p:nvSpPr>
        <p:spPr>
          <a:xfrm>
            <a:off x="720000" y="2140920"/>
            <a:ext cx="10799640" cy="2646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100" spc="-1" strike="noStrike">
                <a:latin typeface="Lato"/>
                <a:ea typeface="AppleSystemUIFontBold"/>
              </a:rPr>
              <a:t>	</a:t>
            </a:r>
            <a:r>
              <a:rPr b="1" lang="en-PH" sz="2100" spc="-1" strike="noStrike">
                <a:latin typeface="Lato"/>
                <a:ea typeface="AppleSystemUIFontBold"/>
              </a:rPr>
              <a:t>1</a:t>
            </a:r>
            <a:r>
              <a:rPr b="0" i="1" lang="en-PH" sz="2100" spc="-1" strike="noStrike">
                <a:latin typeface="Lato"/>
                <a:ea typeface="AppleSystemUIFontItalic"/>
              </a:rPr>
              <a:t>Bayanihan </a:t>
            </a:r>
            <a:r>
              <a:rPr b="0" lang="en-PH" sz="2100" spc="-1" strike="noStrike">
                <a:latin typeface="Lato"/>
                <a:ea typeface="AppleSystemUIFont"/>
              </a:rPr>
              <a:t>is a common Filipino practice. </a:t>
            </a:r>
            <a:r>
              <a:rPr b="1" lang="en-PH" sz="2100" spc="-1" strike="noStrike">
                <a:latin typeface="Lato"/>
                <a:ea typeface="AppleSystemUIFontBold"/>
              </a:rPr>
              <a:t>2</a:t>
            </a:r>
            <a:r>
              <a:rPr b="0" lang="en-PH" sz="2100" spc="-1" strike="noStrike">
                <a:latin typeface="Lato"/>
                <a:ea typeface="AppleSystemUIFont"/>
              </a:rPr>
              <a:t>It is reflected when one says, </a:t>
            </a:r>
            <a:r>
              <a:rPr b="1" lang="en-PH" sz="2100" spc="-1" strike="noStrike">
                <a:latin typeface="Lato"/>
                <a:ea typeface="AppleSystemUIFontBold"/>
              </a:rPr>
              <a:t>3</a:t>
            </a:r>
            <a:r>
              <a:rPr b="0" lang="en-PH" sz="2100" spc="-1" strike="noStrike">
                <a:latin typeface="Lato"/>
                <a:ea typeface="AppleSystemUIFont"/>
              </a:rPr>
              <a:t>“Our house did not really get burned because our neighbors came to help put out the fire.” </a:t>
            </a:r>
            <a:r>
              <a:rPr b="1" lang="en-PH" sz="2100" spc="-1" strike="noStrike">
                <a:latin typeface="Lato"/>
                <a:ea typeface="AppleSystemUIFontBold"/>
              </a:rPr>
              <a:t>4</a:t>
            </a:r>
            <a:r>
              <a:rPr b="0" lang="en-PH" sz="2100" spc="-1" strike="noStrike">
                <a:latin typeface="Lato"/>
                <a:ea typeface="AppleSystemUIFont"/>
              </a:rPr>
              <a:t>This practice of the Filipinos to immediately respond to the needs of the neighbors is very evident, especially in the provinces where government assistance cannot immediately reach those who are in need because of the distance and accessibility problems. </a:t>
            </a:r>
            <a:r>
              <a:rPr b="1" lang="en-PH" sz="2100" spc="-1" strike="noStrike">
                <a:latin typeface="Lato"/>
                <a:ea typeface="AppleSystemUIFontBold"/>
              </a:rPr>
              <a:t>5</a:t>
            </a:r>
            <a:r>
              <a:rPr b="0" lang="en-PH" sz="2100" spc="-1" strike="noStrike">
                <a:latin typeface="Lato"/>
                <a:ea typeface="AppleSystemUIFont"/>
              </a:rPr>
              <a:t>Indeed, the spirit of helping each other in a community is shown through </a:t>
            </a:r>
            <a:r>
              <a:rPr b="0" i="1" lang="en-PH" sz="2100" spc="-1" strike="noStrike">
                <a:latin typeface="Lato"/>
                <a:ea typeface="AppleSystemUIFontItalic"/>
              </a:rPr>
              <a:t>Bayanihan</a:t>
            </a:r>
            <a:r>
              <a:rPr b="0" lang="en-PH" sz="2100" spc="-1" strike="noStrike">
                <a:latin typeface="Lato"/>
                <a:ea typeface="AppleSystemUIFont"/>
              </a:rPr>
              <a:t>.</a:t>
            </a:r>
            <a:endParaRPr b="0" lang="en-PH" sz="2100" spc="-1" strike="noStrike">
              <a:latin typeface="Arial"/>
            </a:endParaRPr>
          </a:p>
        </p:txBody>
      </p:sp>
      <p:sp>
        <p:nvSpPr>
          <p:cNvPr id="155" name=""/>
          <p:cNvSpPr/>
          <p:nvPr/>
        </p:nvSpPr>
        <p:spPr>
          <a:xfrm>
            <a:off x="1152000" y="4851360"/>
            <a:ext cx="10799640" cy="1160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100" spc="-1" strike="noStrike">
                <a:latin typeface="Lato"/>
                <a:ea typeface="AppleSystemUIFontBold"/>
              </a:rPr>
              <a:t>Sentence 1: Topic sentence</a:t>
            </a:r>
            <a:endParaRPr b="0" lang="en-PH" sz="2100" spc="-1" strike="noStrike">
              <a:latin typeface="Arial"/>
            </a:endParaRPr>
          </a:p>
          <a:p>
            <a:pPr marL="216000" indent="-216000">
              <a:lnSpc>
                <a:spcPct val="100000"/>
              </a:lnSpc>
              <a:buClr>
                <a:srgbClr val="000000"/>
              </a:buClr>
              <a:buSzPct val="45000"/>
              <a:buFont typeface="Wingdings" charset="2"/>
              <a:buChar char=""/>
            </a:pPr>
            <a:r>
              <a:rPr b="1" lang="en-PH" sz="2100" spc="-1" strike="noStrike">
                <a:latin typeface="Lato"/>
                <a:ea typeface="AppleSystemUIFontBold"/>
              </a:rPr>
              <a:t>Sentence 5: Conclusion</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2023-07-08T10:01:28Z</dcterms:modified>
  <cp:revision>38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