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400" cy="68392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280" cy="2780280"/>
          </a:xfrm>
          <a:prstGeom prst="rect">
            <a:avLst/>
          </a:prstGeom>
          <a:ln w="0">
            <a:noFill/>
          </a:ln>
        </p:spPr>
      </p:pic>
      <p:sp>
        <p:nvSpPr>
          <p:cNvPr id="2" name="Rectangle 5"/>
          <p:cNvSpPr/>
          <p:nvPr/>
        </p:nvSpPr>
        <p:spPr>
          <a:xfrm>
            <a:off x="3487320" y="1475280"/>
            <a:ext cx="8685720" cy="38437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720" cy="3654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400" cy="616320"/>
          </a:xfrm>
          <a:prstGeom prst="rect">
            <a:avLst/>
          </a:prstGeom>
          <a:ln w="0">
            <a:noFill/>
          </a:ln>
        </p:spPr>
      </p:pic>
      <p:sp>
        <p:nvSpPr>
          <p:cNvPr id="43" name="Rectangle 7"/>
          <p:cNvSpPr/>
          <p:nvPr/>
        </p:nvSpPr>
        <p:spPr>
          <a:xfrm>
            <a:off x="10868760" y="0"/>
            <a:ext cx="951840" cy="9518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920" cy="1015920"/>
          </a:xfrm>
          <a:prstGeom prst="rect">
            <a:avLst/>
          </a:prstGeom>
          <a:ln w="0">
            <a:noFill/>
          </a:ln>
        </p:spPr>
      </p:pic>
      <p:sp>
        <p:nvSpPr>
          <p:cNvPr id="45"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720" cy="3366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1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Understanding One’s 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76000" y="1440000"/>
            <a:ext cx="10977120" cy="44614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literary device</a:t>
            </a:r>
            <a:r>
              <a:rPr b="0" lang="en-PH" sz="1800" spc="-1" strike="noStrike">
                <a:solidFill>
                  <a:srgbClr val="000000"/>
                </a:solidFill>
                <a:latin typeface="LaTO"/>
                <a:ea typeface="DejaVu Sans"/>
              </a:rPr>
              <a:t> is a tool used by writers to apply creativity in writing. They use different literary devices to express their ideas and make the readers understand their purpose in writing. Writers use literary device as a technique to add meaning to their writing. It adds depth to their text. Literary device helps the readers interpret the scenes and understand the ideas of the themes.</a:t>
            </a:r>
            <a:endParaRPr b="0" lang="en-PH" sz="1800" spc="-1" strike="noStrike">
              <a:latin typeface="Arial"/>
            </a:endParaRPr>
          </a:p>
          <a:p>
            <a:pPr algn="just">
              <a:lnSpc>
                <a:spcPct val="200000"/>
              </a:lnSpc>
              <a:buNone/>
            </a:pPr>
            <a:endParaRPr b="0" lang="en-PH" sz="1800" spc="-1" strike="noStrike">
              <a:latin typeface="Arial"/>
            </a:endParaRPr>
          </a:p>
        </p:txBody>
      </p:sp>
      <p:sp>
        <p:nvSpPr>
          <p:cNvPr id="126" name="TextBox 1"/>
          <p:cNvSpPr/>
          <p:nvPr/>
        </p:nvSpPr>
        <p:spPr>
          <a:xfrm>
            <a:off x="375840" y="181080"/>
            <a:ext cx="104216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76000" y="1188000"/>
            <a:ext cx="10977120" cy="4461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Different Literary Devices</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1. Simile</a:t>
            </a:r>
            <a:r>
              <a:rPr b="0" lang="en-PH" sz="1800" spc="-1" strike="noStrike">
                <a:solidFill>
                  <a:srgbClr val="000000"/>
                </a:solidFill>
                <a:latin typeface="Lato"/>
                <a:ea typeface="DejaVu Sans"/>
              </a:rPr>
              <a:t> – compares two unrelated things using “as” or “like”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Life is like a wheel.</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2. Metaphor</a:t>
            </a:r>
            <a:r>
              <a:rPr b="0" lang="en-PH" sz="1800" spc="-1" strike="noStrike">
                <a:solidFill>
                  <a:srgbClr val="000000"/>
                </a:solidFill>
                <a:latin typeface="Lato"/>
                <a:ea typeface="DejaVu Sans"/>
              </a:rPr>
              <a:t> – asserts that one object is another</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Life is a dream. </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3. </a:t>
            </a:r>
            <a:r>
              <a:rPr b="1" lang="en-PH" sz="1800" spc="-1" strike="noStrike">
                <a:solidFill>
                  <a:srgbClr val="000000"/>
                </a:solidFill>
                <a:latin typeface="Lato"/>
                <a:ea typeface="€Žýæþ"/>
              </a:rPr>
              <a:t>Personification</a:t>
            </a:r>
            <a:r>
              <a:rPr b="0" lang="en-PH" sz="1800" spc="-1" strike="noStrike">
                <a:solidFill>
                  <a:srgbClr val="000000"/>
                </a:solidFill>
                <a:latin typeface="Lato"/>
                <a:ea typeface="€Žýæþ"/>
              </a:rPr>
              <a:t> </a:t>
            </a:r>
            <a:r>
              <a:rPr b="0" lang="en-PH" sz="1800" spc="-1" strike="noStrike">
                <a:solidFill>
                  <a:srgbClr val="000000"/>
                </a:solidFill>
                <a:latin typeface="Lato"/>
                <a:ea typeface="DejaVu Sans"/>
              </a:rPr>
              <a:t>– gives inanimate objects and other phenomena human traits</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The trees dances with the wind.</a:t>
            </a:r>
            <a:endParaRPr b="0" lang="en-PH" sz="1800" spc="-1" strike="noStrike">
              <a:latin typeface="Arial"/>
            </a:endParaRPr>
          </a:p>
        </p:txBody>
      </p:sp>
      <p:sp>
        <p:nvSpPr>
          <p:cNvPr id="128" name="TextBox 2"/>
          <p:cNvSpPr/>
          <p:nvPr/>
        </p:nvSpPr>
        <p:spPr>
          <a:xfrm>
            <a:off x="375840" y="181080"/>
            <a:ext cx="104216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76000" y="1116000"/>
            <a:ext cx="10977120" cy="4461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Different Literary Devices</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4. Hyperbole</a:t>
            </a:r>
            <a:r>
              <a:rPr b="0" lang="en-PH" sz="1800" spc="-1" strike="noStrike">
                <a:solidFill>
                  <a:srgbClr val="000000"/>
                </a:solidFill>
                <a:latin typeface="Lato"/>
                <a:ea typeface="DejaVu Sans"/>
              </a:rPr>
              <a:t> – exaggerates statements to emphasize a point or emotion</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Smile that lasts for a lifetime.</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5. Alliteration</a:t>
            </a:r>
            <a:r>
              <a:rPr b="0" lang="en-PH" sz="1800" spc="-1" strike="noStrike">
                <a:solidFill>
                  <a:srgbClr val="000000"/>
                </a:solidFill>
                <a:latin typeface="Lato"/>
                <a:ea typeface="DejaVu Sans"/>
              </a:rPr>
              <a:t> </a:t>
            </a:r>
            <a:r>
              <a:rPr b="0" lang="en-PH" sz="1800" spc="-1" strike="noStrike">
                <a:solidFill>
                  <a:srgbClr val="000000"/>
                </a:solidFill>
                <a:latin typeface="Lato"/>
                <a:ea typeface="€Žýæþ"/>
              </a:rPr>
              <a:t>– involves the quick repetition of the first letters</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Example: “Crossing the Atlantic aboard White Star Lines’ Teutonic ocean liner was an extremely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exhilarating experience.”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a:t>
            </a:r>
            <a:r>
              <a:rPr b="0" lang="en-PH" sz="1800" spc="-1" strike="noStrike">
                <a:solidFill>
                  <a:srgbClr val="000000"/>
                </a:solidFill>
                <a:latin typeface="Lato"/>
                <a:ea typeface="€Žýæþ"/>
              </a:rPr>
              <a:t>  “ </a:t>
            </a:r>
            <a:r>
              <a:rPr b="0" lang="en-PH" sz="1800" spc="-1" strike="noStrike">
                <a:solidFill>
                  <a:srgbClr val="000000"/>
                </a:solidFill>
                <a:latin typeface="Lato"/>
                <a:ea typeface="€Žýæþ"/>
              </a:rPr>
              <a:t>Witness with wide-eyed wonder while the new steam locomotive races to London!”</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p:txBody>
      </p:sp>
      <p:sp>
        <p:nvSpPr>
          <p:cNvPr id="130" name="TextBox 3"/>
          <p:cNvSpPr/>
          <p:nvPr/>
        </p:nvSpPr>
        <p:spPr>
          <a:xfrm>
            <a:off x="375840" y="181080"/>
            <a:ext cx="104216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Literary Style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76000" y="1440000"/>
            <a:ext cx="10977120" cy="446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ACTIVITY: Match Column A with Column B. Write the letter of your answer. </a:t>
            </a:r>
            <a:endParaRPr b="0" lang="en-PH" sz="1800" spc="-1" strike="noStrike">
              <a:latin typeface="Arial"/>
            </a:endParaRPr>
          </a:p>
        </p:txBody>
      </p:sp>
      <p:sp>
        <p:nvSpPr>
          <p:cNvPr id="132" name="TextBox 4"/>
          <p:cNvSpPr/>
          <p:nvPr/>
        </p:nvSpPr>
        <p:spPr>
          <a:xfrm>
            <a:off x="375840" y="181080"/>
            <a:ext cx="104216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Literary Style</a:t>
            </a:r>
            <a:endParaRPr b="0" lang="en-PH" sz="3600" spc="-1" strike="noStrike">
              <a:latin typeface="Arial"/>
            </a:endParaRPr>
          </a:p>
        </p:txBody>
      </p:sp>
      <p:sp>
        <p:nvSpPr>
          <p:cNvPr id="133" name=""/>
          <p:cNvSpPr/>
          <p:nvPr/>
        </p:nvSpPr>
        <p:spPr>
          <a:xfrm>
            <a:off x="900000" y="1512000"/>
            <a:ext cx="5038920" cy="379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567"/>
              </a:spcBef>
              <a:spcAft>
                <a:spcPts val="567"/>
              </a:spcAft>
              <a:buNone/>
            </a:pPr>
            <a:r>
              <a:rPr b="1" lang="en-PH" sz="1800" spc="-1" strike="noStrike">
                <a:solidFill>
                  <a:srgbClr val="000000"/>
                </a:solidFill>
                <a:latin typeface="Lato"/>
                <a:ea typeface="DejaVu Sans"/>
              </a:rPr>
              <a:t>Column A</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1. repetition of the first letter</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2. use of “as” or “like”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3. exaggerated statements</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4. gives objects human traits</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5. asserts that one object is another</a:t>
            </a:r>
            <a:endParaRPr b="0" lang="en-PH" sz="1800" spc="-1" strike="noStrike">
              <a:latin typeface="Arial"/>
            </a:endParaRPr>
          </a:p>
        </p:txBody>
      </p:sp>
      <p:sp>
        <p:nvSpPr>
          <p:cNvPr id="134" name=""/>
          <p:cNvSpPr/>
          <p:nvPr/>
        </p:nvSpPr>
        <p:spPr>
          <a:xfrm>
            <a:off x="6300000" y="1512000"/>
            <a:ext cx="5038920" cy="379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567"/>
              </a:spcBef>
              <a:spcAft>
                <a:spcPts val="567"/>
              </a:spcAft>
              <a:buNone/>
            </a:pPr>
            <a:r>
              <a:rPr b="1" lang="en-PH" sz="1800" spc="-1" strike="noStrike">
                <a:solidFill>
                  <a:srgbClr val="000000"/>
                </a:solidFill>
                <a:latin typeface="Lato "/>
                <a:ea typeface="DejaVu Sans"/>
              </a:rPr>
              <a:t>Column B</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A. Simile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B. Metaphor</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C. Personification</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D. Hyperbole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E. Alliteration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76000" y="1440000"/>
            <a:ext cx="10977120" cy="446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a:t>
            </a:r>
            <a:endParaRPr b="0" lang="en-PH" sz="1800" spc="-1" strike="noStrike">
              <a:latin typeface="Arial"/>
            </a:endParaRPr>
          </a:p>
        </p:txBody>
      </p:sp>
      <p:sp>
        <p:nvSpPr>
          <p:cNvPr id="136" name="TextBox 5"/>
          <p:cNvSpPr/>
          <p:nvPr/>
        </p:nvSpPr>
        <p:spPr>
          <a:xfrm>
            <a:off x="375840" y="181080"/>
            <a:ext cx="104216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Literary Style</a:t>
            </a:r>
            <a:endParaRPr b="0" lang="en-PH" sz="3600" spc="-1" strike="noStrike">
              <a:latin typeface="Arial"/>
            </a:endParaRPr>
          </a:p>
        </p:txBody>
      </p:sp>
      <p:sp>
        <p:nvSpPr>
          <p:cNvPr id="137" name=""/>
          <p:cNvSpPr/>
          <p:nvPr/>
        </p:nvSpPr>
        <p:spPr>
          <a:xfrm>
            <a:off x="900000" y="1512000"/>
            <a:ext cx="5038920" cy="379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567"/>
              </a:spcBef>
              <a:spcAft>
                <a:spcPts val="567"/>
              </a:spcAft>
              <a:buNone/>
            </a:pPr>
            <a:r>
              <a:rPr b="1" lang="en-PH" sz="1800" spc="-1" strike="noStrike">
                <a:solidFill>
                  <a:srgbClr val="000000"/>
                </a:solidFill>
                <a:latin typeface="Lato"/>
                <a:ea typeface="DejaVu Sans"/>
              </a:rPr>
              <a:t>Column A</a:t>
            </a:r>
            <a:endParaRPr b="0" lang="en-PH" sz="1800" spc="-1" strike="noStrike">
              <a:latin typeface="Arial"/>
            </a:endParaRPr>
          </a:p>
          <a:p>
            <a:pPr>
              <a:lnSpc>
                <a:spcPct val="200000"/>
              </a:lnSpc>
              <a:spcBef>
                <a:spcPts val="567"/>
              </a:spcBef>
              <a:spcAft>
                <a:spcPts val="567"/>
              </a:spcAft>
              <a:buNone/>
            </a:pPr>
            <a:r>
              <a:rPr b="0" lang="en-PH" sz="1800" spc="-1" strike="noStrike">
                <a:solidFill>
                  <a:srgbClr val="c9211e"/>
                </a:solidFill>
                <a:latin typeface="Lato"/>
                <a:ea typeface="DejaVu Sans"/>
              </a:rPr>
              <a:t>E </a:t>
            </a:r>
            <a:r>
              <a:rPr b="0" lang="en-PH" sz="1800" spc="-1" strike="noStrike">
                <a:solidFill>
                  <a:srgbClr val="000000"/>
                </a:solidFill>
                <a:latin typeface="Lato"/>
                <a:ea typeface="DejaVu Sans"/>
              </a:rPr>
              <a:t>1. repetition of the first letter</a:t>
            </a:r>
            <a:endParaRPr b="0" lang="en-PH" sz="1800" spc="-1" strike="noStrike">
              <a:latin typeface="Arial"/>
            </a:endParaRPr>
          </a:p>
          <a:p>
            <a:pPr>
              <a:lnSpc>
                <a:spcPct val="200000"/>
              </a:lnSpc>
              <a:spcBef>
                <a:spcPts val="567"/>
              </a:spcBef>
              <a:spcAft>
                <a:spcPts val="567"/>
              </a:spcAft>
              <a:buNone/>
            </a:pPr>
            <a:r>
              <a:rPr b="0" lang="en-PH" sz="1800" spc="-1" strike="noStrike">
                <a:solidFill>
                  <a:srgbClr val="c9211e"/>
                </a:solidFill>
                <a:latin typeface="Lato"/>
                <a:ea typeface="DejaVu Sans"/>
              </a:rPr>
              <a:t>A </a:t>
            </a:r>
            <a:r>
              <a:rPr b="0" lang="en-PH" sz="1800" spc="-1" strike="noStrike">
                <a:solidFill>
                  <a:srgbClr val="000000"/>
                </a:solidFill>
                <a:latin typeface="Lato"/>
                <a:ea typeface="DejaVu Sans"/>
              </a:rPr>
              <a:t>2. use of “as” or “like”</a:t>
            </a:r>
            <a:endParaRPr b="0" lang="en-PH" sz="1800" spc="-1" strike="noStrike">
              <a:latin typeface="Arial"/>
            </a:endParaRPr>
          </a:p>
          <a:p>
            <a:pPr>
              <a:lnSpc>
                <a:spcPct val="200000"/>
              </a:lnSpc>
              <a:spcBef>
                <a:spcPts val="567"/>
              </a:spcBef>
              <a:spcAft>
                <a:spcPts val="567"/>
              </a:spcAft>
              <a:buNone/>
            </a:pPr>
            <a:r>
              <a:rPr b="0" lang="en-PH" sz="1800" spc="-1" strike="noStrike">
                <a:solidFill>
                  <a:srgbClr val="c9211e"/>
                </a:solidFill>
                <a:latin typeface="Lato"/>
                <a:ea typeface="DejaVu Sans"/>
              </a:rPr>
              <a:t>D</a:t>
            </a:r>
            <a:r>
              <a:rPr b="0" lang="en-PH" sz="1800" spc="-1" strike="noStrike">
                <a:solidFill>
                  <a:srgbClr val="000000"/>
                </a:solidFill>
                <a:latin typeface="Lato"/>
                <a:ea typeface="DejaVu Sans"/>
              </a:rPr>
              <a:t> 3. exaggerated statements</a:t>
            </a:r>
            <a:endParaRPr b="0" lang="en-PH" sz="1800" spc="-1" strike="noStrike">
              <a:latin typeface="Arial"/>
            </a:endParaRPr>
          </a:p>
          <a:p>
            <a:pPr>
              <a:lnSpc>
                <a:spcPct val="200000"/>
              </a:lnSpc>
              <a:spcBef>
                <a:spcPts val="567"/>
              </a:spcBef>
              <a:spcAft>
                <a:spcPts val="567"/>
              </a:spcAft>
              <a:buNone/>
            </a:pPr>
            <a:r>
              <a:rPr b="0" lang="en-PH" sz="1800" spc="-1" strike="noStrike">
                <a:solidFill>
                  <a:srgbClr val="c9211e"/>
                </a:solidFill>
                <a:latin typeface="Lato"/>
                <a:ea typeface="DejaVu Sans"/>
              </a:rPr>
              <a:t>C</a:t>
            </a:r>
            <a:r>
              <a:rPr b="0" lang="en-PH" sz="1800" spc="-1" strike="noStrike">
                <a:solidFill>
                  <a:srgbClr val="000000"/>
                </a:solidFill>
                <a:latin typeface="Lato"/>
                <a:ea typeface="DejaVu Sans"/>
              </a:rPr>
              <a:t> 4. gives objects human traits</a:t>
            </a:r>
            <a:endParaRPr b="0" lang="en-PH" sz="1800" spc="-1" strike="noStrike">
              <a:latin typeface="Arial"/>
            </a:endParaRPr>
          </a:p>
          <a:p>
            <a:pPr>
              <a:lnSpc>
                <a:spcPct val="200000"/>
              </a:lnSpc>
              <a:spcBef>
                <a:spcPts val="567"/>
              </a:spcBef>
              <a:spcAft>
                <a:spcPts val="567"/>
              </a:spcAft>
              <a:buNone/>
            </a:pPr>
            <a:r>
              <a:rPr b="0" lang="en-PH" sz="1800" spc="-1" strike="noStrike">
                <a:solidFill>
                  <a:srgbClr val="c9211e"/>
                </a:solidFill>
                <a:latin typeface="Lato"/>
                <a:ea typeface="DejaVu Sans"/>
              </a:rPr>
              <a:t>B </a:t>
            </a:r>
            <a:r>
              <a:rPr b="0" lang="en-PH" sz="1800" spc="-1" strike="noStrike">
                <a:solidFill>
                  <a:srgbClr val="000000"/>
                </a:solidFill>
                <a:latin typeface="Lato"/>
                <a:ea typeface="DejaVu Sans"/>
              </a:rPr>
              <a:t>5. asserts that one object is another</a:t>
            </a:r>
            <a:endParaRPr b="0" lang="en-PH" sz="1800" spc="-1" strike="noStrike">
              <a:latin typeface="Arial"/>
            </a:endParaRPr>
          </a:p>
        </p:txBody>
      </p:sp>
      <p:sp>
        <p:nvSpPr>
          <p:cNvPr id="138" name=""/>
          <p:cNvSpPr/>
          <p:nvPr/>
        </p:nvSpPr>
        <p:spPr>
          <a:xfrm>
            <a:off x="6300000" y="1512000"/>
            <a:ext cx="5038920" cy="379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567"/>
              </a:spcBef>
              <a:spcAft>
                <a:spcPts val="567"/>
              </a:spcAft>
              <a:buNone/>
            </a:pPr>
            <a:r>
              <a:rPr b="1" lang="en-PH" sz="1800" spc="-1" strike="noStrike">
                <a:solidFill>
                  <a:srgbClr val="000000"/>
                </a:solidFill>
                <a:latin typeface="Lato "/>
                <a:ea typeface="DejaVu Sans"/>
              </a:rPr>
              <a:t>Column B</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A. Simile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B. Metaphor</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C. Personification</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D. Hyperbole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E. Alliteration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2023-07-11T13:40:39Z</dcterms:modified>
  <cp:revision>190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