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slide7.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3400" cy="6839280"/>
          </a:xfrm>
          <a:prstGeom prst="rect">
            <a:avLst/>
          </a:prstGeom>
          <a:solidFill>
            <a:srgbClr val="ffffff"/>
          </a:solidFill>
          <a:ln w="12600">
            <a:noFill/>
          </a:ln>
        </p:spPr>
        <p:style>
          <a:lnRef idx="0"/>
          <a:fillRef idx="0"/>
          <a:effectRef idx="0"/>
          <a:fontRef idx="minor"/>
        </p:style>
      </p:sp>
      <p:pic>
        <p:nvPicPr>
          <p:cNvPr id="1" name="Picture 4" descr=""/>
          <p:cNvPicPr/>
          <p:nvPr/>
        </p:nvPicPr>
        <p:blipFill>
          <a:blip r:embed="rId3"/>
          <a:stretch/>
        </p:blipFill>
        <p:spPr>
          <a:xfrm>
            <a:off x="333000" y="1801080"/>
            <a:ext cx="2780280" cy="2780280"/>
          </a:xfrm>
          <a:prstGeom prst="rect">
            <a:avLst/>
          </a:prstGeom>
          <a:ln w="0">
            <a:noFill/>
          </a:ln>
        </p:spPr>
      </p:pic>
      <p:sp>
        <p:nvSpPr>
          <p:cNvPr id="2" name="Rectangle 5"/>
          <p:cNvSpPr/>
          <p:nvPr/>
        </p:nvSpPr>
        <p:spPr>
          <a:xfrm>
            <a:off x="3487320" y="1475280"/>
            <a:ext cx="8685720" cy="3843720"/>
          </a:xfrm>
          <a:prstGeom prst="rect">
            <a:avLst/>
          </a:prstGeom>
          <a:solidFill>
            <a:srgbClr val="9c0000"/>
          </a:solidFill>
          <a:ln w="12600">
            <a:noFill/>
          </a:ln>
        </p:spPr>
        <p:style>
          <a:lnRef idx="0"/>
          <a:fillRef idx="0"/>
          <a:effectRef idx="0"/>
          <a:fontRef idx="minor"/>
        </p:style>
      </p:sp>
      <p:sp>
        <p:nvSpPr>
          <p:cNvPr id="3" name="Rectangle 8"/>
          <p:cNvSpPr/>
          <p:nvPr/>
        </p:nvSpPr>
        <p:spPr>
          <a:xfrm>
            <a:off x="3487320" y="5337720"/>
            <a:ext cx="8685720" cy="365400"/>
          </a:xfrm>
          <a:prstGeom prst="rect">
            <a:avLst/>
          </a:prstGeom>
          <a:gradFill rotWithShape="0">
            <a:gsLst>
              <a:gs pos="0">
                <a:srgbClr val="c00000"/>
              </a:gs>
              <a:gs pos="100000">
                <a:srgbClr val="e9bf0e">
                  <a:alpha val="83137"/>
                </a:srgbClr>
              </a:gs>
            </a:gsLst>
            <a:lin ang="0"/>
          </a:gradFill>
          <a:ln w="1260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3400" cy="616320"/>
          </a:xfrm>
          <a:prstGeom prst="rect">
            <a:avLst/>
          </a:prstGeom>
          <a:ln w="0">
            <a:noFill/>
          </a:ln>
        </p:spPr>
      </p:pic>
      <p:sp>
        <p:nvSpPr>
          <p:cNvPr id="43" name="Rectangle 7"/>
          <p:cNvSpPr/>
          <p:nvPr/>
        </p:nvSpPr>
        <p:spPr>
          <a:xfrm>
            <a:off x="10868760" y="0"/>
            <a:ext cx="951840" cy="951840"/>
          </a:xfrm>
          <a:prstGeom prst="rect">
            <a:avLst/>
          </a:prstGeom>
          <a:solidFill>
            <a:srgbClr val="9c0000"/>
          </a:solidFill>
          <a:ln w="12600">
            <a:noFill/>
          </a:ln>
        </p:spPr>
        <p:style>
          <a:lnRef idx="0"/>
          <a:fillRef idx="0"/>
          <a:effectRef idx="0"/>
          <a:fontRef idx="minor"/>
        </p:style>
      </p:sp>
      <p:pic>
        <p:nvPicPr>
          <p:cNvPr id="44" name="Picture 10" descr=""/>
          <p:cNvPicPr/>
          <p:nvPr/>
        </p:nvPicPr>
        <p:blipFill>
          <a:blip r:embed="rId3"/>
          <a:stretch/>
        </p:blipFill>
        <p:spPr>
          <a:xfrm>
            <a:off x="10857240" y="-64440"/>
            <a:ext cx="1015920" cy="1015920"/>
          </a:xfrm>
          <a:prstGeom prst="rect">
            <a:avLst/>
          </a:prstGeom>
          <a:ln w="0">
            <a:noFill/>
          </a:ln>
        </p:spPr>
      </p:pic>
      <p:sp>
        <p:nvSpPr>
          <p:cNvPr id="45" name="TextBox 9"/>
          <p:cNvSpPr/>
          <p:nvPr/>
        </p:nvSpPr>
        <p:spPr>
          <a:xfrm>
            <a:off x="185400" y="6362280"/>
            <a:ext cx="46731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46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97720" cy="336600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4032000" y="2881080"/>
            <a:ext cx="8081640" cy="1186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Montserrat Medium"/>
                <a:ea typeface="DejaVu Sans"/>
              </a:rPr>
              <a:t>Understanding One’s Literary Style</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576000" y="1440000"/>
            <a:ext cx="10977120" cy="4461480"/>
          </a:xfrm>
          <a:prstGeom prst="rect">
            <a:avLst/>
          </a:prstGeom>
          <a:noFill/>
          <a:ln w="0">
            <a:noFill/>
          </a:ln>
        </p:spPr>
        <p:style>
          <a:lnRef idx="0"/>
          <a:fillRef idx="0"/>
          <a:effectRef idx="0"/>
          <a:fontRef idx="minor"/>
        </p:style>
        <p:txBody>
          <a:bodyPr lIns="90000" rIns="90000" tIns="45000" bIns="45000" anchor="ctr">
            <a:noAutofit/>
          </a:bodyPr>
          <a:p>
            <a:pPr algn="just">
              <a:lnSpc>
                <a:spcPct val="2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 </a:t>
            </a:r>
            <a:r>
              <a:rPr b="1" lang="en-PH" sz="1800" spc="-1" strike="noStrike">
                <a:solidFill>
                  <a:srgbClr val="000000"/>
                </a:solidFill>
                <a:latin typeface="LaTO"/>
                <a:ea typeface="DejaVu Sans"/>
              </a:rPr>
              <a:t>literary device</a:t>
            </a:r>
            <a:r>
              <a:rPr b="0" lang="en-PH" sz="1800" spc="-1" strike="noStrike">
                <a:solidFill>
                  <a:srgbClr val="000000"/>
                </a:solidFill>
                <a:latin typeface="LaTO"/>
                <a:ea typeface="DejaVu Sans"/>
              </a:rPr>
              <a:t> is a tool used by writers to apply creativity in writing. They use different literary devices to express their ideas and make the readers understand their purpose in writing. Writers use literary device as a technique to add meaning to their writing. It adds depth to their text. Literary device helps the readers interpret the scenes and understand the ideas of the themes.</a:t>
            </a:r>
            <a:endParaRPr b="0" lang="en-PH" sz="1800" spc="-1" strike="noStrike">
              <a:latin typeface="Arial"/>
            </a:endParaRPr>
          </a:p>
          <a:p>
            <a:pPr algn="just">
              <a:lnSpc>
                <a:spcPct val="200000"/>
              </a:lnSpc>
              <a:buNone/>
            </a:pPr>
            <a:endParaRPr b="0" lang="en-PH" sz="1800" spc="-1" strike="noStrike">
              <a:latin typeface="Arial"/>
            </a:endParaRPr>
          </a:p>
        </p:txBody>
      </p:sp>
      <p:sp>
        <p:nvSpPr>
          <p:cNvPr id="126" name="TextBox 1"/>
          <p:cNvSpPr/>
          <p:nvPr/>
        </p:nvSpPr>
        <p:spPr>
          <a:xfrm>
            <a:off x="375840" y="181080"/>
            <a:ext cx="1042164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Understanding One’s Literary Style</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
          <p:cNvSpPr/>
          <p:nvPr/>
        </p:nvSpPr>
        <p:spPr>
          <a:xfrm>
            <a:off x="576000" y="1188000"/>
            <a:ext cx="10977120" cy="4461480"/>
          </a:xfrm>
          <a:prstGeom prst="rect">
            <a:avLst/>
          </a:prstGeom>
          <a:noFill/>
          <a:ln w="0">
            <a:noFill/>
          </a:ln>
        </p:spPr>
        <p:style>
          <a:lnRef idx="0"/>
          <a:fillRef idx="0"/>
          <a:effectRef idx="0"/>
          <a:fontRef idx="minor"/>
        </p:style>
        <p:txBody>
          <a:bodyPr lIns="90000" rIns="90000" tIns="45000" bIns="45000" anchor="t">
            <a:noAutofit/>
          </a:bodyPr>
          <a:p>
            <a:pPr>
              <a:lnSpc>
                <a:spcPct val="200000"/>
              </a:lnSpc>
              <a:spcBef>
                <a:spcPts val="567"/>
              </a:spcBef>
              <a:spcAft>
                <a:spcPts val="567"/>
              </a:spcAft>
              <a:buNone/>
            </a:pPr>
            <a:r>
              <a:rPr b="1" lang="en-PH" sz="1800" spc="-1" strike="noStrike">
                <a:solidFill>
                  <a:srgbClr val="000000"/>
                </a:solidFill>
                <a:latin typeface="Lato"/>
                <a:ea typeface="DejaVu Sans"/>
              </a:rPr>
              <a:t>Different Literary Devices</a:t>
            </a:r>
            <a:endParaRPr b="0" lang="en-PH" sz="1800" spc="-1" strike="noStrike">
              <a:latin typeface="Arial"/>
            </a:endParaRPr>
          </a:p>
          <a:p>
            <a:pPr>
              <a:lnSpc>
                <a:spcPct val="200000"/>
              </a:lnSpc>
              <a:spcBef>
                <a:spcPts val="567"/>
              </a:spcBef>
              <a:spcAft>
                <a:spcPts val="567"/>
              </a:spcAft>
              <a:buNone/>
            </a:pPr>
            <a:r>
              <a:rPr b="1" lang="en-PH" sz="1800" spc="-1" strike="noStrike">
                <a:solidFill>
                  <a:srgbClr val="000000"/>
                </a:solidFill>
                <a:latin typeface="Lato"/>
                <a:ea typeface="DejaVu Sans"/>
              </a:rPr>
              <a:t>1. Simile</a:t>
            </a:r>
            <a:r>
              <a:rPr b="0" lang="en-PH" sz="1800" spc="-1" strike="noStrike">
                <a:solidFill>
                  <a:srgbClr val="000000"/>
                </a:solidFill>
                <a:latin typeface="Lato"/>
                <a:ea typeface="DejaVu Sans"/>
              </a:rPr>
              <a:t> – compares two unrelated things using “as” or “like”</a:t>
            </a:r>
            <a:endParaRPr b="0" lang="en-PH" sz="1800" spc="-1" strike="noStrike">
              <a:latin typeface="Arial"/>
            </a:endParaRPr>
          </a:p>
          <a:p>
            <a:pPr>
              <a:lnSpc>
                <a:spcPct val="200000"/>
              </a:lnSpc>
              <a:spcBef>
                <a:spcPts val="567"/>
              </a:spcBef>
              <a:spcAft>
                <a:spcPts val="567"/>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Example: Life is like a wheel.</a:t>
            </a:r>
            <a:endParaRPr b="0" lang="en-PH" sz="1800" spc="-1" strike="noStrike">
              <a:latin typeface="Arial"/>
            </a:endParaRPr>
          </a:p>
          <a:p>
            <a:pPr>
              <a:lnSpc>
                <a:spcPct val="200000"/>
              </a:lnSpc>
              <a:spcBef>
                <a:spcPts val="567"/>
              </a:spcBef>
              <a:spcAft>
                <a:spcPts val="567"/>
              </a:spcAft>
              <a:buNone/>
            </a:pPr>
            <a:r>
              <a:rPr b="1" lang="en-PH" sz="1800" spc="-1" strike="noStrike">
                <a:solidFill>
                  <a:srgbClr val="000000"/>
                </a:solidFill>
                <a:latin typeface="Lato"/>
                <a:ea typeface="DejaVu Sans"/>
              </a:rPr>
              <a:t>2. Metaphor</a:t>
            </a:r>
            <a:r>
              <a:rPr b="0" lang="en-PH" sz="1800" spc="-1" strike="noStrike">
                <a:solidFill>
                  <a:srgbClr val="000000"/>
                </a:solidFill>
                <a:latin typeface="Lato"/>
                <a:ea typeface="DejaVu Sans"/>
              </a:rPr>
              <a:t> – asserts that one object is another</a:t>
            </a:r>
            <a:endParaRPr b="0" lang="en-PH" sz="1800" spc="-1" strike="noStrike">
              <a:latin typeface="Arial"/>
            </a:endParaRPr>
          </a:p>
          <a:p>
            <a:pPr>
              <a:lnSpc>
                <a:spcPct val="200000"/>
              </a:lnSpc>
              <a:spcBef>
                <a:spcPts val="567"/>
              </a:spcBef>
              <a:spcAft>
                <a:spcPts val="567"/>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Example: Life is a dream. </a:t>
            </a:r>
            <a:endParaRPr b="0" lang="en-PH" sz="1800" spc="-1" strike="noStrike">
              <a:latin typeface="Arial"/>
            </a:endParaRPr>
          </a:p>
          <a:p>
            <a:pPr>
              <a:lnSpc>
                <a:spcPct val="200000"/>
              </a:lnSpc>
              <a:spcBef>
                <a:spcPts val="567"/>
              </a:spcBef>
              <a:spcAft>
                <a:spcPts val="567"/>
              </a:spcAft>
              <a:buNone/>
            </a:pPr>
            <a:r>
              <a:rPr b="1" lang="en-PH" sz="1800" spc="-1" strike="noStrike">
                <a:solidFill>
                  <a:srgbClr val="000000"/>
                </a:solidFill>
                <a:latin typeface="Lato"/>
                <a:ea typeface="DejaVu Sans"/>
              </a:rPr>
              <a:t>3. </a:t>
            </a:r>
            <a:r>
              <a:rPr b="1" lang="en-PH" sz="1800" spc="-1" strike="noStrike">
                <a:solidFill>
                  <a:srgbClr val="000000"/>
                </a:solidFill>
                <a:latin typeface="Lato"/>
                <a:ea typeface="€Žýæþ"/>
              </a:rPr>
              <a:t>Personification</a:t>
            </a:r>
            <a:r>
              <a:rPr b="0" lang="en-PH" sz="1800" spc="-1" strike="noStrike">
                <a:solidFill>
                  <a:srgbClr val="000000"/>
                </a:solidFill>
                <a:latin typeface="Lato"/>
                <a:ea typeface="€Žýæþ"/>
              </a:rPr>
              <a:t> </a:t>
            </a:r>
            <a:r>
              <a:rPr b="0" lang="en-PH" sz="1800" spc="-1" strike="noStrike">
                <a:solidFill>
                  <a:srgbClr val="000000"/>
                </a:solidFill>
                <a:latin typeface="Lato"/>
                <a:ea typeface="DejaVu Sans"/>
              </a:rPr>
              <a:t>– gives inanimate objects and other phenomena human traits</a:t>
            </a:r>
            <a:endParaRPr b="0" lang="en-PH" sz="1800" spc="-1" strike="noStrike">
              <a:latin typeface="Arial"/>
            </a:endParaRPr>
          </a:p>
          <a:p>
            <a:pPr>
              <a:lnSpc>
                <a:spcPct val="200000"/>
              </a:lnSpc>
              <a:spcBef>
                <a:spcPts val="567"/>
              </a:spcBef>
              <a:spcAft>
                <a:spcPts val="567"/>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Example: The trees dances with the wind.</a:t>
            </a:r>
            <a:endParaRPr b="0" lang="en-PH" sz="1800" spc="-1" strike="noStrike">
              <a:latin typeface="Arial"/>
            </a:endParaRPr>
          </a:p>
        </p:txBody>
      </p:sp>
      <p:sp>
        <p:nvSpPr>
          <p:cNvPr id="128" name="TextBox 2"/>
          <p:cNvSpPr/>
          <p:nvPr/>
        </p:nvSpPr>
        <p:spPr>
          <a:xfrm>
            <a:off x="375840" y="181080"/>
            <a:ext cx="1042164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Understanding One’s Literary Style</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
          <p:cNvSpPr/>
          <p:nvPr/>
        </p:nvSpPr>
        <p:spPr>
          <a:xfrm>
            <a:off x="576000" y="1116000"/>
            <a:ext cx="10977120" cy="4461480"/>
          </a:xfrm>
          <a:prstGeom prst="rect">
            <a:avLst/>
          </a:prstGeom>
          <a:noFill/>
          <a:ln w="0">
            <a:noFill/>
          </a:ln>
        </p:spPr>
        <p:style>
          <a:lnRef idx="0"/>
          <a:fillRef idx="0"/>
          <a:effectRef idx="0"/>
          <a:fontRef idx="minor"/>
        </p:style>
        <p:txBody>
          <a:bodyPr lIns="90000" rIns="90000" tIns="45000" bIns="45000" anchor="t">
            <a:noAutofit/>
          </a:bodyPr>
          <a:p>
            <a:pPr>
              <a:lnSpc>
                <a:spcPct val="200000"/>
              </a:lnSpc>
              <a:spcBef>
                <a:spcPts val="567"/>
              </a:spcBef>
              <a:spcAft>
                <a:spcPts val="567"/>
              </a:spcAft>
              <a:buNone/>
            </a:pPr>
            <a:r>
              <a:rPr b="1" lang="en-PH" sz="1800" spc="-1" strike="noStrike">
                <a:solidFill>
                  <a:srgbClr val="000000"/>
                </a:solidFill>
                <a:latin typeface="Lato"/>
                <a:ea typeface="DejaVu Sans"/>
              </a:rPr>
              <a:t>Different Literary Devices</a:t>
            </a:r>
            <a:endParaRPr b="0" lang="en-PH" sz="1800" spc="-1" strike="noStrike">
              <a:latin typeface="Arial"/>
            </a:endParaRPr>
          </a:p>
          <a:p>
            <a:pPr>
              <a:lnSpc>
                <a:spcPct val="200000"/>
              </a:lnSpc>
              <a:spcBef>
                <a:spcPts val="567"/>
              </a:spcBef>
              <a:spcAft>
                <a:spcPts val="567"/>
              </a:spcAft>
              <a:buNone/>
            </a:pPr>
            <a:r>
              <a:rPr b="1" lang="en-PH" sz="1800" spc="-1" strike="noStrike">
                <a:solidFill>
                  <a:srgbClr val="000000"/>
                </a:solidFill>
                <a:latin typeface="Lato"/>
                <a:ea typeface="DejaVu Sans"/>
              </a:rPr>
              <a:t>4. Hyperbole</a:t>
            </a:r>
            <a:r>
              <a:rPr b="0" lang="en-PH" sz="1800" spc="-1" strike="noStrike">
                <a:solidFill>
                  <a:srgbClr val="000000"/>
                </a:solidFill>
                <a:latin typeface="Lato"/>
                <a:ea typeface="DejaVu Sans"/>
              </a:rPr>
              <a:t> – exaggerates statements to emphasize a point or emotion</a:t>
            </a:r>
            <a:endParaRPr b="0" lang="en-PH" sz="1800" spc="-1" strike="noStrike">
              <a:latin typeface="Arial"/>
            </a:endParaRPr>
          </a:p>
          <a:p>
            <a:pPr>
              <a:lnSpc>
                <a:spcPct val="200000"/>
              </a:lnSpc>
              <a:spcBef>
                <a:spcPts val="567"/>
              </a:spcBef>
              <a:spcAft>
                <a:spcPts val="567"/>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Example: Smile that lasts for a lifetime.</a:t>
            </a:r>
            <a:endParaRPr b="0" lang="en-PH" sz="1800" spc="-1" strike="noStrike">
              <a:latin typeface="Arial"/>
            </a:endParaRPr>
          </a:p>
          <a:p>
            <a:pPr>
              <a:lnSpc>
                <a:spcPct val="200000"/>
              </a:lnSpc>
              <a:spcBef>
                <a:spcPts val="567"/>
              </a:spcBef>
              <a:spcAft>
                <a:spcPts val="567"/>
              </a:spcAft>
              <a:buNone/>
            </a:pPr>
            <a:r>
              <a:rPr b="1" lang="en-PH" sz="1800" spc="-1" strike="noStrike">
                <a:solidFill>
                  <a:srgbClr val="000000"/>
                </a:solidFill>
                <a:latin typeface="Lato"/>
                <a:ea typeface="DejaVu Sans"/>
              </a:rPr>
              <a:t>5. Alliteration</a:t>
            </a:r>
            <a:r>
              <a:rPr b="0" lang="en-PH" sz="1800" spc="-1" strike="noStrike">
                <a:solidFill>
                  <a:srgbClr val="000000"/>
                </a:solidFill>
                <a:latin typeface="Lato"/>
                <a:ea typeface="DejaVu Sans"/>
              </a:rPr>
              <a:t> </a:t>
            </a:r>
            <a:r>
              <a:rPr b="0" lang="en-PH" sz="1800" spc="-1" strike="noStrike">
                <a:solidFill>
                  <a:srgbClr val="000000"/>
                </a:solidFill>
                <a:latin typeface="Lato"/>
                <a:ea typeface="€Žýæþ"/>
              </a:rPr>
              <a:t>– involves the quick repetition of the first letters</a:t>
            </a:r>
            <a:endParaRPr b="0" lang="en-PH" sz="1800" spc="-1" strike="noStrike">
              <a:latin typeface="Arial"/>
            </a:endParaRPr>
          </a:p>
          <a:p>
            <a:pPr>
              <a:lnSpc>
                <a:spcPct val="200000"/>
              </a:lnSpc>
              <a:spcBef>
                <a:spcPts val="567"/>
              </a:spcBef>
              <a:spcAft>
                <a:spcPts val="567"/>
              </a:spcAft>
              <a:buNone/>
            </a:pPr>
            <a:r>
              <a:rPr b="0" lang="en-PH" sz="1800" spc="-1" strike="noStrike">
                <a:solidFill>
                  <a:srgbClr val="000000"/>
                </a:solidFill>
                <a:latin typeface="Lato"/>
                <a:ea typeface="€Žýæþ"/>
              </a:rPr>
              <a:t>	</a:t>
            </a:r>
            <a:r>
              <a:rPr b="0" lang="en-PH" sz="1800" spc="-1" strike="noStrike">
                <a:solidFill>
                  <a:srgbClr val="000000"/>
                </a:solidFill>
                <a:latin typeface="Lato"/>
                <a:ea typeface="€Žýæþ"/>
              </a:rPr>
              <a:t>Example: “Crossing the Atlantic aboard White Star Lines’ Teutonic ocean liner was an extremely </a:t>
            </a:r>
            <a:r>
              <a:rPr b="0" lang="en-PH" sz="1800" spc="-1" strike="noStrike">
                <a:solidFill>
                  <a:srgbClr val="000000"/>
                </a:solidFill>
                <a:latin typeface="Lato"/>
                <a:ea typeface="€Žýæþ"/>
              </a:rPr>
              <a:t>	</a:t>
            </a:r>
            <a:r>
              <a:rPr b="0" lang="en-PH" sz="1800" spc="-1" strike="noStrike">
                <a:solidFill>
                  <a:srgbClr val="000000"/>
                </a:solidFill>
                <a:latin typeface="Lato"/>
                <a:ea typeface="€Žýæþ"/>
              </a:rPr>
              <a:t>	</a:t>
            </a:r>
            <a:r>
              <a:rPr b="0" lang="en-PH" sz="1800" spc="-1" strike="noStrike">
                <a:solidFill>
                  <a:srgbClr val="000000"/>
                </a:solidFill>
                <a:latin typeface="Lato"/>
                <a:ea typeface="€Žýæþ"/>
              </a:rPr>
              <a:t>	</a:t>
            </a:r>
            <a:r>
              <a:rPr b="0" lang="en-PH" sz="1800" spc="-1" strike="noStrike">
                <a:solidFill>
                  <a:srgbClr val="000000"/>
                </a:solidFill>
                <a:latin typeface="Lato"/>
                <a:ea typeface="€Žýæþ"/>
              </a:rPr>
              <a:t>	</a:t>
            </a:r>
            <a:r>
              <a:rPr b="0" lang="en-PH" sz="1800" spc="-1" strike="noStrike">
                <a:solidFill>
                  <a:srgbClr val="000000"/>
                </a:solidFill>
                <a:latin typeface="Lato"/>
                <a:ea typeface="€Žýæþ"/>
              </a:rPr>
              <a:t>    exhilarating experience.”</a:t>
            </a:r>
            <a:endParaRPr b="0" lang="en-PH" sz="1800" spc="-1" strike="noStrike">
              <a:latin typeface="Arial"/>
            </a:endParaRPr>
          </a:p>
          <a:p>
            <a:pPr>
              <a:lnSpc>
                <a:spcPct val="200000"/>
              </a:lnSpc>
              <a:spcBef>
                <a:spcPts val="567"/>
              </a:spcBef>
              <a:spcAft>
                <a:spcPts val="567"/>
              </a:spcAft>
              <a:buNone/>
            </a:pPr>
            <a:r>
              <a:rPr b="0" lang="en-PH" sz="1800" spc="-1" strike="noStrike">
                <a:solidFill>
                  <a:srgbClr val="000000"/>
                </a:solidFill>
                <a:latin typeface="Lato"/>
                <a:ea typeface="€Žýæþ"/>
              </a:rPr>
              <a:t>	</a:t>
            </a:r>
            <a:r>
              <a:rPr b="0" lang="en-PH" sz="1800" spc="-1" strike="noStrike">
                <a:solidFill>
                  <a:srgbClr val="000000"/>
                </a:solidFill>
                <a:latin typeface="Lato"/>
                <a:ea typeface="€Žýæþ"/>
              </a:rPr>
              <a:t>	</a:t>
            </a:r>
            <a:r>
              <a:rPr b="0" lang="en-PH" sz="1800" spc="-1" strike="noStrike">
                <a:solidFill>
                  <a:srgbClr val="000000"/>
                </a:solidFill>
                <a:latin typeface="Lato"/>
                <a:ea typeface="€Žýæþ"/>
              </a:rPr>
              <a:t>	</a:t>
            </a:r>
            <a:r>
              <a:rPr b="0" lang="en-PH" sz="1800" spc="-1" strike="noStrike">
                <a:solidFill>
                  <a:srgbClr val="000000"/>
                </a:solidFill>
                <a:latin typeface="Lato"/>
                <a:ea typeface="€Žýæþ"/>
              </a:rPr>
              <a:t>  “ </a:t>
            </a:r>
            <a:r>
              <a:rPr b="0" lang="en-PH" sz="1800" spc="-1" strike="noStrike">
                <a:solidFill>
                  <a:srgbClr val="000000"/>
                </a:solidFill>
                <a:latin typeface="Lato"/>
                <a:ea typeface="€Žýæþ"/>
              </a:rPr>
              <a:t>Witness with wide-eyed wonder while the new steam locomotive races to London!”</a:t>
            </a:r>
            <a:endParaRPr b="0" lang="en-PH" sz="1800" spc="-1" strike="noStrike">
              <a:latin typeface="Arial"/>
            </a:endParaRPr>
          </a:p>
          <a:p>
            <a:pPr>
              <a:lnSpc>
                <a:spcPct val="200000"/>
              </a:lnSpc>
              <a:spcBef>
                <a:spcPts val="567"/>
              </a:spcBef>
              <a:spcAft>
                <a:spcPts val="567"/>
              </a:spcAft>
              <a:buNone/>
            </a:pPr>
            <a:endParaRPr b="0" lang="en-PH" sz="1800" spc="-1" strike="noStrike">
              <a:latin typeface="Arial"/>
            </a:endParaRPr>
          </a:p>
        </p:txBody>
      </p:sp>
      <p:sp>
        <p:nvSpPr>
          <p:cNvPr id="130" name="TextBox 3"/>
          <p:cNvSpPr/>
          <p:nvPr/>
        </p:nvSpPr>
        <p:spPr>
          <a:xfrm>
            <a:off x="375840" y="181080"/>
            <a:ext cx="1042164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Understanding One’s Literary Style</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
          <p:cNvSpPr/>
          <p:nvPr/>
        </p:nvSpPr>
        <p:spPr>
          <a:xfrm>
            <a:off x="576000" y="1440000"/>
            <a:ext cx="10977120" cy="4461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ACTIVITY: Match Column A with Column B. Write the letter of your answer. </a:t>
            </a:r>
            <a:endParaRPr b="0" lang="en-PH" sz="1800" spc="-1" strike="noStrike">
              <a:latin typeface="Arial"/>
            </a:endParaRPr>
          </a:p>
        </p:txBody>
      </p:sp>
      <p:sp>
        <p:nvSpPr>
          <p:cNvPr id="132" name="TextBox 4"/>
          <p:cNvSpPr/>
          <p:nvPr/>
        </p:nvSpPr>
        <p:spPr>
          <a:xfrm>
            <a:off x="375840" y="181080"/>
            <a:ext cx="1042164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Understanding One’s Literary Style</a:t>
            </a:r>
            <a:endParaRPr b="0" lang="en-PH" sz="3600" spc="-1" strike="noStrike">
              <a:latin typeface="Arial"/>
            </a:endParaRPr>
          </a:p>
        </p:txBody>
      </p:sp>
      <p:sp>
        <p:nvSpPr>
          <p:cNvPr id="133" name=""/>
          <p:cNvSpPr/>
          <p:nvPr/>
        </p:nvSpPr>
        <p:spPr>
          <a:xfrm>
            <a:off x="900000" y="1512000"/>
            <a:ext cx="5038920" cy="3796560"/>
          </a:xfrm>
          <a:prstGeom prst="rect">
            <a:avLst/>
          </a:prstGeom>
          <a:noFill/>
          <a:ln w="0">
            <a:noFill/>
          </a:ln>
        </p:spPr>
        <p:style>
          <a:lnRef idx="0"/>
          <a:fillRef idx="0"/>
          <a:effectRef idx="0"/>
          <a:fontRef idx="minor"/>
        </p:style>
        <p:txBody>
          <a:bodyPr lIns="90000" rIns="90000" tIns="45000" bIns="45000" anchor="t">
            <a:noAutofit/>
          </a:bodyPr>
          <a:p>
            <a:pPr algn="ctr">
              <a:lnSpc>
                <a:spcPct val="200000"/>
              </a:lnSpc>
              <a:spcBef>
                <a:spcPts val="567"/>
              </a:spcBef>
              <a:spcAft>
                <a:spcPts val="567"/>
              </a:spcAft>
              <a:buNone/>
            </a:pPr>
            <a:r>
              <a:rPr b="1" lang="en-PH" sz="1800" spc="-1" strike="noStrike">
                <a:solidFill>
                  <a:srgbClr val="000000"/>
                </a:solidFill>
                <a:latin typeface="Lato"/>
                <a:ea typeface="DejaVu Sans"/>
              </a:rPr>
              <a:t>Column A</a:t>
            </a:r>
            <a:endParaRPr b="0" lang="en-PH" sz="1800" spc="-1" strike="noStrike">
              <a:latin typeface="Arial"/>
            </a:endParaRPr>
          </a:p>
          <a:p>
            <a:pPr>
              <a:lnSpc>
                <a:spcPct val="200000"/>
              </a:lnSpc>
              <a:spcBef>
                <a:spcPts val="567"/>
              </a:spcBef>
              <a:spcAft>
                <a:spcPts val="567"/>
              </a:spcAft>
              <a:buNone/>
            </a:pPr>
            <a:r>
              <a:rPr b="0" lang="en-PH" sz="1800" spc="-1" strike="noStrike">
                <a:solidFill>
                  <a:srgbClr val="000000"/>
                </a:solidFill>
                <a:latin typeface="Lato"/>
                <a:ea typeface="DejaVu Sans"/>
              </a:rPr>
              <a:t>1. repetition of the first letter</a:t>
            </a:r>
            <a:endParaRPr b="0" lang="en-PH" sz="1800" spc="-1" strike="noStrike">
              <a:latin typeface="Arial"/>
            </a:endParaRPr>
          </a:p>
          <a:p>
            <a:pPr>
              <a:lnSpc>
                <a:spcPct val="200000"/>
              </a:lnSpc>
              <a:spcBef>
                <a:spcPts val="567"/>
              </a:spcBef>
              <a:spcAft>
                <a:spcPts val="567"/>
              </a:spcAft>
              <a:buNone/>
            </a:pPr>
            <a:r>
              <a:rPr b="0" lang="en-PH" sz="1800" spc="-1" strike="noStrike">
                <a:solidFill>
                  <a:srgbClr val="000000"/>
                </a:solidFill>
                <a:latin typeface="Lato"/>
                <a:ea typeface="DejaVu Sans"/>
              </a:rPr>
              <a:t>2. use of “as” or “like”</a:t>
            </a:r>
            <a:endParaRPr b="0" lang="en-PH" sz="1800" spc="-1" strike="noStrike">
              <a:latin typeface="Arial"/>
            </a:endParaRPr>
          </a:p>
          <a:p>
            <a:pPr>
              <a:lnSpc>
                <a:spcPct val="200000"/>
              </a:lnSpc>
              <a:spcBef>
                <a:spcPts val="567"/>
              </a:spcBef>
              <a:spcAft>
                <a:spcPts val="567"/>
              </a:spcAft>
              <a:buNone/>
            </a:pPr>
            <a:r>
              <a:rPr b="0" lang="en-PH" sz="1800" spc="-1" strike="noStrike">
                <a:solidFill>
                  <a:srgbClr val="000000"/>
                </a:solidFill>
                <a:latin typeface="Lato"/>
                <a:ea typeface="DejaVu Sans"/>
              </a:rPr>
              <a:t>3. exaggerated statements</a:t>
            </a:r>
            <a:endParaRPr b="0" lang="en-PH" sz="1800" spc="-1" strike="noStrike">
              <a:latin typeface="Arial"/>
            </a:endParaRPr>
          </a:p>
          <a:p>
            <a:pPr>
              <a:lnSpc>
                <a:spcPct val="200000"/>
              </a:lnSpc>
              <a:spcBef>
                <a:spcPts val="567"/>
              </a:spcBef>
              <a:spcAft>
                <a:spcPts val="567"/>
              </a:spcAft>
              <a:buNone/>
            </a:pPr>
            <a:r>
              <a:rPr b="0" lang="en-PH" sz="1800" spc="-1" strike="noStrike">
                <a:solidFill>
                  <a:srgbClr val="000000"/>
                </a:solidFill>
                <a:latin typeface="Lato"/>
                <a:ea typeface="DejaVu Sans"/>
              </a:rPr>
              <a:t>4. gives objects human traits</a:t>
            </a:r>
            <a:endParaRPr b="0" lang="en-PH" sz="1800" spc="-1" strike="noStrike">
              <a:latin typeface="Arial"/>
            </a:endParaRPr>
          </a:p>
          <a:p>
            <a:pPr>
              <a:lnSpc>
                <a:spcPct val="200000"/>
              </a:lnSpc>
              <a:spcBef>
                <a:spcPts val="567"/>
              </a:spcBef>
              <a:spcAft>
                <a:spcPts val="567"/>
              </a:spcAft>
              <a:buNone/>
            </a:pPr>
            <a:r>
              <a:rPr b="0" lang="en-PH" sz="1800" spc="-1" strike="noStrike">
                <a:solidFill>
                  <a:srgbClr val="000000"/>
                </a:solidFill>
                <a:latin typeface="Lato"/>
                <a:ea typeface="DejaVu Sans"/>
              </a:rPr>
              <a:t>5. asserts that one object is another</a:t>
            </a:r>
            <a:endParaRPr b="0" lang="en-PH" sz="1800" spc="-1" strike="noStrike">
              <a:latin typeface="Arial"/>
            </a:endParaRPr>
          </a:p>
        </p:txBody>
      </p:sp>
      <p:sp>
        <p:nvSpPr>
          <p:cNvPr id="134" name=""/>
          <p:cNvSpPr/>
          <p:nvPr/>
        </p:nvSpPr>
        <p:spPr>
          <a:xfrm>
            <a:off x="6300000" y="1512000"/>
            <a:ext cx="5038920" cy="3796560"/>
          </a:xfrm>
          <a:prstGeom prst="rect">
            <a:avLst/>
          </a:prstGeom>
          <a:noFill/>
          <a:ln w="0">
            <a:noFill/>
          </a:ln>
        </p:spPr>
        <p:style>
          <a:lnRef idx="0"/>
          <a:fillRef idx="0"/>
          <a:effectRef idx="0"/>
          <a:fontRef idx="minor"/>
        </p:style>
        <p:txBody>
          <a:bodyPr lIns="90000" rIns="90000" tIns="45000" bIns="45000" anchor="t">
            <a:noAutofit/>
          </a:bodyPr>
          <a:p>
            <a:pPr algn="ctr">
              <a:lnSpc>
                <a:spcPct val="200000"/>
              </a:lnSpc>
              <a:spcBef>
                <a:spcPts val="567"/>
              </a:spcBef>
              <a:spcAft>
                <a:spcPts val="567"/>
              </a:spcAft>
              <a:buNone/>
            </a:pPr>
            <a:r>
              <a:rPr b="1" lang="en-PH" sz="1800" spc="-1" strike="noStrike">
                <a:solidFill>
                  <a:srgbClr val="000000"/>
                </a:solidFill>
                <a:latin typeface="Lato "/>
                <a:ea typeface="DejaVu Sans"/>
              </a:rPr>
              <a:t>Column B</a:t>
            </a:r>
            <a:endParaRPr b="0" lang="en-PH" sz="1800" spc="-1" strike="noStrike">
              <a:latin typeface="Arial"/>
            </a:endParaRPr>
          </a:p>
          <a:p>
            <a:pPr>
              <a:lnSpc>
                <a:spcPct val="200000"/>
              </a:lnSpc>
              <a:spcBef>
                <a:spcPts val="567"/>
              </a:spcBef>
              <a:spcAft>
                <a:spcPts val="567"/>
              </a:spcAft>
              <a:buNone/>
            </a:pPr>
            <a:r>
              <a:rPr b="0" lang="en-PH" sz="1800" spc="-1" strike="noStrike">
                <a:solidFill>
                  <a:srgbClr val="000000"/>
                </a:solidFill>
                <a:latin typeface="Lato "/>
                <a:ea typeface="DejaVu Sans"/>
              </a:rPr>
              <a:t>	</a:t>
            </a:r>
            <a:r>
              <a:rPr b="0" lang="en-PH" sz="1800" spc="-1" strike="noStrike">
                <a:solidFill>
                  <a:srgbClr val="000000"/>
                </a:solidFill>
                <a:latin typeface="Lato "/>
                <a:ea typeface="DejaVu Sans"/>
              </a:rPr>
              <a:t>A. Simile</a:t>
            </a:r>
            <a:endParaRPr b="0" lang="en-PH" sz="1800" spc="-1" strike="noStrike">
              <a:latin typeface="Arial"/>
            </a:endParaRPr>
          </a:p>
          <a:p>
            <a:pPr>
              <a:lnSpc>
                <a:spcPct val="200000"/>
              </a:lnSpc>
              <a:spcBef>
                <a:spcPts val="567"/>
              </a:spcBef>
              <a:spcAft>
                <a:spcPts val="567"/>
              </a:spcAft>
              <a:buNone/>
            </a:pPr>
            <a:r>
              <a:rPr b="0" lang="en-PH" sz="1800" spc="-1" strike="noStrike">
                <a:solidFill>
                  <a:srgbClr val="000000"/>
                </a:solidFill>
                <a:latin typeface="Lato "/>
                <a:ea typeface="DejaVu Sans"/>
              </a:rPr>
              <a:t>	</a:t>
            </a:r>
            <a:r>
              <a:rPr b="0" lang="en-PH" sz="1800" spc="-1" strike="noStrike">
                <a:solidFill>
                  <a:srgbClr val="000000"/>
                </a:solidFill>
                <a:latin typeface="Lato "/>
                <a:ea typeface="DejaVu Sans"/>
              </a:rPr>
              <a:t>B. Metaphor</a:t>
            </a:r>
            <a:endParaRPr b="0" lang="en-PH" sz="1800" spc="-1" strike="noStrike">
              <a:latin typeface="Arial"/>
            </a:endParaRPr>
          </a:p>
          <a:p>
            <a:pPr>
              <a:lnSpc>
                <a:spcPct val="200000"/>
              </a:lnSpc>
              <a:spcBef>
                <a:spcPts val="567"/>
              </a:spcBef>
              <a:spcAft>
                <a:spcPts val="567"/>
              </a:spcAft>
              <a:buNone/>
            </a:pPr>
            <a:r>
              <a:rPr b="0" lang="en-PH" sz="1800" spc="-1" strike="noStrike">
                <a:solidFill>
                  <a:srgbClr val="000000"/>
                </a:solidFill>
                <a:latin typeface="Lato "/>
                <a:ea typeface="DejaVu Sans"/>
              </a:rPr>
              <a:t>	</a:t>
            </a:r>
            <a:r>
              <a:rPr b="0" lang="en-PH" sz="1800" spc="-1" strike="noStrike">
                <a:solidFill>
                  <a:srgbClr val="000000"/>
                </a:solidFill>
                <a:latin typeface="Lato "/>
                <a:ea typeface="DejaVu Sans"/>
              </a:rPr>
              <a:t>C. Personification</a:t>
            </a:r>
            <a:endParaRPr b="0" lang="en-PH" sz="1800" spc="-1" strike="noStrike">
              <a:latin typeface="Arial"/>
            </a:endParaRPr>
          </a:p>
          <a:p>
            <a:pPr>
              <a:lnSpc>
                <a:spcPct val="200000"/>
              </a:lnSpc>
              <a:spcBef>
                <a:spcPts val="567"/>
              </a:spcBef>
              <a:spcAft>
                <a:spcPts val="567"/>
              </a:spcAft>
              <a:buNone/>
            </a:pPr>
            <a:r>
              <a:rPr b="0" lang="en-PH" sz="1800" spc="-1" strike="noStrike">
                <a:solidFill>
                  <a:srgbClr val="000000"/>
                </a:solidFill>
                <a:latin typeface="Lato "/>
                <a:ea typeface="DejaVu Sans"/>
              </a:rPr>
              <a:t>	</a:t>
            </a:r>
            <a:r>
              <a:rPr b="0" lang="en-PH" sz="1800" spc="-1" strike="noStrike">
                <a:solidFill>
                  <a:srgbClr val="000000"/>
                </a:solidFill>
                <a:latin typeface="Lato "/>
                <a:ea typeface="DejaVu Sans"/>
              </a:rPr>
              <a:t>D. Hyperbole</a:t>
            </a:r>
            <a:endParaRPr b="0" lang="en-PH" sz="1800" spc="-1" strike="noStrike">
              <a:latin typeface="Arial"/>
            </a:endParaRPr>
          </a:p>
          <a:p>
            <a:pPr>
              <a:lnSpc>
                <a:spcPct val="200000"/>
              </a:lnSpc>
              <a:spcBef>
                <a:spcPts val="567"/>
              </a:spcBef>
              <a:spcAft>
                <a:spcPts val="567"/>
              </a:spcAft>
              <a:buNone/>
            </a:pPr>
            <a:r>
              <a:rPr b="0" lang="en-PH" sz="1800" spc="-1" strike="noStrike">
                <a:solidFill>
                  <a:srgbClr val="000000"/>
                </a:solidFill>
                <a:latin typeface="Lato "/>
                <a:ea typeface="DejaVu Sans"/>
              </a:rPr>
              <a:t>	</a:t>
            </a:r>
            <a:r>
              <a:rPr b="0" lang="en-PH" sz="1800" spc="-1" strike="noStrike">
                <a:solidFill>
                  <a:srgbClr val="000000"/>
                </a:solidFill>
                <a:latin typeface="Lato "/>
                <a:ea typeface="DejaVu Sans"/>
              </a:rPr>
              <a:t>E. Alliteration</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
          <p:cNvSpPr/>
          <p:nvPr/>
        </p:nvSpPr>
        <p:spPr>
          <a:xfrm>
            <a:off x="576000" y="1440000"/>
            <a:ext cx="10977120" cy="4461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c9211e"/>
                </a:solidFill>
                <a:latin typeface="Lato"/>
                <a:ea typeface="DejaVu Sans"/>
              </a:rPr>
              <a:t>ANSWER:</a:t>
            </a:r>
            <a:endParaRPr b="0" lang="en-PH" sz="1800" spc="-1" strike="noStrike">
              <a:latin typeface="Arial"/>
            </a:endParaRPr>
          </a:p>
        </p:txBody>
      </p:sp>
      <p:sp>
        <p:nvSpPr>
          <p:cNvPr id="136" name="TextBox 5"/>
          <p:cNvSpPr/>
          <p:nvPr/>
        </p:nvSpPr>
        <p:spPr>
          <a:xfrm>
            <a:off x="375840" y="181080"/>
            <a:ext cx="1042164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Understanding One’s Literary Style</a:t>
            </a:r>
            <a:endParaRPr b="0" lang="en-PH" sz="3600" spc="-1" strike="noStrike">
              <a:latin typeface="Arial"/>
            </a:endParaRPr>
          </a:p>
        </p:txBody>
      </p:sp>
      <p:sp>
        <p:nvSpPr>
          <p:cNvPr id="137" name=""/>
          <p:cNvSpPr/>
          <p:nvPr/>
        </p:nvSpPr>
        <p:spPr>
          <a:xfrm>
            <a:off x="900000" y="1512000"/>
            <a:ext cx="5038920" cy="3796560"/>
          </a:xfrm>
          <a:prstGeom prst="rect">
            <a:avLst/>
          </a:prstGeom>
          <a:noFill/>
          <a:ln w="0">
            <a:noFill/>
          </a:ln>
        </p:spPr>
        <p:style>
          <a:lnRef idx="0"/>
          <a:fillRef idx="0"/>
          <a:effectRef idx="0"/>
          <a:fontRef idx="minor"/>
        </p:style>
        <p:txBody>
          <a:bodyPr lIns="90000" rIns="90000" tIns="45000" bIns="45000" anchor="t">
            <a:noAutofit/>
          </a:bodyPr>
          <a:p>
            <a:pPr algn="ctr">
              <a:lnSpc>
                <a:spcPct val="200000"/>
              </a:lnSpc>
              <a:spcBef>
                <a:spcPts val="567"/>
              </a:spcBef>
              <a:spcAft>
                <a:spcPts val="567"/>
              </a:spcAft>
              <a:buNone/>
            </a:pPr>
            <a:r>
              <a:rPr b="1" lang="en-PH" sz="1800" spc="-1" strike="noStrike">
                <a:solidFill>
                  <a:srgbClr val="000000"/>
                </a:solidFill>
                <a:latin typeface="Lato"/>
                <a:ea typeface="DejaVu Sans"/>
              </a:rPr>
              <a:t>Column A</a:t>
            </a:r>
            <a:endParaRPr b="0" lang="en-PH" sz="1800" spc="-1" strike="noStrike">
              <a:latin typeface="Arial"/>
            </a:endParaRPr>
          </a:p>
          <a:p>
            <a:pPr>
              <a:lnSpc>
                <a:spcPct val="200000"/>
              </a:lnSpc>
              <a:spcBef>
                <a:spcPts val="567"/>
              </a:spcBef>
              <a:spcAft>
                <a:spcPts val="567"/>
              </a:spcAft>
              <a:buNone/>
            </a:pPr>
            <a:r>
              <a:rPr b="0" lang="en-PH" sz="1800" spc="-1" strike="noStrike">
                <a:solidFill>
                  <a:srgbClr val="c9211e"/>
                </a:solidFill>
                <a:latin typeface="Lato"/>
                <a:ea typeface="DejaVu Sans"/>
              </a:rPr>
              <a:t>E </a:t>
            </a:r>
            <a:r>
              <a:rPr b="0" lang="en-PH" sz="1800" spc="-1" strike="noStrike">
                <a:solidFill>
                  <a:srgbClr val="000000"/>
                </a:solidFill>
                <a:latin typeface="Lato"/>
                <a:ea typeface="DejaVu Sans"/>
              </a:rPr>
              <a:t>1. repetition of the first letter</a:t>
            </a:r>
            <a:endParaRPr b="0" lang="en-PH" sz="1800" spc="-1" strike="noStrike">
              <a:latin typeface="Arial"/>
            </a:endParaRPr>
          </a:p>
          <a:p>
            <a:pPr>
              <a:lnSpc>
                <a:spcPct val="200000"/>
              </a:lnSpc>
              <a:spcBef>
                <a:spcPts val="567"/>
              </a:spcBef>
              <a:spcAft>
                <a:spcPts val="567"/>
              </a:spcAft>
              <a:buNone/>
            </a:pPr>
            <a:r>
              <a:rPr b="0" lang="en-PH" sz="1800" spc="-1" strike="noStrike">
                <a:solidFill>
                  <a:srgbClr val="c9211e"/>
                </a:solidFill>
                <a:latin typeface="Lato"/>
                <a:ea typeface="DejaVu Sans"/>
              </a:rPr>
              <a:t>A </a:t>
            </a:r>
            <a:r>
              <a:rPr b="0" lang="en-PH" sz="1800" spc="-1" strike="noStrike">
                <a:solidFill>
                  <a:srgbClr val="000000"/>
                </a:solidFill>
                <a:latin typeface="Lato"/>
                <a:ea typeface="DejaVu Sans"/>
              </a:rPr>
              <a:t>2. use of “as” or “like”</a:t>
            </a:r>
            <a:endParaRPr b="0" lang="en-PH" sz="1800" spc="-1" strike="noStrike">
              <a:latin typeface="Arial"/>
            </a:endParaRPr>
          </a:p>
          <a:p>
            <a:pPr>
              <a:lnSpc>
                <a:spcPct val="200000"/>
              </a:lnSpc>
              <a:spcBef>
                <a:spcPts val="567"/>
              </a:spcBef>
              <a:spcAft>
                <a:spcPts val="567"/>
              </a:spcAft>
              <a:buNone/>
            </a:pPr>
            <a:r>
              <a:rPr b="0" lang="en-PH" sz="1800" spc="-1" strike="noStrike">
                <a:solidFill>
                  <a:srgbClr val="c9211e"/>
                </a:solidFill>
                <a:latin typeface="Lato"/>
                <a:ea typeface="DejaVu Sans"/>
              </a:rPr>
              <a:t>D</a:t>
            </a:r>
            <a:r>
              <a:rPr b="0" lang="en-PH" sz="1800" spc="-1" strike="noStrike">
                <a:solidFill>
                  <a:srgbClr val="000000"/>
                </a:solidFill>
                <a:latin typeface="Lato"/>
                <a:ea typeface="DejaVu Sans"/>
              </a:rPr>
              <a:t> 3. exaggerated statements</a:t>
            </a:r>
            <a:endParaRPr b="0" lang="en-PH" sz="1800" spc="-1" strike="noStrike">
              <a:latin typeface="Arial"/>
            </a:endParaRPr>
          </a:p>
          <a:p>
            <a:pPr>
              <a:lnSpc>
                <a:spcPct val="200000"/>
              </a:lnSpc>
              <a:spcBef>
                <a:spcPts val="567"/>
              </a:spcBef>
              <a:spcAft>
                <a:spcPts val="567"/>
              </a:spcAft>
              <a:buNone/>
            </a:pPr>
            <a:r>
              <a:rPr b="0" lang="en-PH" sz="1800" spc="-1" strike="noStrike">
                <a:solidFill>
                  <a:srgbClr val="c9211e"/>
                </a:solidFill>
                <a:latin typeface="Lato"/>
                <a:ea typeface="DejaVu Sans"/>
              </a:rPr>
              <a:t>C</a:t>
            </a:r>
            <a:r>
              <a:rPr b="0" lang="en-PH" sz="1800" spc="-1" strike="noStrike">
                <a:solidFill>
                  <a:srgbClr val="000000"/>
                </a:solidFill>
                <a:latin typeface="Lato"/>
                <a:ea typeface="DejaVu Sans"/>
              </a:rPr>
              <a:t> 4. gives objects human traits</a:t>
            </a:r>
            <a:endParaRPr b="0" lang="en-PH" sz="1800" spc="-1" strike="noStrike">
              <a:latin typeface="Arial"/>
            </a:endParaRPr>
          </a:p>
          <a:p>
            <a:pPr>
              <a:lnSpc>
                <a:spcPct val="200000"/>
              </a:lnSpc>
              <a:spcBef>
                <a:spcPts val="567"/>
              </a:spcBef>
              <a:spcAft>
                <a:spcPts val="567"/>
              </a:spcAft>
              <a:buNone/>
            </a:pPr>
            <a:r>
              <a:rPr b="0" lang="en-PH" sz="1800" spc="-1" strike="noStrike">
                <a:solidFill>
                  <a:srgbClr val="c9211e"/>
                </a:solidFill>
                <a:latin typeface="Lato"/>
                <a:ea typeface="DejaVu Sans"/>
              </a:rPr>
              <a:t>B </a:t>
            </a:r>
            <a:r>
              <a:rPr b="0" lang="en-PH" sz="1800" spc="-1" strike="noStrike">
                <a:solidFill>
                  <a:srgbClr val="000000"/>
                </a:solidFill>
                <a:latin typeface="Lato"/>
                <a:ea typeface="DejaVu Sans"/>
              </a:rPr>
              <a:t>5. asserts that one object is another</a:t>
            </a:r>
            <a:endParaRPr b="0" lang="en-PH" sz="1800" spc="-1" strike="noStrike">
              <a:latin typeface="Arial"/>
            </a:endParaRPr>
          </a:p>
        </p:txBody>
      </p:sp>
      <p:sp>
        <p:nvSpPr>
          <p:cNvPr id="138" name=""/>
          <p:cNvSpPr/>
          <p:nvPr/>
        </p:nvSpPr>
        <p:spPr>
          <a:xfrm>
            <a:off x="6300000" y="1512000"/>
            <a:ext cx="5038920" cy="3796560"/>
          </a:xfrm>
          <a:prstGeom prst="rect">
            <a:avLst/>
          </a:prstGeom>
          <a:noFill/>
          <a:ln w="0">
            <a:noFill/>
          </a:ln>
        </p:spPr>
        <p:style>
          <a:lnRef idx="0"/>
          <a:fillRef idx="0"/>
          <a:effectRef idx="0"/>
          <a:fontRef idx="minor"/>
        </p:style>
        <p:txBody>
          <a:bodyPr lIns="90000" rIns="90000" tIns="45000" bIns="45000" anchor="t">
            <a:noAutofit/>
          </a:bodyPr>
          <a:p>
            <a:pPr algn="ctr">
              <a:lnSpc>
                <a:spcPct val="200000"/>
              </a:lnSpc>
              <a:spcBef>
                <a:spcPts val="567"/>
              </a:spcBef>
              <a:spcAft>
                <a:spcPts val="567"/>
              </a:spcAft>
              <a:buNone/>
            </a:pPr>
            <a:r>
              <a:rPr b="1" lang="en-PH" sz="1800" spc="-1" strike="noStrike">
                <a:solidFill>
                  <a:srgbClr val="000000"/>
                </a:solidFill>
                <a:latin typeface="Lato "/>
                <a:ea typeface="DejaVu Sans"/>
              </a:rPr>
              <a:t>Column B</a:t>
            </a:r>
            <a:endParaRPr b="0" lang="en-PH" sz="1800" spc="-1" strike="noStrike">
              <a:latin typeface="Arial"/>
            </a:endParaRPr>
          </a:p>
          <a:p>
            <a:pPr>
              <a:lnSpc>
                <a:spcPct val="200000"/>
              </a:lnSpc>
              <a:spcBef>
                <a:spcPts val="567"/>
              </a:spcBef>
              <a:spcAft>
                <a:spcPts val="567"/>
              </a:spcAft>
              <a:buNone/>
            </a:pPr>
            <a:r>
              <a:rPr b="0" lang="en-PH" sz="1800" spc="-1" strike="noStrike">
                <a:solidFill>
                  <a:srgbClr val="000000"/>
                </a:solidFill>
                <a:latin typeface="Lato "/>
                <a:ea typeface="DejaVu Sans"/>
              </a:rPr>
              <a:t>	</a:t>
            </a:r>
            <a:r>
              <a:rPr b="0" lang="en-PH" sz="1800" spc="-1" strike="noStrike">
                <a:solidFill>
                  <a:srgbClr val="000000"/>
                </a:solidFill>
                <a:latin typeface="Lato "/>
                <a:ea typeface="DejaVu Sans"/>
              </a:rPr>
              <a:t>A. Simile</a:t>
            </a:r>
            <a:endParaRPr b="0" lang="en-PH" sz="1800" spc="-1" strike="noStrike">
              <a:latin typeface="Arial"/>
            </a:endParaRPr>
          </a:p>
          <a:p>
            <a:pPr>
              <a:lnSpc>
                <a:spcPct val="200000"/>
              </a:lnSpc>
              <a:spcBef>
                <a:spcPts val="567"/>
              </a:spcBef>
              <a:spcAft>
                <a:spcPts val="567"/>
              </a:spcAft>
              <a:buNone/>
            </a:pPr>
            <a:r>
              <a:rPr b="0" lang="en-PH" sz="1800" spc="-1" strike="noStrike">
                <a:solidFill>
                  <a:srgbClr val="000000"/>
                </a:solidFill>
                <a:latin typeface="Lato "/>
                <a:ea typeface="DejaVu Sans"/>
              </a:rPr>
              <a:t>	</a:t>
            </a:r>
            <a:r>
              <a:rPr b="0" lang="en-PH" sz="1800" spc="-1" strike="noStrike">
                <a:solidFill>
                  <a:srgbClr val="000000"/>
                </a:solidFill>
                <a:latin typeface="Lato "/>
                <a:ea typeface="DejaVu Sans"/>
              </a:rPr>
              <a:t>B. Metaphor</a:t>
            </a:r>
            <a:endParaRPr b="0" lang="en-PH" sz="1800" spc="-1" strike="noStrike">
              <a:latin typeface="Arial"/>
            </a:endParaRPr>
          </a:p>
          <a:p>
            <a:pPr>
              <a:lnSpc>
                <a:spcPct val="200000"/>
              </a:lnSpc>
              <a:spcBef>
                <a:spcPts val="567"/>
              </a:spcBef>
              <a:spcAft>
                <a:spcPts val="567"/>
              </a:spcAft>
              <a:buNone/>
            </a:pPr>
            <a:r>
              <a:rPr b="0" lang="en-PH" sz="1800" spc="-1" strike="noStrike">
                <a:solidFill>
                  <a:srgbClr val="000000"/>
                </a:solidFill>
                <a:latin typeface="Lato "/>
                <a:ea typeface="DejaVu Sans"/>
              </a:rPr>
              <a:t>	</a:t>
            </a:r>
            <a:r>
              <a:rPr b="0" lang="en-PH" sz="1800" spc="-1" strike="noStrike">
                <a:solidFill>
                  <a:srgbClr val="000000"/>
                </a:solidFill>
                <a:latin typeface="Lato "/>
                <a:ea typeface="DejaVu Sans"/>
              </a:rPr>
              <a:t>C. Personification</a:t>
            </a:r>
            <a:endParaRPr b="0" lang="en-PH" sz="1800" spc="-1" strike="noStrike">
              <a:latin typeface="Arial"/>
            </a:endParaRPr>
          </a:p>
          <a:p>
            <a:pPr>
              <a:lnSpc>
                <a:spcPct val="200000"/>
              </a:lnSpc>
              <a:spcBef>
                <a:spcPts val="567"/>
              </a:spcBef>
              <a:spcAft>
                <a:spcPts val="567"/>
              </a:spcAft>
              <a:buNone/>
            </a:pPr>
            <a:r>
              <a:rPr b="0" lang="en-PH" sz="1800" spc="-1" strike="noStrike">
                <a:solidFill>
                  <a:srgbClr val="000000"/>
                </a:solidFill>
                <a:latin typeface="Lato "/>
                <a:ea typeface="DejaVu Sans"/>
              </a:rPr>
              <a:t>	</a:t>
            </a:r>
            <a:r>
              <a:rPr b="0" lang="en-PH" sz="1800" spc="-1" strike="noStrike">
                <a:solidFill>
                  <a:srgbClr val="000000"/>
                </a:solidFill>
                <a:latin typeface="Lato "/>
                <a:ea typeface="DejaVu Sans"/>
              </a:rPr>
              <a:t>D. Hyperbole</a:t>
            </a:r>
            <a:endParaRPr b="0" lang="en-PH" sz="1800" spc="-1" strike="noStrike">
              <a:latin typeface="Arial"/>
            </a:endParaRPr>
          </a:p>
          <a:p>
            <a:pPr>
              <a:lnSpc>
                <a:spcPct val="200000"/>
              </a:lnSpc>
              <a:spcBef>
                <a:spcPts val="567"/>
              </a:spcBef>
              <a:spcAft>
                <a:spcPts val="567"/>
              </a:spcAft>
              <a:buNone/>
            </a:pPr>
            <a:r>
              <a:rPr b="0" lang="en-PH" sz="1800" spc="-1" strike="noStrike">
                <a:solidFill>
                  <a:srgbClr val="000000"/>
                </a:solidFill>
                <a:latin typeface="Lato "/>
                <a:ea typeface="DejaVu Sans"/>
              </a:rPr>
              <a:t>	</a:t>
            </a:r>
            <a:r>
              <a:rPr b="0" lang="en-PH" sz="1800" spc="-1" strike="noStrike">
                <a:solidFill>
                  <a:srgbClr val="000000"/>
                </a:solidFill>
                <a:latin typeface="Lato "/>
                <a:ea typeface="DejaVu Sans"/>
              </a:rPr>
              <a:t>E. Alliteration</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2889</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2023-07-11T13:40:39Z</dcterms:modified>
  <cp:revision>190</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