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2680" cy="6838560"/>
          </a:xfrm>
          <a:prstGeom prst="rect">
            <a:avLst/>
          </a:prstGeom>
          <a:solidFill>
            <a:srgbClr val="ffffff"/>
          </a:solidFill>
          <a:ln w="12600">
            <a:noFill/>
          </a:ln>
        </p:spPr>
        <p:style>
          <a:lnRef idx="0"/>
          <a:fillRef idx="0"/>
          <a:effectRef idx="0"/>
          <a:fontRef idx="minor"/>
        </p:style>
      </p:sp>
      <p:pic>
        <p:nvPicPr>
          <p:cNvPr id="1" name="Picture 4" descr=""/>
          <p:cNvPicPr/>
          <p:nvPr/>
        </p:nvPicPr>
        <p:blipFill>
          <a:blip r:embed="rId3"/>
          <a:stretch/>
        </p:blipFill>
        <p:spPr>
          <a:xfrm>
            <a:off x="333000" y="1801080"/>
            <a:ext cx="2779560" cy="2779560"/>
          </a:xfrm>
          <a:prstGeom prst="rect">
            <a:avLst/>
          </a:prstGeom>
          <a:ln w="0">
            <a:noFill/>
          </a:ln>
        </p:spPr>
      </p:pic>
      <p:sp>
        <p:nvSpPr>
          <p:cNvPr id="2" name="Rectangle 5"/>
          <p:cNvSpPr/>
          <p:nvPr/>
        </p:nvSpPr>
        <p:spPr>
          <a:xfrm>
            <a:off x="3487320" y="1475280"/>
            <a:ext cx="8685000" cy="3843000"/>
          </a:xfrm>
          <a:prstGeom prst="rect">
            <a:avLst/>
          </a:prstGeom>
          <a:solidFill>
            <a:srgbClr val="9c0000"/>
          </a:solidFill>
          <a:ln w="12600">
            <a:noFill/>
          </a:ln>
        </p:spPr>
        <p:style>
          <a:lnRef idx="0"/>
          <a:fillRef idx="0"/>
          <a:effectRef idx="0"/>
          <a:fontRef idx="minor"/>
        </p:style>
      </p:sp>
      <p:sp>
        <p:nvSpPr>
          <p:cNvPr id="3" name="Rectangle 8"/>
          <p:cNvSpPr/>
          <p:nvPr/>
        </p:nvSpPr>
        <p:spPr>
          <a:xfrm>
            <a:off x="3487320" y="5337720"/>
            <a:ext cx="8685000" cy="364680"/>
          </a:xfrm>
          <a:prstGeom prst="rect">
            <a:avLst/>
          </a:prstGeom>
          <a:gradFill rotWithShape="0">
            <a:gsLst>
              <a:gs pos="0">
                <a:srgbClr val="c00000"/>
              </a:gs>
              <a:gs pos="100000">
                <a:srgbClr val="e9bf0e">
                  <a:alpha val="83137"/>
                </a:srgbClr>
              </a:gs>
            </a:gsLst>
            <a:lin ang="0"/>
          </a:gradFill>
          <a:ln w="1260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2680" cy="615600"/>
          </a:xfrm>
          <a:prstGeom prst="rect">
            <a:avLst/>
          </a:prstGeom>
          <a:ln w="0">
            <a:noFill/>
          </a:ln>
        </p:spPr>
      </p:pic>
      <p:sp>
        <p:nvSpPr>
          <p:cNvPr id="43" name="Rectangle 7"/>
          <p:cNvSpPr/>
          <p:nvPr/>
        </p:nvSpPr>
        <p:spPr>
          <a:xfrm>
            <a:off x="10868760" y="0"/>
            <a:ext cx="951120" cy="951120"/>
          </a:xfrm>
          <a:prstGeom prst="rect">
            <a:avLst/>
          </a:prstGeom>
          <a:solidFill>
            <a:srgbClr val="9c0000"/>
          </a:solidFill>
          <a:ln w="12600">
            <a:noFill/>
          </a:ln>
        </p:spPr>
        <p:style>
          <a:lnRef idx="0"/>
          <a:fillRef idx="0"/>
          <a:effectRef idx="0"/>
          <a:fontRef idx="minor"/>
        </p:style>
      </p:sp>
      <p:pic>
        <p:nvPicPr>
          <p:cNvPr id="44" name="Picture 10" descr=""/>
          <p:cNvPicPr/>
          <p:nvPr/>
        </p:nvPicPr>
        <p:blipFill>
          <a:blip r:embed="rId3"/>
          <a:stretch/>
        </p:blipFill>
        <p:spPr>
          <a:xfrm>
            <a:off x="10857240" y="-64440"/>
            <a:ext cx="1015200" cy="1015200"/>
          </a:xfrm>
          <a:prstGeom prst="rect">
            <a:avLst/>
          </a:prstGeom>
          <a:ln w="0">
            <a:noFill/>
          </a:ln>
        </p:spPr>
      </p:pic>
      <p:sp>
        <p:nvSpPr>
          <p:cNvPr id="45" name="TextBox 9"/>
          <p:cNvSpPr/>
          <p:nvPr/>
        </p:nvSpPr>
        <p:spPr>
          <a:xfrm>
            <a:off x="185400" y="6362280"/>
            <a:ext cx="46724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38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7000" cy="336528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032000" y="2881080"/>
            <a:ext cx="808092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Formal and Informal Language</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
          <p:cNvSpPr/>
          <p:nvPr/>
        </p:nvSpPr>
        <p:spPr>
          <a:xfrm>
            <a:off x="540000" y="900000"/>
            <a:ext cx="10976400" cy="485748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spcBef>
                <a:spcPts val="283"/>
              </a:spcBef>
              <a:spcAft>
                <a:spcPts val="283"/>
              </a:spcAft>
              <a:buNone/>
            </a:pPr>
            <a:r>
              <a:rPr b="1" lang="en-PH" sz="1800" spc="-1" strike="noStrike">
                <a:solidFill>
                  <a:srgbClr val="000000"/>
                </a:solidFill>
                <a:latin typeface="LaTO"/>
                <a:ea typeface="DejaVu Sans"/>
              </a:rPr>
              <a:t>ACTIVITY: Below are words or phrases with similar meanings. One is for formal contexts, while the other is for informal contexts. Choose from the given options to complete the following statements.</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Example:</a:t>
            </a:r>
            <a:endParaRPr b="0" lang="en-PH" sz="1800" spc="-1" strike="noStrike">
              <a:latin typeface="Arial"/>
            </a:endParaRPr>
          </a:p>
          <a:p>
            <a:pPr algn="just">
              <a:lnSpc>
                <a:spcPct val="150000"/>
              </a:lnSpc>
              <a:buNone/>
            </a:pPr>
            <a:r>
              <a:rPr b="0" lang="en-PH" sz="1800" spc="-1" strike="noStrike" u="sng">
                <a:solidFill>
                  <a:srgbClr val="000000"/>
                </a:solidFill>
                <a:uFillTx/>
                <a:latin typeface="LaTO"/>
                <a:ea typeface="DejaVu Sans"/>
              </a:rPr>
              <a:t>Heaps of</a:t>
            </a:r>
            <a:r>
              <a:rPr b="0" lang="en-PH" sz="1800" spc="-1" strike="noStrike">
                <a:solidFill>
                  <a:srgbClr val="000000"/>
                </a:solidFill>
                <a:latin typeface="LaTO"/>
                <a:ea typeface="DejaVu Sans"/>
              </a:rPr>
              <a:t> packages are placed on the table for delivery.</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heaps of / a number of (informal talk between friends)</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1.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lots of / a lot of / many / much (informal situation)</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There’s ___________ food for our friends and relatives.</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2.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completely / totally (formal situation)</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I’m ___________ troubled by the emerging problems of our organization.</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3.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really / definitely (informal situation)</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She’s ___________ excited about the coming birthday celebration.</a:t>
            </a:r>
            <a:endParaRPr b="0" lang="en-PH" sz="1800" spc="-1" strike="noStrike">
              <a:latin typeface="Arial"/>
            </a:endParaRPr>
          </a:p>
        </p:txBody>
      </p:sp>
      <p:sp>
        <p:nvSpPr>
          <p:cNvPr id="157" name="TextBox 18"/>
          <p:cNvSpPr/>
          <p:nvPr/>
        </p:nvSpPr>
        <p:spPr>
          <a:xfrm>
            <a:off x="519840" y="145080"/>
            <a:ext cx="10420920" cy="636120"/>
          </a:xfrm>
          <a:prstGeom prst="rect">
            <a:avLst/>
          </a:prstGeom>
          <a:noFill/>
          <a:ln w="0">
            <a:noFill/>
          </a:ln>
        </p:spPr>
        <p:style>
          <a:lnRef idx="0"/>
          <a:fillRef idx="0"/>
          <a:effectRef idx="0"/>
          <a:fontRef idx="minor"/>
        </p:style>
      </p:sp>
      <p:sp>
        <p:nvSpPr>
          <p:cNvPr id="158" name="TextBox 17"/>
          <p:cNvSpPr/>
          <p:nvPr/>
        </p:nvSpPr>
        <p:spPr>
          <a:xfrm>
            <a:off x="360000" y="252000"/>
            <a:ext cx="808092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000000"/>
                </a:solidFill>
                <a:latin typeface="Montserrat Medium"/>
                <a:ea typeface="DejaVu Sans"/>
              </a:rPr>
              <a:t>Formal and Informal Language</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
          <p:cNvSpPr/>
          <p:nvPr/>
        </p:nvSpPr>
        <p:spPr>
          <a:xfrm>
            <a:off x="540000" y="1080000"/>
            <a:ext cx="10976400" cy="485748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spcBef>
                <a:spcPts val="283"/>
              </a:spcBef>
              <a:spcAft>
                <a:spcPts val="283"/>
              </a:spcAft>
              <a:buNone/>
            </a:pPr>
            <a:r>
              <a:rPr b="1" lang="en-PH" sz="1800" spc="-1" strike="noStrike">
                <a:solidFill>
                  <a:srgbClr val="c9211e"/>
                </a:solidFill>
                <a:latin typeface="LaTO"/>
                <a:ea typeface="DejaVu Sans"/>
              </a:rPr>
              <a:t>ANSWER: </a:t>
            </a:r>
            <a:endParaRPr b="0" lang="en-PH" sz="1800" spc="-1" strike="noStrike">
              <a:latin typeface="Arial"/>
            </a:endParaRPr>
          </a:p>
          <a:p>
            <a:pPr algn="just">
              <a:lnSpc>
                <a:spcPct val="150000"/>
              </a:lnSpc>
              <a:spcBef>
                <a:spcPts val="283"/>
              </a:spcBef>
              <a:spcAft>
                <a:spcPts val="283"/>
              </a:spcAft>
              <a:buNone/>
            </a:pPr>
            <a:r>
              <a:rPr b="0" lang="en-PH" sz="1800" spc="-1" strike="noStrike">
                <a:solidFill>
                  <a:srgbClr val="000000"/>
                </a:solidFill>
                <a:latin typeface="LaTO"/>
                <a:ea typeface="DejaVu Sans"/>
              </a:rPr>
              <a:t>Example:</a:t>
            </a:r>
            <a:endParaRPr b="0" lang="en-PH" sz="1800" spc="-1" strike="noStrike">
              <a:latin typeface="Arial"/>
            </a:endParaRPr>
          </a:p>
          <a:p>
            <a:pPr algn="just">
              <a:lnSpc>
                <a:spcPct val="150000"/>
              </a:lnSpc>
              <a:spcBef>
                <a:spcPts val="283"/>
              </a:spcBef>
              <a:spcAft>
                <a:spcPts val="283"/>
              </a:spcAft>
              <a:buNone/>
            </a:pPr>
            <a:r>
              <a:rPr b="0" lang="en-PH" sz="1800" spc="-1" strike="noStrike" u="sng">
                <a:solidFill>
                  <a:srgbClr val="000000"/>
                </a:solidFill>
                <a:uFillTx/>
                <a:latin typeface="LaTO"/>
                <a:ea typeface="DejaVu Sans"/>
              </a:rPr>
              <a:t>Heaps of</a:t>
            </a:r>
            <a:r>
              <a:rPr b="0" lang="en-PH" sz="1800" spc="-1" strike="noStrike">
                <a:solidFill>
                  <a:srgbClr val="000000"/>
                </a:solidFill>
                <a:latin typeface="LaTO"/>
                <a:ea typeface="DejaVu Sans"/>
              </a:rPr>
              <a:t> packages are placed on the table for delivery.</a:t>
            </a:r>
            <a:endParaRPr b="0" lang="en-PH" sz="1800" spc="-1" strike="noStrike">
              <a:latin typeface="Arial"/>
            </a:endParaRPr>
          </a:p>
          <a:p>
            <a:pPr algn="just">
              <a:lnSpc>
                <a:spcPct val="150000"/>
              </a:lnSpc>
              <a:spcBef>
                <a:spcPts val="283"/>
              </a:spcBef>
              <a:spcAft>
                <a:spcPts val="283"/>
              </a:spcAft>
              <a:buNone/>
            </a:pPr>
            <a:r>
              <a:rPr b="0" lang="en-PH" sz="1800" spc="-1" strike="noStrike">
                <a:solidFill>
                  <a:srgbClr val="000000"/>
                </a:solidFill>
                <a:latin typeface="LaTO"/>
                <a:ea typeface="DejaVu Sans"/>
              </a:rPr>
              <a:t>heaps of / a number of (informal talk between friends)</a:t>
            </a:r>
            <a:endParaRPr b="0" lang="en-PH" sz="1800" spc="-1" strike="noStrike">
              <a:latin typeface="Arial"/>
            </a:endParaRPr>
          </a:p>
          <a:p>
            <a:pPr algn="just">
              <a:lnSpc>
                <a:spcPct val="150000"/>
              </a:lnSpc>
              <a:spcBef>
                <a:spcPts val="283"/>
              </a:spcBef>
              <a:spcAft>
                <a:spcPts val="283"/>
              </a:spcAft>
              <a:buNone/>
            </a:pPr>
            <a:r>
              <a:rPr b="0" lang="en-PH" sz="1800" spc="-1" strike="noStrike">
                <a:solidFill>
                  <a:srgbClr val="000000"/>
                </a:solidFill>
                <a:latin typeface="LaTO"/>
                <a:ea typeface="DejaVu Sans"/>
              </a:rPr>
              <a:t>1.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lots of / a lot of / many / much (informal situation)</a:t>
            </a:r>
            <a:endParaRPr b="0" lang="en-PH" sz="1800" spc="-1" strike="noStrike">
              <a:latin typeface="Arial"/>
            </a:endParaRPr>
          </a:p>
          <a:p>
            <a:pPr algn="just">
              <a:lnSpc>
                <a:spcPct val="150000"/>
              </a:lnSpc>
              <a:spcBef>
                <a:spcPts val="283"/>
              </a:spcBef>
              <a:spcAft>
                <a:spcPts val="283"/>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There’s </a:t>
            </a:r>
            <a:r>
              <a:rPr b="0" lang="en-PH" sz="1800" spc="-1" strike="noStrike" u="sng">
                <a:solidFill>
                  <a:srgbClr val="c9211e"/>
                </a:solidFill>
                <a:uFillTx/>
                <a:latin typeface="LaTO"/>
                <a:ea typeface="DejaVu Sans"/>
              </a:rPr>
              <a:t>     a lot of    </a:t>
            </a:r>
            <a:r>
              <a:rPr b="0" lang="en-PH" sz="1800" spc="-1" strike="noStrike">
                <a:solidFill>
                  <a:srgbClr val="000000"/>
                </a:solidFill>
                <a:latin typeface="LaTO"/>
                <a:ea typeface="DejaVu Sans"/>
              </a:rPr>
              <a:t> food for our friends and relatives.</a:t>
            </a:r>
            <a:endParaRPr b="0" lang="en-PH" sz="1800" spc="-1" strike="noStrike">
              <a:latin typeface="Arial"/>
            </a:endParaRPr>
          </a:p>
          <a:p>
            <a:pPr algn="just">
              <a:lnSpc>
                <a:spcPct val="150000"/>
              </a:lnSpc>
              <a:spcBef>
                <a:spcPts val="283"/>
              </a:spcBef>
              <a:spcAft>
                <a:spcPts val="283"/>
              </a:spcAft>
              <a:buNone/>
            </a:pPr>
            <a:r>
              <a:rPr b="0" lang="en-PH" sz="1800" spc="-1" strike="noStrike">
                <a:solidFill>
                  <a:srgbClr val="000000"/>
                </a:solidFill>
                <a:latin typeface="LaTO"/>
                <a:ea typeface="DejaVu Sans"/>
              </a:rPr>
              <a:t>2.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completely / totally (formal situation)</a:t>
            </a:r>
            <a:endParaRPr b="0" lang="en-PH" sz="1800" spc="-1" strike="noStrike">
              <a:latin typeface="Arial"/>
            </a:endParaRPr>
          </a:p>
          <a:p>
            <a:pPr algn="just">
              <a:lnSpc>
                <a:spcPct val="150000"/>
              </a:lnSpc>
              <a:spcBef>
                <a:spcPts val="283"/>
              </a:spcBef>
              <a:spcAft>
                <a:spcPts val="283"/>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I’m </a:t>
            </a:r>
            <a:r>
              <a:rPr b="0" lang="en-PH" sz="1800" spc="-1" strike="noStrike" u="sng">
                <a:solidFill>
                  <a:srgbClr val="c9211e"/>
                </a:solidFill>
                <a:uFillTx/>
                <a:latin typeface="LaTO"/>
                <a:ea typeface="DejaVu Sans"/>
              </a:rPr>
              <a:t>     completely   </a:t>
            </a:r>
            <a:r>
              <a:rPr b="0" lang="en-PH" sz="1800" spc="-1" strike="noStrike">
                <a:solidFill>
                  <a:srgbClr val="000000"/>
                </a:solidFill>
                <a:latin typeface="LaTO"/>
                <a:ea typeface="DejaVu Sans"/>
              </a:rPr>
              <a:t> troubled by the emerging problems of our organization.</a:t>
            </a:r>
            <a:endParaRPr b="0" lang="en-PH" sz="1800" spc="-1" strike="noStrike">
              <a:latin typeface="Arial"/>
            </a:endParaRPr>
          </a:p>
          <a:p>
            <a:pPr algn="just">
              <a:lnSpc>
                <a:spcPct val="150000"/>
              </a:lnSpc>
              <a:spcBef>
                <a:spcPts val="283"/>
              </a:spcBef>
              <a:spcAft>
                <a:spcPts val="283"/>
              </a:spcAft>
              <a:buNone/>
            </a:pPr>
            <a:r>
              <a:rPr b="0" lang="en-PH" sz="1800" spc="-1" strike="noStrike">
                <a:solidFill>
                  <a:srgbClr val="000000"/>
                </a:solidFill>
                <a:latin typeface="LaTO"/>
                <a:ea typeface="DejaVu Sans"/>
              </a:rPr>
              <a:t>3.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really / definitely (informal situation)</a:t>
            </a:r>
            <a:endParaRPr b="0" lang="en-PH" sz="1800" spc="-1" strike="noStrike">
              <a:latin typeface="Arial"/>
            </a:endParaRPr>
          </a:p>
          <a:p>
            <a:pPr algn="just">
              <a:lnSpc>
                <a:spcPct val="150000"/>
              </a:lnSpc>
              <a:spcBef>
                <a:spcPts val="283"/>
              </a:spcBef>
              <a:spcAft>
                <a:spcPts val="283"/>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She’s </a:t>
            </a:r>
            <a:r>
              <a:rPr b="0" lang="en-PH" sz="1800" spc="-1" strike="noStrike" u="sng">
                <a:solidFill>
                  <a:srgbClr val="c9211e"/>
                </a:solidFill>
                <a:uFillTx/>
                <a:latin typeface="LaTO"/>
                <a:ea typeface="DejaVu Sans"/>
              </a:rPr>
              <a:t>      really     </a:t>
            </a:r>
            <a:r>
              <a:rPr b="0" lang="en-PH" sz="1800" spc="-1" strike="noStrike">
                <a:solidFill>
                  <a:srgbClr val="000000"/>
                </a:solidFill>
                <a:latin typeface="LaTO"/>
                <a:ea typeface="DejaVu Sans"/>
              </a:rPr>
              <a:t> excited about the coming birthday celebration.</a:t>
            </a:r>
            <a:endParaRPr b="0" lang="en-PH" sz="1800" spc="-1" strike="noStrike">
              <a:latin typeface="Arial"/>
            </a:endParaRPr>
          </a:p>
        </p:txBody>
      </p:sp>
      <p:sp>
        <p:nvSpPr>
          <p:cNvPr id="160" name="TextBox 20"/>
          <p:cNvSpPr/>
          <p:nvPr/>
        </p:nvSpPr>
        <p:spPr>
          <a:xfrm>
            <a:off x="519840" y="145080"/>
            <a:ext cx="10420920" cy="636120"/>
          </a:xfrm>
          <a:prstGeom prst="rect">
            <a:avLst/>
          </a:prstGeom>
          <a:noFill/>
          <a:ln w="0">
            <a:noFill/>
          </a:ln>
        </p:spPr>
        <p:style>
          <a:lnRef idx="0"/>
          <a:fillRef idx="0"/>
          <a:effectRef idx="0"/>
          <a:fontRef idx="minor"/>
        </p:style>
      </p:sp>
      <p:sp>
        <p:nvSpPr>
          <p:cNvPr id="161" name="TextBox 19"/>
          <p:cNvSpPr/>
          <p:nvPr/>
        </p:nvSpPr>
        <p:spPr>
          <a:xfrm>
            <a:off x="360000" y="252000"/>
            <a:ext cx="808092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000000"/>
                </a:solidFill>
                <a:latin typeface="Montserrat Medium"/>
                <a:ea typeface="DejaVu Sans"/>
              </a:rPr>
              <a:t>Formal and Informal Language</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540000" y="1224000"/>
            <a:ext cx="10976400" cy="4857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Informal Contexts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6" name="TextBox 1"/>
          <p:cNvSpPr/>
          <p:nvPr/>
        </p:nvSpPr>
        <p:spPr>
          <a:xfrm>
            <a:off x="519840" y="145080"/>
            <a:ext cx="10420920" cy="636120"/>
          </a:xfrm>
          <a:prstGeom prst="rect">
            <a:avLst/>
          </a:prstGeom>
          <a:noFill/>
          <a:ln w="0">
            <a:noFill/>
          </a:ln>
        </p:spPr>
        <p:style>
          <a:lnRef idx="0"/>
          <a:fillRef idx="0"/>
          <a:effectRef idx="0"/>
          <a:fontRef idx="minor"/>
        </p:style>
      </p:sp>
      <p:sp>
        <p:nvSpPr>
          <p:cNvPr id="127" name="TextBox 2"/>
          <p:cNvSpPr/>
          <p:nvPr/>
        </p:nvSpPr>
        <p:spPr>
          <a:xfrm>
            <a:off x="360000" y="252000"/>
            <a:ext cx="808092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000000"/>
                </a:solidFill>
                <a:latin typeface="Montserrat Medium"/>
                <a:ea typeface="DejaVu Sans"/>
              </a:rPr>
              <a:t>Formal and Informal Language</a:t>
            </a:r>
            <a:endParaRPr b="0" lang="en-PH" sz="3600" spc="-1" strike="noStrike">
              <a:latin typeface="Arial"/>
            </a:endParaRPr>
          </a:p>
        </p:txBody>
      </p:sp>
      <p:pic>
        <p:nvPicPr>
          <p:cNvPr id="128" name="" descr=""/>
          <p:cNvPicPr/>
          <p:nvPr/>
        </p:nvPicPr>
        <p:blipFill>
          <a:blip r:embed="rId1"/>
          <a:stretch/>
        </p:blipFill>
        <p:spPr>
          <a:xfrm>
            <a:off x="762480" y="1620000"/>
            <a:ext cx="5356080" cy="3238560"/>
          </a:xfrm>
          <a:prstGeom prst="rect">
            <a:avLst/>
          </a:prstGeom>
          <a:ln w="0">
            <a:noFill/>
          </a:ln>
        </p:spPr>
      </p:pic>
      <p:sp>
        <p:nvSpPr>
          <p:cNvPr id="129" name=""/>
          <p:cNvSpPr/>
          <p:nvPr/>
        </p:nvSpPr>
        <p:spPr>
          <a:xfrm>
            <a:off x="814320" y="4860000"/>
            <a:ext cx="5304240" cy="3448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500" spc="-1" strike="noStrike">
                <a:solidFill>
                  <a:srgbClr val="000000"/>
                </a:solidFill>
                <a:latin typeface="Lato"/>
                <a:ea typeface="DejaVu Sans"/>
              </a:rPr>
              <a:t>by CaiHuuThanh, CC0 Public Domain via Pixbay</a:t>
            </a:r>
            <a:endParaRPr b="0" lang="en-PH" sz="1500" spc="-1" strike="noStrike">
              <a:latin typeface="Arial"/>
            </a:endParaRPr>
          </a:p>
        </p:txBody>
      </p:sp>
      <p:pic>
        <p:nvPicPr>
          <p:cNvPr id="130" name="" descr=""/>
          <p:cNvPicPr/>
          <p:nvPr/>
        </p:nvPicPr>
        <p:blipFill>
          <a:blip r:embed="rId2"/>
          <a:stretch/>
        </p:blipFill>
        <p:spPr>
          <a:xfrm>
            <a:off x="6300000" y="1620000"/>
            <a:ext cx="5474160" cy="3238560"/>
          </a:xfrm>
          <a:prstGeom prst="rect">
            <a:avLst/>
          </a:prstGeom>
          <a:ln w="0">
            <a:noFill/>
          </a:ln>
        </p:spPr>
      </p:pic>
      <p:sp>
        <p:nvSpPr>
          <p:cNvPr id="131" name=""/>
          <p:cNvSpPr/>
          <p:nvPr/>
        </p:nvSpPr>
        <p:spPr>
          <a:xfrm>
            <a:off x="6300000" y="4860000"/>
            <a:ext cx="5398560" cy="358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500" spc="-1" strike="noStrike">
                <a:solidFill>
                  <a:srgbClr val="000000"/>
                </a:solidFill>
                <a:latin typeface="Arial"/>
                <a:ea typeface="DejaVu Sans"/>
              </a:rPr>
              <a:t>by darwisalwan, CC0 Public Domain via Pixbay</a:t>
            </a:r>
            <a:endParaRPr b="0" lang="en-PH" sz="1500" spc="-1" strike="noStrike">
              <a:latin typeface="Arial"/>
            </a:endParaRPr>
          </a:p>
        </p:txBody>
      </p:sp>
      <p:sp>
        <p:nvSpPr>
          <p:cNvPr id="132" name=""/>
          <p:cNvSpPr/>
          <p:nvPr/>
        </p:nvSpPr>
        <p:spPr>
          <a:xfrm>
            <a:off x="540000" y="5220000"/>
            <a:ext cx="11338560" cy="1023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Informal register</a:t>
            </a:r>
            <a:r>
              <a:rPr b="0" lang="en-PH" sz="1800" spc="-1" strike="noStrike">
                <a:solidFill>
                  <a:srgbClr val="000000"/>
                </a:solidFill>
                <a:latin typeface="Lato"/>
                <a:ea typeface="DejaVu Sans"/>
              </a:rPr>
              <a:t> is the language used by friends, family, and people that you are close with, while formal register is appropriate for professional settings or events like offices, classroom discussions, or professional organization’s events.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
          <p:cNvSpPr/>
          <p:nvPr/>
        </p:nvSpPr>
        <p:spPr>
          <a:xfrm>
            <a:off x="540000" y="1224000"/>
            <a:ext cx="10976400" cy="4857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Formal Contexts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34" name="TextBox 3"/>
          <p:cNvSpPr/>
          <p:nvPr/>
        </p:nvSpPr>
        <p:spPr>
          <a:xfrm>
            <a:off x="519840" y="145080"/>
            <a:ext cx="10420920" cy="636120"/>
          </a:xfrm>
          <a:prstGeom prst="rect">
            <a:avLst/>
          </a:prstGeom>
          <a:noFill/>
          <a:ln w="0">
            <a:noFill/>
          </a:ln>
        </p:spPr>
        <p:style>
          <a:lnRef idx="0"/>
          <a:fillRef idx="0"/>
          <a:effectRef idx="0"/>
          <a:fontRef idx="minor"/>
        </p:style>
      </p:sp>
      <p:pic>
        <p:nvPicPr>
          <p:cNvPr id="135" name="" descr=""/>
          <p:cNvPicPr/>
          <p:nvPr/>
        </p:nvPicPr>
        <p:blipFill>
          <a:blip r:embed="rId1"/>
          <a:stretch/>
        </p:blipFill>
        <p:spPr>
          <a:xfrm>
            <a:off x="1084320" y="1620000"/>
            <a:ext cx="10074240" cy="3598560"/>
          </a:xfrm>
          <a:prstGeom prst="rect">
            <a:avLst/>
          </a:prstGeom>
          <a:ln w="0">
            <a:noFill/>
          </a:ln>
        </p:spPr>
      </p:pic>
      <p:sp>
        <p:nvSpPr>
          <p:cNvPr id="136" name=""/>
          <p:cNvSpPr/>
          <p:nvPr/>
        </p:nvSpPr>
        <p:spPr>
          <a:xfrm>
            <a:off x="1158120" y="5184000"/>
            <a:ext cx="8020440" cy="3448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500" spc="-1" strike="noStrike">
                <a:solidFill>
                  <a:srgbClr val="000000"/>
                </a:solidFill>
                <a:latin typeface="Lato"/>
                <a:ea typeface="DejaVu Sans"/>
              </a:rPr>
              <a:t>by Nasir Khan Saikat, CC BY-SA 4.0 via Wikimedia Commons</a:t>
            </a:r>
            <a:endParaRPr b="0" lang="en-PH" sz="1500" spc="-1" strike="noStrike">
              <a:latin typeface="Arial"/>
            </a:endParaRPr>
          </a:p>
        </p:txBody>
      </p:sp>
      <p:sp>
        <p:nvSpPr>
          <p:cNvPr id="137" name=""/>
          <p:cNvSpPr/>
          <p:nvPr/>
        </p:nvSpPr>
        <p:spPr>
          <a:xfrm>
            <a:off x="4562640" y="5506200"/>
            <a:ext cx="3175920" cy="395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solidFill>
                  <a:srgbClr val="404040"/>
                </a:solidFill>
                <a:latin typeface="Lato"/>
                <a:ea typeface="DejaVu Sans"/>
              </a:rPr>
              <a:t>Faculty Meeting</a:t>
            </a:r>
            <a:endParaRPr b="0" lang="en-PH" sz="1800" spc="-1" strike="noStrike">
              <a:latin typeface="Arial"/>
            </a:endParaRPr>
          </a:p>
        </p:txBody>
      </p:sp>
      <p:sp>
        <p:nvSpPr>
          <p:cNvPr id="138" name="TextBox 4"/>
          <p:cNvSpPr/>
          <p:nvPr/>
        </p:nvSpPr>
        <p:spPr>
          <a:xfrm>
            <a:off x="360000" y="252000"/>
            <a:ext cx="808092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000000"/>
                </a:solidFill>
                <a:latin typeface="Montserrat Medium"/>
                <a:ea typeface="DejaVu Sans"/>
              </a:rPr>
              <a:t>Formal and Informal Language</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
          <p:cNvSpPr/>
          <p:nvPr/>
        </p:nvSpPr>
        <p:spPr>
          <a:xfrm>
            <a:off x="540000" y="1224000"/>
            <a:ext cx="10976400" cy="485748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spcBef>
                <a:spcPts val="567"/>
              </a:spcBef>
              <a:spcAft>
                <a:spcPts val="567"/>
              </a:spcAft>
              <a:buNone/>
            </a:pPr>
            <a:r>
              <a:rPr b="1" lang="en-PH" sz="1800" spc="-1" strike="noStrike">
                <a:solidFill>
                  <a:srgbClr val="000000"/>
                </a:solidFill>
                <a:latin typeface="Lato"/>
                <a:ea typeface="DejaVu Sans"/>
              </a:rPr>
              <a:t>Formal Contexts</a:t>
            </a:r>
            <a:endParaRPr b="0" lang="en-PH" sz="1800" spc="-1" strike="noStrike">
              <a:latin typeface="Arial"/>
            </a:endParaRPr>
          </a:p>
          <a:p>
            <a:pPr algn="just">
              <a:lnSpc>
                <a:spcPct val="150000"/>
              </a:lnSpc>
              <a:spcBef>
                <a:spcPts val="567"/>
              </a:spcBef>
              <a:spcAft>
                <a:spcPts val="567"/>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Formal situations: a speech delivery, meetings, or academic forums. Informal situations: a conversation between friends and spontaneous sharing of stories and jokes between family members or close friends.</a:t>
            </a:r>
            <a:endParaRPr b="0" lang="en-PH" sz="1800" spc="-1" strike="noStrike">
              <a:latin typeface="Arial"/>
            </a:endParaRPr>
          </a:p>
          <a:p>
            <a:pPr algn="just">
              <a:lnSpc>
                <a:spcPct val="150000"/>
              </a:lnSpc>
              <a:spcBef>
                <a:spcPts val="567"/>
              </a:spcBef>
              <a:spcAft>
                <a:spcPts val="567"/>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To know more about the appropriate use of English in formal and informal contexts, it is helpful to learn “register.” </a:t>
            </a:r>
            <a:r>
              <a:rPr b="1" lang="en-PH" sz="1800" spc="-1" strike="noStrike">
                <a:solidFill>
                  <a:srgbClr val="000000"/>
                </a:solidFill>
                <a:latin typeface="Lato"/>
                <a:ea typeface="DejaVu Sans"/>
              </a:rPr>
              <a:t>Register</a:t>
            </a:r>
            <a:r>
              <a:rPr b="0" lang="en-PH" sz="1800" spc="-1" strike="noStrike">
                <a:solidFill>
                  <a:srgbClr val="000000"/>
                </a:solidFill>
                <a:latin typeface="Lato"/>
                <a:ea typeface="DejaVu Sans"/>
              </a:rPr>
              <a:t> refers to variation in language or level of usage that is determined by degree of formality and consideration of several factors: the situation or context of use, the purpose, subject-matter and content of message, the standing of the user, and the relationship between the participants.</a:t>
            </a:r>
            <a:endParaRPr b="0" lang="en-PH" sz="1800" spc="-1" strike="noStrike">
              <a:latin typeface="Arial"/>
            </a:endParaRPr>
          </a:p>
          <a:p>
            <a:pPr algn="just">
              <a:lnSpc>
                <a:spcPct val="100000"/>
              </a:lnSpc>
              <a:buNone/>
            </a:pPr>
            <a:endParaRPr b="0" lang="en-PH" sz="1800" spc="-1" strike="noStrike">
              <a:latin typeface="Arial"/>
            </a:endParaRPr>
          </a:p>
          <a:p>
            <a:pPr algn="r">
              <a:lnSpc>
                <a:spcPct val="100000"/>
              </a:lnSpc>
              <a:buNone/>
            </a:pPr>
            <a:r>
              <a:rPr b="0" i="1" lang="en-PH" sz="1800" spc="-1" strike="noStrike">
                <a:solidFill>
                  <a:srgbClr val="000000"/>
                </a:solidFill>
                <a:latin typeface="Lato"/>
                <a:ea typeface="DejaVu Sans"/>
              </a:rPr>
              <a:t>Source: ROMAINE, 1994 as cited by Jimenez, Ryan. “English Register (English 28).” April 28, 2021.</a:t>
            </a:r>
            <a:endParaRPr b="0" lang="en-PH" sz="1800" spc="-1" strike="noStrike">
              <a:latin typeface="Arial"/>
            </a:endParaRPr>
          </a:p>
          <a:p>
            <a:pPr algn="r">
              <a:lnSpc>
                <a:spcPct val="100000"/>
              </a:lnSpc>
              <a:buNone/>
            </a:pPr>
            <a:r>
              <a:rPr b="0" i="1" lang="en-PH" sz="1800" spc="-1" strike="noStrike">
                <a:solidFill>
                  <a:srgbClr val="000000"/>
                </a:solidFill>
                <a:latin typeface="Lato"/>
                <a:ea typeface="DejaVu Sans"/>
              </a:rPr>
              <a:t>https:www.slideshare.net/RyanBuer/types-of-language-registers</a:t>
            </a:r>
            <a:endParaRPr b="0" lang="en-PH" sz="1800" spc="-1" strike="noStrike">
              <a:latin typeface="Arial"/>
            </a:endParaRPr>
          </a:p>
          <a:p>
            <a:pPr algn="r">
              <a:lnSpc>
                <a:spcPct val="100000"/>
              </a:lnSpc>
              <a:buNone/>
            </a:pPr>
            <a:r>
              <a:rPr b="0" i="1" lang="en-PH" sz="1800" spc="-1" strike="noStrike">
                <a:solidFill>
                  <a:srgbClr val="000000"/>
                </a:solidFill>
                <a:latin typeface="Lato"/>
                <a:ea typeface="DejaVu Sans"/>
              </a:rPr>
              <a:t>https://www.lexico.com/defi nition/register </a:t>
            </a:r>
            <a:endParaRPr b="0" lang="en-PH" sz="1800" spc="-1" strike="noStrike">
              <a:latin typeface="Arial"/>
            </a:endParaRPr>
          </a:p>
          <a:p>
            <a:pPr algn="r">
              <a:lnSpc>
                <a:spcPct val="100000"/>
              </a:lnSpc>
              <a:spcBef>
                <a:spcPts val="567"/>
              </a:spcBef>
              <a:spcAft>
                <a:spcPts val="567"/>
              </a:spcAft>
              <a:buNone/>
            </a:pPr>
            <a:endParaRPr b="0" lang="en-PH" sz="1800" spc="-1" strike="noStrike">
              <a:latin typeface="Arial"/>
            </a:endParaRPr>
          </a:p>
          <a:p>
            <a:pPr algn="just">
              <a:lnSpc>
                <a:spcPct val="150000"/>
              </a:lnSpc>
              <a:spcBef>
                <a:spcPts val="567"/>
              </a:spcBef>
              <a:spcAft>
                <a:spcPts val="567"/>
              </a:spcAft>
              <a:buNone/>
            </a:pPr>
            <a:endParaRPr b="0" lang="en-PH" sz="1800" spc="-1" strike="noStrike">
              <a:latin typeface="Arial"/>
            </a:endParaRPr>
          </a:p>
          <a:p>
            <a:pPr algn="just">
              <a:lnSpc>
                <a:spcPct val="150000"/>
              </a:lnSpc>
              <a:spcBef>
                <a:spcPts val="567"/>
              </a:spcBef>
              <a:spcAft>
                <a:spcPts val="567"/>
              </a:spcAft>
              <a:buNone/>
            </a:pPr>
            <a:endParaRPr b="0" lang="en-PH" sz="1800" spc="-1" strike="noStrike">
              <a:latin typeface="Arial"/>
            </a:endParaRPr>
          </a:p>
        </p:txBody>
      </p:sp>
      <p:sp>
        <p:nvSpPr>
          <p:cNvPr id="140" name="TextBox 5"/>
          <p:cNvSpPr/>
          <p:nvPr/>
        </p:nvSpPr>
        <p:spPr>
          <a:xfrm>
            <a:off x="519840" y="145080"/>
            <a:ext cx="10420920" cy="636120"/>
          </a:xfrm>
          <a:prstGeom prst="rect">
            <a:avLst/>
          </a:prstGeom>
          <a:noFill/>
          <a:ln w="0">
            <a:noFill/>
          </a:ln>
        </p:spPr>
        <p:style>
          <a:lnRef idx="0"/>
          <a:fillRef idx="0"/>
          <a:effectRef idx="0"/>
          <a:fontRef idx="minor"/>
        </p:style>
      </p:sp>
      <p:sp>
        <p:nvSpPr>
          <p:cNvPr id="141" name="TextBox 6"/>
          <p:cNvSpPr/>
          <p:nvPr/>
        </p:nvSpPr>
        <p:spPr>
          <a:xfrm>
            <a:off x="360000" y="252000"/>
            <a:ext cx="808092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000000"/>
                </a:solidFill>
                <a:latin typeface="Montserrat Medium"/>
                <a:ea typeface="DejaVu Sans"/>
              </a:rPr>
              <a:t>Formal and Informal Language</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
          <p:cNvSpPr/>
          <p:nvPr/>
        </p:nvSpPr>
        <p:spPr>
          <a:xfrm>
            <a:off x="540000" y="1224000"/>
            <a:ext cx="10976400" cy="485748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spcBef>
                <a:spcPts val="567"/>
              </a:spcBef>
              <a:spcAft>
                <a:spcPts val="567"/>
              </a:spcAft>
              <a:buNone/>
            </a:pPr>
            <a:r>
              <a:rPr b="1" lang="en-PH" sz="1800" spc="-1" strike="noStrike">
                <a:solidFill>
                  <a:srgbClr val="000000"/>
                </a:solidFill>
                <a:latin typeface="Lato"/>
                <a:ea typeface="DejaVu Sans"/>
              </a:rPr>
              <a:t>The Five Levels of Register</a:t>
            </a:r>
            <a:endParaRPr b="0" lang="en-PH" sz="1800" spc="-1" strike="noStrike">
              <a:latin typeface="Arial"/>
            </a:endParaRPr>
          </a:p>
          <a:p>
            <a:pPr algn="just">
              <a:lnSpc>
                <a:spcPct val="200000"/>
              </a:lnSpc>
              <a:spcBef>
                <a:spcPts val="1134"/>
              </a:spcBef>
              <a:spcAft>
                <a:spcPts val="1134"/>
              </a:spcAft>
              <a:buNone/>
            </a:pPr>
            <a:r>
              <a:rPr b="1" lang="en-PH" sz="1800" spc="-1" strike="noStrike">
                <a:solidFill>
                  <a:srgbClr val="000000"/>
                </a:solidFill>
                <a:latin typeface="Lato"/>
                <a:ea typeface="DejaVu Sans"/>
              </a:rPr>
              <a:t>1. Frozen</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printed, unchanging language, formal, almost scripted phrases that do not vary</a:t>
            </a:r>
            <a:endParaRPr b="0" lang="en-PH" sz="1800" spc="-1" strike="noStrike">
              <a:latin typeface="Arial"/>
            </a:endParaRPr>
          </a:p>
          <a:p>
            <a:pPr algn="just">
              <a:lnSpc>
                <a:spcPct val="200000"/>
              </a:lnSpc>
              <a:spcBef>
                <a:spcPts val="567"/>
              </a:spcBef>
              <a:spcAft>
                <a:spcPts val="567"/>
              </a:spcAft>
              <a:buNone/>
            </a:pPr>
            <a:r>
              <a:rPr b="1" lang="en-PH" sz="1800" spc="-1" strike="noStrike">
                <a:solidFill>
                  <a:srgbClr val="000000"/>
                </a:solidFill>
                <a:latin typeface="Lato"/>
                <a:ea typeface="DejaVu Sans"/>
              </a:rPr>
              <a:t>Examples: </a:t>
            </a:r>
            <a:endParaRPr b="0" lang="en-PH" sz="1800" spc="-1" strike="noStrike">
              <a:latin typeface="Arial"/>
            </a:endParaRPr>
          </a:p>
          <a:p>
            <a:pPr algn="just">
              <a:lnSpc>
                <a:spcPct val="200000"/>
              </a:lnSpc>
              <a:spcBef>
                <a:spcPts val="567"/>
              </a:spcBef>
              <a:spcAft>
                <a:spcPts val="567"/>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Bible Laws • Preamble to the Philippine Constitution</a:t>
            </a:r>
            <a:endParaRPr b="0" lang="en-PH" sz="1800" spc="-1" strike="noStrike">
              <a:latin typeface="Arial"/>
            </a:endParaRPr>
          </a:p>
          <a:p>
            <a:pPr algn="just">
              <a:lnSpc>
                <a:spcPct val="200000"/>
              </a:lnSpc>
              <a:spcBef>
                <a:spcPts val="567"/>
              </a:spcBef>
              <a:spcAft>
                <a:spcPts val="567"/>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 want to welcome you to the Managers’ Conference, sponsored by Sunny Inc.</a:t>
            </a:r>
            <a:endParaRPr b="0" lang="en-PH" sz="1800" spc="-1" strike="noStrike">
              <a:latin typeface="Arial"/>
            </a:endParaRPr>
          </a:p>
          <a:p>
            <a:pPr algn="just">
              <a:lnSpc>
                <a:spcPct val="200000"/>
              </a:lnSpc>
              <a:spcBef>
                <a:spcPts val="567"/>
              </a:spcBef>
              <a:spcAft>
                <a:spcPts val="567"/>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Please submit the document at your earliest convenience.</a:t>
            </a:r>
            <a:endParaRPr b="0" lang="en-PH" sz="1800" spc="-1" strike="noStrike">
              <a:latin typeface="Arial"/>
            </a:endParaRPr>
          </a:p>
          <a:p>
            <a:pPr algn="just">
              <a:lnSpc>
                <a:spcPct val="200000"/>
              </a:lnSpc>
              <a:spcBef>
                <a:spcPts val="1134"/>
              </a:spcBef>
              <a:spcAft>
                <a:spcPts val="1134"/>
              </a:spcAft>
              <a:buNone/>
            </a:pPr>
            <a:endParaRPr b="0" lang="en-PH" sz="1800" spc="-1" strike="noStrike">
              <a:latin typeface="Arial"/>
            </a:endParaRPr>
          </a:p>
          <a:p>
            <a:pPr algn="just">
              <a:lnSpc>
                <a:spcPct val="200000"/>
              </a:lnSpc>
              <a:spcBef>
                <a:spcPts val="1134"/>
              </a:spcBef>
              <a:spcAft>
                <a:spcPts val="1134"/>
              </a:spcAft>
              <a:buNone/>
            </a:pPr>
            <a:endParaRPr b="0" lang="en-PH" sz="1800" spc="-1" strike="noStrike">
              <a:latin typeface="Arial"/>
            </a:endParaRPr>
          </a:p>
        </p:txBody>
      </p:sp>
      <p:sp>
        <p:nvSpPr>
          <p:cNvPr id="143" name="TextBox 8"/>
          <p:cNvSpPr/>
          <p:nvPr/>
        </p:nvSpPr>
        <p:spPr>
          <a:xfrm>
            <a:off x="519840" y="145080"/>
            <a:ext cx="10420920" cy="636120"/>
          </a:xfrm>
          <a:prstGeom prst="rect">
            <a:avLst/>
          </a:prstGeom>
          <a:noFill/>
          <a:ln w="0">
            <a:noFill/>
          </a:ln>
        </p:spPr>
        <p:style>
          <a:lnRef idx="0"/>
          <a:fillRef idx="0"/>
          <a:effectRef idx="0"/>
          <a:fontRef idx="minor"/>
        </p:style>
      </p:sp>
      <p:sp>
        <p:nvSpPr>
          <p:cNvPr id="144" name="TextBox 9"/>
          <p:cNvSpPr/>
          <p:nvPr/>
        </p:nvSpPr>
        <p:spPr>
          <a:xfrm>
            <a:off x="360000" y="252000"/>
            <a:ext cx="808092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000000"/>
                </a:solidFill>
                <a:latin typeface="Montserrat Medium"/>
                <a:ea typeface="DejaVu Sans"/>
              </a:rPr>
              <a:t>Formal and Informal Language</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
          <p:cNvSpPr/>
          <p:nvPr/>
        </p:nvSpPr>
        <p:spPr>
          <a:xfrm>
            <a:off x="540000" y="972000"/>
            <a:ext cx="10976400" cy="4857480"/>
          </a:xfrm>
          <a:prstGeom prst="rect">
            <a:avLst/>
          </a:prstGeom>
          <a:noFill/>
          <a:ln w="0">
            <a:noFill/>
          </a:ln>
        </p:spPr>
        <p:style>
          <a:lnRef idx="0"/>
          <a:fillRef idx="0"/>
          <a:effectRef idx="0"/>
          <a:fontRef idx="minor"/>
        </p:style>
        <p:txBody>
          <a:bodyPr lIns="90000" rIns="90000" tIns="45000" bIns="45000" anchor="t">
            <a:noAutofit/>
          </a:bodyPr>
          <a:p>
            <a:pPr>
              <a:lnSpc>
                <a:spcPct val="150000"/>
              </a:lnSpc>
              <a:spcBef>
                <a:spcPts val="283"/>
              </a:spcBef>
              <a:spcAft>
                <a:spcPts val="283"/>
              </a:spcAft>
              <a:buNone/>
            </a:pPr>
            <a:r>
              <a:rPr b="1" lang="en-PH" sz="1800" spc="-1" strike="noStrike">
                <a:solidFill>
                  <a:srgbClr val="000000"/>
                </a:solidFill>
                <a:latin typeface="Lato"/>
                <a:ea typeface="DejaVu Sans"/>
              </a:rPr>
              <a:t>The Five Levels of Register</a:t>
            </a:r>
            <a:endParaRPr b="0" lang="en-PH" sz="1800" spc="-1" strike="noStrike">
              <a:latin typeface="Arial"/>
            </a:endParaRPr>
          </a:p>
          <a:p>
            <a:pPr>
              <a:lnSpc>
                <a:spcPct val="150000"/>
              </a:lnSpc>
              <a:spcBef>
                <a:spcPts val="283"/>
              </a:spcBef>
              <a:spcAft>
                <a:spcPts val="283"/>
              </a:spcAft>
              <a:buNone/>
            </a:pPr>
            <a:r>
              <a:rPr b="1" lang="en-PH" sz="1800" spc="-1" strike="noStrike">
                <a:solidFill>
                  <a:srgbClr val="000000"/>
                </a:solidFill>
                <a:latin typeface="Lato"/>
                <a:ea typeface="DejaVu Sans"/>
              </a:rPr>
              <a:t>2. Formal</a:t>
            </a:r>
            <a:r>
              <a:rPr b="1" lang="en-PH" sz="1800" spc="-1" strike="noStrike">
                <a:solidFill>
                  <a:srgbClr val="000000"/>
                </a:solidFill>
                <a:latin typeface="Lato"/>
                <a:ea typeface="DejaVu Sans"/>
              </a:rPr>
              <a:t>	</a:t>
            </a:r>
            <a:r>
              <a:rPr b="0" lang="en-PH" sz="1800" spc="-1" strike="noStrike">
                <a:solidFill>
                  <a:srgbClr val="000000"/>
                </a:solidFill>
                <a:latin typeface="Lato"/>
                <a:ea typeface="DejaVu Sans"/>
              </a:rPr>
              <a:t>– characterized by one-way communication, no interruptions</a:t>
            </a:r>
            <a:endParaRPr b="0" lang="en-PH" sz="1800" spc="-1" strike="noStrike">
              <a:latin typeface="Arial"/>
            </a:endParaRPr>
          </a:p>
          <a:p>
            <a:pPr>
              <a:lnSpc>
                <a:spcPct val="150000"/>
              </a:lnSpc>
              <a:spcBef>
                <a:spcPts val="283"/>
              </a:spcBef>
              <a:spcAft>
                <a:spcPts val="283"/>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used in impersonal, formal settings</a:t>
            </a:r>
            <a:endParaRPr b="0" lang="en-PH" sz="1800" spc="-1" strike="noStrike">
              <a:latin typeface="Arial"/>
            </a:endParaRPr>
          </a:p>
          <a:p>
            <a:pPr>
              <a:lnSpc>
                <a:spcPct val="150000"/>
              </a:lnSpc>
              <a:spcBef>
                <a:spcPts val="283"/>
              </a:spcBef>
              <a:spcAft>
                <a:spcPts val="283"/>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follows a commonly accepted format—complete sentences, more complex syntax, and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specific word usages</a:t>
            </a:r>
            <a:endParaRPr b="0" lang="en-PH" sz="1800" spc="-1" strike="noStrike">
              <a:latin typeface="Arial"/>
            </a:endParaRPr>
          </a:p>
          <a:p>
            <a:pPr>
              <a:lnSpc>
                <a:spcPct val="150000"/>
              </a:lnSpc>
              <a:spcBef>
                <a:spcPts val="283"/>
              </a:spcBef>
              <a:spcAft>
                <a:spcPts val="283"/>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often used to show respect</a:t>
            </a:r>
            <a:endParaRPr b="0" lang="en-PH" sz="1800" spc="-1" strike="noStrike">
              <a:latin typeface="Arial"/>
            </a:endParaRPr>
          </a:p>
          <a:p>
            <a:pPr>
              <a:lnSpc>
                <a:spcPct val="150000"/>
              </a:lnSpc>
              <a:spcBef>
                <a:spcPts val="283"/>
              </a:spcBef>
              <a:spcAft>
                <a:spcPts val="283"/>
              </a:spcAft>
              <a:buNone/>
            </a:pPr>
            <a:r>
              <a:rPr b="1" lang="en-PH" sz="1800" spc="-1" strike="noStrike">
                <a:solidFill>
                  <a:srgbClr val="000000"/>
                </a:solidFill>
                <a:latin typeface="Lato"/>
                <a:ea typeface="DejaVu Sans"/>
              </a:rPr>
              <a:t>Examples: </a:t>
            </a:r>
            <a:r>
              <a:rPr b="1" lang="en-PH" sz="1800" spc="-1" strike="noStrike">
                <a:solidFill>
                  <a:srgbClr val="000000"/>
                </a:solidFill>
                <a:latin typeface="Lato"/>
                <a:ea typeface="DejaVu Sans"/>
              </a:rPr>
              <a:t>	</a:t>
            </a:r>
            <a:endParaRPr b="0" lang="en-PH" sz="1800" spc="-1" strike="noStrike">
              <a:latin typeface="Arial"/>
            </a:endParaRPr>
          </a:p>
          <a:p>
            <a:pPr>
              <a:lnSpc>
                <a:spcPct val="150000"/>
              </a:lnSpc>
              <a:spcBef>
                <a:spcPts val="283"/>
              </a:spcBef>
              <a:spcAft>
                <a:spcPts val="283"/>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introductions between strangers • speeches</a:t>
            </a:r>
            <a:endParaRPr b="0" lang="en-PH" sz="1800" spc="-1" strike="noStrike">
              <a:latin typeface="Arial"/>
            </a:endParaRPr>
          </a:p>
          <a:p>
            <a:pPr>
              <a:lnSpc>
                <a:spcPct val="150000"/>
              </a:lnSpc>
              <a:spcBef>
                <a:spcPts val="283"/>
              </a:spcBef>
              <a:spcAft>
                <a:spcPts val="283"/>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pronouncements made by judges • announcements</a:t>
            </a:r>
            <a:endParaRPr b="0" lang="en-PH" sz="1800" spc="-1" strike="noStrike">
              <a:latin typeface="Arial"/>
            </a:endParaRPr>
          </a:p>
          <a:p>
            <a:pPr>
              <a:lnSpc>
                <a:spcPct val="150000"/>
              </a:lnSpc>
              <a:spcBef>
                <a:spcPts val="283"/>
              </a:spcBef>
              <a:spcAft>
                <a:spcPts val="283"/>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Good afternoon. I’ll inform Dr. Carlos that you have arrived.</a:t>
            </a:r>
            <a:endParaRPr b="0" lang="en-PH" sz="1800" spc="-1" strike="noStrike">
              <a:latin typeface="Arial"/>
            </a:endParaRPr>
          </a:p>
          <a:p>
            <a:pPr>
              <a:lnSpc>
                <a:spcPct val="150000"/>
              </a:lnSpc>
              <a:spcBef>
                <a:spcPts val="283"/>
              </a:spcBef>
              <a:spcAft>
                <a:spcPts val="283"/>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Could you possibly monitor the parcel delivery for me by tomorrow?</a:t>
            </a:r>
            <a:endParaRPr b="0" lang="en-PH" sz="1800" spc="-1" strike="noStrike">
              <a:latin typeface="Arial"/>
            </a:endParaRPr>
          </a:p>
          <a:p>
            <a:pPr>
              <a:lnSpc>
                <a:spcPct val="150000"/>
              </a:lnSpc>
              <a:spcBef>
                <a:spcPts val="850"/>
              </a:spcBef>
              <a:spcAft>
                <a:spcPts val="850"/>
              </a:spcAft>
              <a:buNone/>
            </a:pPr>
            <a:endParaRPr b="0" lang="en-PH" sz="1800" spc="-1" strike="noStrike">
              <a:latin typeface="Arial"/>
            </a:endParaRPr>
          </a:p>
          <a:p>
            <a:pPr>
              <a:lnSpc>
                <a:spcPct val="150000"/>
              </a:lnSpc>
              <a:spcBef>
                <a:spcPts val="850"/>
              </a:spcBef>
              <a:spcAft>
                <a:spcPts val="850"/>
              </a:spcAft>
              <a:buNone/>
            </a:pPr>
            <a:endParaRPr b="0" lang="en-PH" sz="1800" spc="-1" strike="noStrike">
              <a:latin typeface="Arial"/>
            </a:endParaRPr>
          </a:p>
        </p:txBody>
      </p:sp>
      <p:sp>
        <p:nvSpPr>
          <p:cNvPr id="146" name="TextBox 10"/>
          <p:cNvSpPr/>
          <p:nvPr/>
        </p:nvSpPr>
        <p:spPr>
          <a:xfrm>
            <a:off x="360000" y="252000"/>
            <a:ext cx="808092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000000"/>
                </a:solidFill>
                <a:latin typeface="Montserrat Medium"/>
                <a:ea typeface="DejaVu Sans"/>
              </a:rPr>
              <a:t>Formal and Informal Language</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
          <p:cNvSpPr/>
          <p:nvPr/>
        </p:nvSpPr>
        <p:spPr>
          <a:xfrm>
            <a:off x="540000" y="1080000"/>
            <a:ext cx="10976400" cy="4857480"/>
          </a:xfrm>
          <a:prstGeom prst="rect">
            <a:avLst/>
          </a:prstGeom>
          <a:noFill/>
          <a:ln w="0">
            <a:noFill/>
          </a:ln>
        </p:spPr>
        <p:style>
          <a:lnRef idx="0"/>
          <a:fillRef idx="0"/>
          <a:effectRef idx="0"/>
          <a:fontRef idx="minor"/>
        </p:style>
        <p:txBody>
          <a:bodyPr lIns="90000" rIns="90000" tIns="45000" bIns="45000" anchor="t">
            <a:noAutofit/>
          </a:bodyPr>
          <a:p>
            <a:pPr>
              <a:lnSpc>
                <a:spcPct val="200000"/>
              </a:lnSpc>
              <a:buNone/>
            </a:pPr>
            <a:r>
              <a:rPr b="1" lang="en-PH" sz="1800" spc="-1" strike="noStrike">
                <a:solidFill>
                  <a:srgbClr val="000000"/>
                </a:solidFill>
                <a:latin typeface="Lato"/>
                <a:ea typeface="DejaVu Sans"/>
              </a:rPr>
              <a:t>The Five Levels of Register</a:t>
            </a:r>
            <a:endParaRPr b="0" lang="en-PH" sz="1800" spc="-1" strike="noStrike">
              <a:latin typeface="Arial"/>
            </a:endParaRPr>
          </a:p>
          <a:p>
            <a:pPr>
              <a:lnSpc>
                <a:spcPct val="200000"/>
              </a:lnSpc>
              <a:buNone/>
            </a:pPr>
            <a:r>
              <a:rPr b="1" lang="en-PH" sz="1800" spc="-1" strike="noStrike">
                <a:solidFill>
                  <a:srgbClr val="000000"/>
                </a:solidFill>
                <a:latin typeface="Lato"/>
                <a:ea typeface="DejaVu Sans"/>
              </a:rPr>
              <a:t>3. Consultative</a:t>
            </a:r>
            <a:r>
              <a:rPr b="1" lang="en-PH" sz="1800" spc="-1" strike="noStrike">
                <a:solidFill>
                  <a:srgbClr val="000000"/>
                </a:solidFill>
                <a:latin typeface="Lato"/>
                <a:ea typeface="DejaVu Sans"/>
              </a:rPr>
              <a:t>	</a:t>
            </a:r>
            <a:r>
              <a:rPr b="0" lang="en-PH" sz="1800" spc="-1" strike="noStrike">
                <a:solidFill>
                  <a:srgbClr val="000000"/>
                </a:solidFill>
                <a:latin typeface="Lato"/>
                <a:ea typeface="DejaVu Sans"/>
              </a:rPr>
              <a:t>– involves two-way participation, professional setting</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Background information is provided (Prior knowledge is not assumed).</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Interruptions and feedback fillers are allowed (“uh-huh,” “I see”).</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more complex syntax, longer phrases</a:t>
            </a:r>
            <a:endParaRPr b="0" lang="en-PH" sz="1800" spc="-1" strike="noStrike">
              <a:latin typeface="Arial"/>
            </a:endParaRPr>
          </a:p>
          <a:p>
            <a:pPr>
              <a:lnSpc>
                <a:spcPct val="200000"/>
              </a:lnSpc>
              <a:buNone/>
            </a:pPr>
            <a:r>
              <a:rPr b="1" lang="en-PH" sz="1800" spc="-1" strike="noStrike">
                <a:solidFill>
                  <a:srgbClr val="000000"/>
                </a:solidFill>
                <a:latin typeface="Lato"/>
                <a:ea typeface="DejaVu Sans"/>
              </a:rPr>
              <a:t>Examples: </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doctor: patient, lawyer: client, lawyer: judge • teacher: student • superior: subordinate</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Hello, Ms. Cruz. How are you doing this morning?</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Can you do this in the afternoon?</a:t>
            </a:r>
            <a:endParaRPr b="0" lang="en-PH" sz="1800" spc="-1" strike="noStrike">
              <a:latin typeface="Arial"/>
            </a:endParaRPr>
          </a:p>
          <a:p>
            <a:pPr>
              <a:lnSpc>
                <a:spcPct val="200000"/>
              </a:lnSpc>
              <a:buNone/>
            </a:pPr>
            <a:endParaRPr b="0" lang="en-PH" sz="1800" spc="-1" strike="noStrike">
              <a:latin typeface="Arial"/>
            </a:endParaRPr>
          </a:p>
        </p:txBody>
      </p:sp>
      <p:sp>
        <p:nvSpPr>
          <p:cNvPr id="148" name="TextBox 12"/>
          <p:cNvSpPr/>
          <p:nvPr/>
        </p:nvSpPr>
        <p:spPr>
          <a:xfrm>
            <a:off x="519840" y="145080"/>
            <a:ext cx="10420920" cy="636120"/>
          </a:xfrm>
          <a:prstGeom prst="rect">
            <a:avLst/>
          </a:prstGeom>
          <a:noFill/>
          <a:ln w="0">
            <a:noFill/>
          </a:ln>
        </p:spPr>
        <p:style>
          <a:lnRef idx="0"/>
          <a:fillRef idx="0"/>
          <a:effectRef idx="0"/>
          <a:fontRef idx="minor"/>
        </p:style>
      </p:sp>
      <p:sp>
        <p:nvSpPr>
          <p:cNvPr id="149" name="TextBox 11"/>
          <p:cNvSpPr/>
          <p:nvPr/>
        </p:nvSpPr>
        <p:spPr>
          <a:xfrm>
            <a:off x="360000" y="252000"/>
            <a:ext cx="808092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000000"/>
                </a:solidFill>
                <a:latin typeface="Montserrat Medium"/>
                <a:ea typeface="DejaVu Sans"/>
              </a:rPr>
              <a:t>Formal and Informal Language</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
          <p:cNvSpPr/>
          <p:nvPr/>
        </p:nvSpPr>
        <p:spPr>
          <a:xfrm>
            <a:off x="540000" y="1080000"/>
            <a:ext cx="10976400" cy="485748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spcBef>
                <a:spcPts val="283"/>
              </a:spcBef>
              <a:spcAft>
                <a:spcPts val="283"/>
              </a:spcAft>
              <a:buNone/>
            </a:pPr>
            <a:r>
              <a:rPr b="1" lang="en-PH" sz="1800" spc="-1" strike="noStrike">
                <a:solidFill>
                  <a:srgbClr val="000000"/>
                </a:solidFill>
                <a:latin typeface="LaTO"/>
                <a:ea typeface="DejaVu Sans"/>
              </a:rPr>
              <a:t>The Five Levels of Register</a:t>
            </a:r>
            <a:endParaRPr b="0" lang="en-PH" sz="1800" spc="-1" strike="noStrike">
              <a:latin typeface="Arial"/>
            </a:endParaRPr>
          </a:p>
          <a:p>
            <a:pPr algn="just">
              <a:lnSpc>
                <a:spcPct val="150000"/>
              </a:lnSpc>
              <a:spcBef>
                <a:spcPts val="283"/>
              </a:spcBef>
              <a:spcAft>
                <a:spcPts val="283"/>
              </a:spcAft>
              <a:buNone/>
            </a:pPr>
            <a:r>
              <a:rPr b="1" lang="en-PH" sz="1800" spc="-1" strike="noStrike">
                <a:solidFill>
                  <a:srgbClr val="000000"/>
                </a:solidFill>
                <a:latin typeface="LaTO"/>
                <a:ea typeface="DejaVu Sans"/>
              </a:rPr>
              <a:t>4. Casual</a:t>
            </a:r>
            <a:r>
              <a:rPr b="1" lang="en-PH" sz="1800" spc="-1" strike="noStrike">
                <a:solidFill>
                  <a:srgbClr val="000000"/>
                </a:solidFill>
                <a:latin typeface="LaTO"/>
                <a:ea typeface="DejaVu Sans"/>
              </a:rPr>
              <a:t>	</a:t>
            </a:r>
            <a:r>
              <a:rPr b="0" lang="en-PH" sz="1800" spc="-1" strike="noStrike">
                <a:solidFill>
                  <a:srgbClr val="000000"/>
                </a:solidFill>
                <a:latin typeface="LaTO"/>
                <a:ea typeface="DejaVu Sans"/>
              </a:rPr>
              <a:t>– uses very informal language; Ellipsis and slang are common.</a:t>
            </a:r>
            <a:endParaRPr b="0" lang="en-PH" sz="1800" spc="-1" strike="noStrike">
              <a:latin typeface="Arial"/>
            </a:endParaRPr>
          </a:p>
          <a:p>
            <a:pPr algn="just">
              <a:lnSpc>
                <a:spcPct val="150000"/>
              </a:lnSpc>
              <a:spcBef>
                <a:spcPts val="283"/>
              </a:spcBef>
              <a:spcAft>
                <a:spcPts val="283"/>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no background information provided</a:t>
            </a:r>
            <a:endParaRPr b="0" lang="en-PH" sz="1800" spc="-1" strike="noStrike">
              <a:latin typeface="Arial"/>
            </a:endParaRPr>
          </a:p>
          <a:p>
            <a:pPr algn="just">
              <a:lnSpc>
                <a:spcPct val="150000"/>
              </a:lnSpc>
              <a:spcBef>
                <a:spcPts val="283"/>
              </a:spcBef>
              <a:spcAft>
                <a:spcPts val="283"/>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group” language—must be a member to use</a:t>
            </a:r>
            <a:endParaRPr b="0" lang="en-PH" sz="1800" spc="-1" strike="noStrike">
              <a:latin typeface="Arial"/>
            </a:endParaRPr>
          </a:p>
          <a:p>
            <a:pPr algn="just">
              <a:lnSpc>
                <a:spcPct val="150000"/>
              </a:lnSpc>
              <a:spcBef>
                <a:spcPts val="283"/>
              </a:spcBef>
              <a:spcAft>
                <a:spcPts val="283"/>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interruptions common</a:t>
            </a:r>
            <a:endParaRPr b="0" lang="en-PH" sz="1800" spc="-1" strike="noStrike">
              <a:latin typeface="Arial"/>
            </a:endParaRPr>
          </a:p>
          <a:p>
            <a:pPr algn="just">
              <a:lnSpc>
                <a:spcPct val="150000"/>
              </a:lnSpc>
              <a:spcBef>
                <a:spcPts val="283"/>
              </a:spcBef>
              <a:spcAft>
                <a:spcPts val="283"/>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context and nonverbal communication important</a:t>
            </a:r>
            <a:endParaRPr b="0" lang="en-PH" sz="1800" spc="-1" strike="noStrike">
              <a:latin typeface="Arial"/>
            </a:endParaRPr>
          </a:p>
          <a:p>
            <a:pPr algn="just">
              <a:lnSpc>
                <a:spcPct val="150000"/>
              </a:lnSpc>
              <a:spcBef>
                <a:spcPts val="283"/>
              </a:spcBef>
              <a:spcAft>
                <a:spcPts val="283"/>
              </a:spcAft>
              <a:buNone/>
            </a:pPr>
            <a:r>
              <a:rPr b="1" lang="en-PH" sz="1800" spc="-1" strike="noStrike">
                <a:solidFill>
                  <a:srgbClr val="000000"/>
                </a:solidFill>
                <a:latin typeface="LaTO"/>
                <a:ea typeface="DejaVu Sans"/>
              </a:rPr>
              <a:t>Examples: </a:t>
            </a:r>
            <a:endParaRPr b="0" lang="en-PH" sz="1800" spc="-1" strike="noStrike">
              <a:latin typeface="Arial"/>
            </a:endParaRPr>
          </a:p>
          <a:p>
            <a:pPr algn="just">
              <a:lnSpc>
                <a:spcPct val="150000"/>
              </a:lnSpc>
              <a:spcBef>
                <a:spcPts val="283"/>
              </a:spcBef>
              <a:spcAft>
                <a:spcPts val="283"/>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friends and acquaintances • family • teammates • chats and blogs</a:t>
            </a:r>
            <a:endParaRPr b="0" lang="en-PH" sz="1800" spc="-1" strike="noStrike">
              <a:latin typeface="Arial"/>
            </a:endParaRPr>
          </a:p>
          <a:p>
            <a:pPr algn="just">
              <a:lnSpc>
                <a:spcPct val="150000"/>
              </a:lnSpc>
              <a:spcBef>
                <a:spcPts val="283"/>
              </a:spcBef>
              <a:spcAft>
                <a:spcPts val="283"/>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Hey, Joe. What’s up?</a:t>
            </a:r>
            <a:endParaRPr b="0" lang="en-PH" sz="1800" spc="-1" strike="noStrike">
              <a:latin typeface="Arial"/>
            </a:endParaRPr>
          </a:p>
          <a:p>
            <a:pPr algn="just">
              <a:lnSpc>
                <a:spcPct val="150000"/>
              </a:lnSpc>
              <a:spcBef>
                <a:spcPts val="283"/>
              </a:spcBef>
              <a:spcAft>
                <a:spcPts val="283"/>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Watch my bag for me, OK?</a:t>
            </a:r>
            <a:endParaRPr b="0" lang="en-PH" sz="1800" spc="-1" strike="noStrike">
              <a:latin typeface="Arial"/>
            </a:endParaRPr>
          </a:p>
          <a:p>
            <a:pPr algn="just">
              <a:lnSpc>
                <a:spcPct val="200000"/>
              </a:lnSpc>
              <a:spcBef>
                <a:spcPts val="850"/>
              </a:spcBef>
              <a:spcAft>
                <a:spcPts val="850"/>
              </a:spcAft>
              <a:buNone/>
            </a:pPr>
            <a:endParaRPr b="0" lang="en-PH" sz="1800" spc="-1" strike="noStrike">
              <a:latin typeface="Arial"/>
            </a:endParaRPr>
          </a:p>
        </p:txBody>
      </p:sp>
      <p:sp>
        <p:nvSpPr>
          <p:cNvPr id="151" name="TextBox 14"/>
          <p:cNvSpPr/>
          <p:nvPr/>
        </p:nvSpPr>
        <p:spPr>
          <a:xfrm>
            <a:off x="519840" y="145080"/>
            <a:ext cx="10420920" cy="636120"/>
          </a:xfrm>
          <a:prstGeom prst="rect">
            <a:avLst/>
          </a:prstGeom>
          <a:noFill/>
          <a:ln w="0">
            <a:noFill/>
          </a:ln>
        </p:spPr>
        <p:style>
          <a:lnRef idx="0"/>
          <a:fillRef idx="0"/>
          <a:effectRef idx="0"/>
          <a:fontRef idx="minor"/>
        </p:style>
      </p:sp>
      <p:sp>
        <p:nvSpPr>
          <p:cNvPr id="152" name="TextBox 13"/>
          <p:cNvSpPr/>
          <p:nvPr/>
        </p:nvSpPr>
        <p:spPr>
          <a:xfrm>
            <a:off x="360000" y="252000"/>
            <a:ext cx="808092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000000"/>
                </a:solidFill>
                <a:latin typeface="Montserrat Medium"/>
                <a:ea typeface="DejaVu Sans"/>
              </a:rPr>
              <a:t>Formal and Informal Language</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
          <p:cNvSpPr/>
          <p:nvPr/>
        </p:nvSpPr>
        <p:spPr>
          <a:xfrm>
            <a:off x="540000" y="1080000"/>
            <a:ext cx="10976400" cy="485748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spcBef>
                <a:spcPts val="283"/>
              </a:spcBef>
              <a:spcAft>
                <a:spcPts val="283"/>
              </a:spcAft>
              <a:buNone/>
            </a:pPr>
            <a:r>
              <a:rPr b="1" lang="en-PH" sz="1800" spc="-1" strike="noStrike">
                <a:solidFill>
                  <a:srgbClr val="000000"/>
                </a:solidFill>
                <a:latin typeface="LaTO"/>
                <a:ea typeface="DejaVu Sans"/>
              </a:rPr>
              <a:t>The Five Levels of Register</a:t>
            </a:r>
            <a:endParaRPr b="0" lang="en-PH" sz="1800" spc="-1" strike="noStrike">
              <a:latin typeface="Arial"/>
            </a:endParaRPr>
          </a:p>
          <a:p>
            <a:pPr algn="just">
              <a:lnSpc>
                <a:spcPct val="200000"/>
              </a:lnSpc>
              <a:buNone/>
            </a:pPr>
            <a:r>
              <a:rPr b="1" lang="en-PH" sz="1800" spc="-1" strike="noStrike">
                <a:solidFill>
                  <a:srgbClr val="000000"/>
                </a:solidFill>
                <a:latin typeface="LaTO"/>
                <a:ea typeface="DejaVu Sans"/>
              </a:rPr>
              <a:t>5. Intimate</a:t>
            </a:r>
            <a:r>
              <a:rPr b="1" lang="en-PH" sz="1800" spc="-1" strike="noStrike">
                <a:solidFill>
                  <a:srgbClr val="000000"/>
                </a:solidFill>
                <a:latin typeface="LaTO"/>
                <a:ea typeface="DejaVu Sans"/>
              </a:rPr>
              <a:t>	</a:t>
            </a:r>
            <a:r>
              <a:rPr b="0" lang="en-PH" sz="1800" spc="-1" strike="noStrike">
                <a:solidFill>
                  <a:srgbClr val="000000"/>
                </a:solidFill>
                <a:latin typeface="LaTO"/>
                <a:ea typeface="DejaVu Sans"/>
              </a:rPr>
              <a:t>– non-public</a:t>
            </a: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Intonation is as important as wording and grammar.</a:t>
            </a: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often a private vocabulary</a:t>
            </a:r>
            <a:endParaRPr b="0" lang="en-PH" sz="1800" spc="-1" strike="noStrike">
              <a:latin typeface="Arial"/>
            </a:endParaRPr>
          </a:p>
          <a:p>
            <a:pPr algn="just">
              <a:lnSpc>
                <a:spcPct val="200000"/>
              </a:lnSpc>
              <a:buNone/>
            </a:pPr>
            <a:r>
              <a:rPr b="1" lang="en-PH" sz="1800" spc="-1" strike="noStrike">
                <a:solidFill>
                  <a:srgbClr val="000000"/>
                </a:solidFill>
                <a:latin typeface="LaTO"/>
                <a:ea typeface="DejaVu Sans"/>
              </a:rPr>
              <a:t>Examples: </a:t>
            </a: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husband and wife • boyfriend and girlfriend • twins (siblings)</a:t>
            </a: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How’s my little lovie today?</a:t>
            </a: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Hey, honey, pour me a cuppa Jenny.</a:t>
            </a:r>
            <a:endParaRPr b="0" lang="en-PH" sz="1800" spc="-1" strike="noStrike">
              <a:latin typeface="Arial"/>
            </a:endParaRPr>
          </a:p>
          <a:p>
            <a:pPr algn="just">
              <a:lnSpc>
                <a:spcPct val="200000"/>
              </a:lnSpc>
              <a:spcBef>
                <a:spcPts val="850"/>
              </a:spcBef>
              <a:spcAft>
                <a:spcPts val="850"/>
              </a:spcAft>
              <a:buNone/>
            </a:pPr>
            <a:endParaRPr b="0" lang="en-PH" sz="1800" spc="-1" strike="noStrike">
              <a:latin typeface="Arial"/>
            </a:endParaRPr>
          </a:p>
        </p:txBody>
      </p:sp>
      <p:sp>
        <p:nvSpPr>
          <p:cNvPr id="154" name="TextBox 16"/>
          <p:cNvSpPr/>
          <p:nvPr/>
        </p:nvSpPr>
        <p:spPr>
          <a:xfrm>
            <a:off x="519840" y="145080"/>
            <a:ext cx="10420920" cy="636120"/>
          </a:xfrm>
          <a:prstGeom prst="rect">
            <a:avLst/>
          </a:prstGeom>
          <a:noFill/>
          <a:ln w="0">
            <a:noFill/>
          </a:ln>
        </p:spPr>
        <p:style>
          <a:lnRef idx="0"/>
          <a:fillRef idx="0"/>
          <a:effectRef idx="0"/>
          <a:fontRef idx="minor"/>
        </p:style>
      </p:sp>
      <p:sp>
        <p:nvSpPr>
          <p:cNvPr id="155" name="TextBox 15"/>
          <p:cNvSpPr/>
          <p:nvPr/>
        </p:nvSpPr>
        <p:spPr>
          <a:xfrm>
            <a:off x="360000" y="252000"/>
            <a:ext cx="808092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000000"/>
                </a:solidFill>
                <a:latin typeface="Montserrat Medium"/>
                <a:ea typeface="DejaVu Sans"/>
              </a:rPr>
              <a:t>Formal and Informal Language</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2889</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2023-07-12T17:18:40Z</dcterms:modified>
  <cp:revision>189</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