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2680" cy="68385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79560" cy="2779560"/>
          </a:xfrm>
          <a:prstGeom prst="rect">
            <a:avLst/>
          </a:prstGeom>
          <a:ln w="0">
            <a:noFill/>
          </a:ln>
        </p:spPr>
      </p:pic>
      <p:sp>
        <p:nvSpPr>
          <p:cNvPr id="2" name="Rectangle 5"/>
          <p:cNvSpPr/>
          <p:nvPr/>
        </p:nvSpPr>
        <p:spPr>
          <a:xfrm>
            <a:off x="3487320" y="1475280"/>
            <a:ext cx="8685000" cy="38430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000" cy="3646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2680" cy="615600"/>
          </a:xfrm>
          <a:prstGeom prst="rect">
            <a:avLst/>
          </a:prstGeom>
          <a:ln w="0">
            <a:noFill/>
          </a:ln>
        </p:spPr>
      </p:pic>
      <p:sp>
        <p:nvSpPr>
          <p:cNvPr id="43" name="Rectangle 7"/>
          <p:cNvSpPr/>
          <p:nvPr/>
        </p:nvSpPr>
        <p:spPr>
          <a:xfrm>
            <a:off x="10868760" y="0"/>
            <a:ext cx="951120" cy="9511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200" cy="1015200"/>
          </a:xfrm>
          <a:prstGeom prst="rect">
            <a:avLst/>
          </a:prstGeom>
          <a:ln w="0">
            <a:noFill/>
          </a:ln>
        </p:spPr>
      </p:pic>
      <p:sp>
        <p:nvSpPr>
          <p:cNvPr id="45" name="TextBox 9"/>
          <p:cNvSpPr/>
          <p:nvPr/>
        </p:nvSpPr>
        <p:spPr>
          <a:xfrm>
            <a:off x="185400" y="6362280"/>
            <a:ext cx="4672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3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000" cy="33652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
          <p:cNvSpPr/>
          <p:nvPr/>
        </p:nvSpPr>
        <p:spPr>
          <a:xfrm>
            <a:off x="540000" y="900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solidFill>
                  <a:srgbClr val="000000"/>
                </a:solidFill>
                <a:latin typeface="LaTO"/>
                <a:ea typeface="DejaVu Sans"/>
              </a:rPr>
              <a:t>ACTIVITY: Below are words or phrases with similar meanings. One is for formal contexts, while the other is for informal contexts. Choose from the given options to complete the following statements.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Example:</a:t>
            </a:r>
            <a:endParaRPr b="0" lang="en-PH" sz="1800" spc="-1" strike="noStrike">
              <a:latin typeface="Arial"/>
            </a:endParaRPr>
          </a:p>
          <a:p>
            <a:pPr algn="just">
              <a:lnSpc>
                <a:spcPct val="150000"/>
              </a:lnSpc>
              <a:buNone/>
            </a:pPr>
            <a:r>
              <a:rPr b="0" lang="en-PH" sz="1800" spc="-1" strike="noStrike" u="sng">
                <a:solidFill>
                  <a:srgbClr val="000000"/>
                </a:solidFill>
                <a:uFillTx/>
                <a:latin typeface="LaTO"/>
                <a:ea typeface="DejaVu Sans"/>
              </a:rPr>
              <a:t>Heaps of</a:t>
            </a:r>
            <a:r>
              <a:rPr b="0" lang="en-PH" sz="1800" spc="-1" strike="noStrike">
                <a:solidFill>
                  <a:srgbClr val="000000"/>
                </a:solidFill>
                <a:latin typeface="LaTO"/>
                <a:ea typeface="DejaVu Sans"/>
              </a:rPr>
              <a:t> packages are placed on the table for delivery.</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heaps of / a number of (informal talk between friends)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lots of / a lot of / many / much (informal situation)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There’s ___________ food for our friends and relatives.</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completely / totally (formal situation)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I’m ___________ troubled by the emerging problems of our organization.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really / definitely (informal situation)</a:t>
            </a:r>
            <a:endParaRPr b="0" lang="en-PH" sz="1800" spc="-1" strike="noStrike">
              <a:latin typeface="Arial"/>
            </a:endParaRPr>
          </a:p>
          <a:p>
            <a:pPr algn="just">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She’s ___________ excited about the coming birthday celebration.</a:t>
            </a:r>
            <a:endParaRPr b="0" lang="en-PH" sz="1800" spc="-1" strike="noStrike">
              <a:latin typeface="Arial"/>
            </a:endParaRPr>
          </a:p>
        </p:txBody>
      </p:sp>
      <p:sp>
        <p:nvSpPr>
          <p:cNvPr id="157" name="TextBox 18"/>
          <p:cNvSpPr/>
          <p:nvPr/>
        </p:nvSpPr>
        <p:spPr>
          <a:xfrm>
            <a:off x="519840" y="145080"/>
            <a:ext cx="10420920" cy="636120"/>
          </a:xfrm>
          <a:prstGeom prst="rect">
            <a:avLst/>
          </a:prstGeom>
          <a:noFill/>
          <a:ln w="0">
            <a:noFill/>
          </a:ln>
        </p:spPr>
        <p:style>
          <a:lnRef idx="0"/>
          <a:fillRef idx="0"/>
          <a:effectRef idx="0"/>
          <a:fontRef idx="minor"/>
        </p:style>
      </p:sp>
      <p:sp>
        <p:nvSpPr>
          <p:cNvPr id="158" name="TextBox 17"/>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
          <p:cNvSpPr/>
          <p:nvPr/>
        </p:nvSpPr>
        <p:spPr>
          <a:xfrm>
            <a:off x="540000" y="1080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solidFill>
                  <a:srgbClr val="c9211e"/>
                </a:solidFill>
                <a:latin typeface="LaTO"/>
                <a:ea typeface="DejaVu Sans"/>
              </a:rPr>
              <a:t>ANSWER: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Example:</a:t>
            </a:r>
            <a:endParaRPr b="0" lang="en-PH" sz="1800" spc="-1" strike="noStrike">
              <a:latin typeface="Arial"/>
            </a:endParaRPr>
          </a:p>
          <a:p>
            <a:pPr algn="just">
              <a:lnSpc>
                <a:spcPct val="150000"/>
              </a:lnSpc>
              <a:spcBef>
                <a:spcPts val="283"/>
              </a:spcBef>
              <a:spcAft>
                <a:spcPts val="283"/>
              </a:spcAft>
              <a:buNone/>
            </a:pPr>
            <a:r>
              <a:rPr b="0" lang="en-PH" sz="1800" spc="-1" strike="noStrike" u="sng">
                <a:solidFill>
                  <a:srgbClr val="000000"/>
                </a:solidFill>
                <a:uFillTx/>
                <a:latin typeface="LaTO"/>
                <a:ea typeface="DejaVu Sans"/>
              </a:rPr>
              <a:t>Heaps of</a:t>
            </a:r>
            <a:r>
              <a:rPr b="0" lang="en-PH" sz="1800" spc="-1" strike="noStrike">
                <a:solidFill>
                  <a:srgbClr val="000000"/>
                </a:solidFill>
                <a:latin typeface="LaTO"/>
                <a:ea typeface="DejaVu Sans"/>
              </a:rPr>
              <a:t> packages are placed on the table for delivery.</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heaps of / a number of (informal talk between friends)</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1.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lots of / a lot of / many / much (informal situation)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There’s </a:t>
            </a:r>
            <a:r>
              <a:rPr b="0" lang="en-PH" sz="1800" spc="-1" strike="noStrike" u="sng">
                <a:solidFill>
                  <a:srgbClr val="c9211e"/>
                </a:solidFill>
                <a:uFillTx/>
                <a:latin typeface="LaTO"/>
                <a:ea typeface="DejaVu Sans"/>
              </a:rPr>
              <a:t>     a lot of    </a:t>
            </a:r>
            <a:r>
              <a:rPr b="0" lang="en-PH" sz="1800" spc="-1" strike="noStrike">
                <a:solidFill>
                  <a:srgbClr val="000000"/>
                </a:solidFill>
                <a:latin typeface="LaTO"/>
                <a:ea typeface="DejaVu Sans"/>
              </a:rPr>
              <a:t> food for our friends and relatives.</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2.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completely / totally (formal situation)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I’m </a:t>
            </a:r>
            <a:r>
              <a:rPr b="0" lang="en-PH" sz="1800" spc="-1" strike="noStrike" u="sng">
                <a:solidFill>
                  <a:srgbClr val="c9211e"/>
                </a:solidFill>
                <a:uFillTx/>
                <a:latin typeface="LaTO"/>
                <a:ea typeface="DejaVu Sans"/>
              </a:rPr>
              <a:t>     completely   </a:t>
            </a:r>
            <a:r>
              <a:rPr b="0" lang="en-PH" sz="1800" spc="-1" strike="noStrike">
                <a:solidFill>
                  <a:srgbClr val="000000"/>
                </a:solidFill>
                <a:latin typeface="LaTO"/>
                <a:ea typeface="DejaVu Sans"/>
              </a:rPr>
              <a:t> troubled by the emerging problems of our organization.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3.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really / definitely (informal situation)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She’s </a:t>
            </a:r>
            <a:r>
              <a:rPr b="0" lang="en-PH" sz="1800" spc="-1" strike="noStrike" u="sng">
                <a:solidFill>
                  <a:srgbClr val="c9211e"/>
                </a:solidFill>
                <a:uFillTx/>
                <a:latin typeface="LaTO"/>
                <a:ea typeface="DejaVu Sans"/>
              </a:rPr>
              <a:t>      really     </a:t>
            </a:r>
            <a:r>
              <a:rPr b="0" lang="en-PH" sz="1800" spc="-1" strike="noStrike">
                <a:solidFill>
                  <a:srgbClr val="000000"/>
                </a:solidFill>
                <a:latin typeface="LaTO"/>
                <a:ea typeface="DejaVu Sans"/>
              </a:rPr>
              <a:t> excited about the coming birthday celebration.</a:t>
            </a:r>
            <a:endParaRPr b="0" lang="en-PH" sz="1800" spc="-1" strike="noStrike">
              <a:latin typeface="Arial"/>
            </a:endParaRPr>
          </a:p>
        </p:txBody>
      </p:sp>
      <p:sp>
        <p:nvSpPr>
          <p:cNvPr id="160" name="TextBox 20"/>
          <p:cNvSpPr/>
          <p:nvPr/>
        </p:nvSpPr>
        <p:spPr>
          <a:xfrm>
            <a:off x="519840" y="145080"/>
            <a:ext cx="10420920" cy="636120"/>
          </a:xfrm>
          <a:prstGeom prst="rect">
            <a:avLst/>
          </a:prstGeom>
          <a:noFill/>
          <a:ln w="0">
            <a:noFill/>
          </a:ln>
        </p:spPr>
        <p:style>
          <a:lnRef idx="0"/>
          <a:fillRef idx="0"/>
          <a:effectRef idx="0"/>
          <a:fontRef idx="minor"/>
        </p:style>
      </p:sp>
      <p:sp>
        <p:nvSpPr>
          <p:cNvPr id="161" name="TextBox 19"/>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224000"/>
            <a:ext cx="10976400" cy="485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Informal Contexts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6" name="TextBox 1"/>
          <p:cNvSpPr/>
          <p:nvPr/>
        </p:nvSpPr>
        <p:spPr>
          <a:xfrm>
            <a:off x="519840" y="145080"/>
            <a:ext cx="10420920" cy="636120"/>
          </a:xfrm>
          <a:prstGeom prst="rect">
            <a:avLst/>
          </a:prstGeom>
          <a:noFill/>
          <a:ln w="0">
            <a:noFill/>
          </a:ln>
        </p:spPr>
        <p:style>
          <a:lnRef idx="0"/>
          <a:fillRef idx="0"/>
          <a:effectRef idx="0"/>
          <a:fontRef idx="minor"/>
        </p:style>
      </p:sp>
      <p:sp>
        <p:nvSpPr>
          <p:cNvPr id="127" name="TextBox 2"/>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pic>
        <p:nvPicPr>
          <p:cNvPr id="128" name="" descr=""/>
          <p:cNvPicPr/>
          <p:nvPr/>
        </p:nvPicPr>
        <p:blipFill>
          <a:blip r:embed="rId1"/>
          <a:stretch/>
        </p:blipFill>
        <p:spPr>
          <a:xfrm>
            <a:off x="762480" y="1620000"/>
            <a:ext cx="5356080" cy="3238560"/>
          </a:xfrm>
          <a:prstGeom prst="rect">
            <a:avLst/>
          </a:prstGeom>
          <a:ln w="0">
            <a:noFill/>
          </a:ln>
        </p:spPr>
      </p:pic>
      <p:sp>
        <p:nvSpPr>
          <p:cNvPr id="129" name=""/>
          <p:cNvSpPr/>
          <p:nvPr/>
        </p:nvSpPr>
        <p:spPr>
          <a:xfrm>
            <a:off x="814320" y="4860000"/>
            <a:ext cx="5304240" cy="344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500" spc="-1" strike="noStrike">
                <a:solidFill>
                  <a:srgbClr val="000000"/>
                </a:solidFill>
                <a:latin typeface="Lato"/>
                <a:ea typeface="DejaVu Sans"/>
              </a:rPr>
              <a:t>by CaiHuuThanh, CC0 Public Domain via Pixbay</a:t>
            </a:r>
            <a:endParaRPr b="0" lang="en-PH" sz="1500" spc="-1" strike="noStrike">
              <a:latin typeface="Arial"/>
            </a:endParaRPr>
          </a:p>
        </p:txBody>
      </p:sp>
      <p:pic>
        <p:nvPicPr>
          <p:cNvPr id="130" name="" descr=""/>
          <p:cNvPicPr/>
          <p:nvPr/>
        </p:nvPicPr>
        <p:blipFill>
          <a:blip r:embed="rId2"/>
          <a:stretch/>
        </p:blipFill>
        <p:spPr>
          <a:xfrm>
            <a:off x="6300000" y="1620000"/>
            <a:ext cx="5474160" cy="3238560"/>
          </a:xfrm>
          <a:prstGeom prst="rect">
            <a:avLst/>
          </a:prstGeom>
          <a:ln w="0">
            <a:noFill/>
          </a:ln>
        </p:spPr>
      </p:pic>
      <p:sp>
        <p:nvSpPr>
          <p:cNvPr id="131" name=""/>
          <p:cNvSpPr/>
          <p:nvPr/>
        </p:nvSpPr>
        <p:spPr>
          <a:xfrm>
            <a:off x="6300000" y="4860000"/>
            <a:ext cx="5398560" cy="358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500" spc="-1" strike="noStrike">
                <a:solidFill>
                  <a:srgbClr val="000000"/>
                </a:solidFill>
                <a:latin typeface="Arial"/>
                <a:ea typeface="DejaVu Sans"/>
              </a:rPr>
              <a:t>by darwisalwan, CC0 Public Domain via Pixbay</a:t>
            </a:r>
            <a:endParaRPr b="0" lang="en-PH" sz="1500" spc="-1" strike="noStrike">
              <a:latin typeface="Arial"/>
            </a:endParaRPr>
          </a:p>
        </p:txBody>
      </p:sp>
      <p:sp>
        <p:nvSpPr>
          <p:cNvPr id="132" name=""/>
          <p:cNvSpPr/>
          <p:nvPr/>
        </p:nvSpPr>
        <p:spPr>
          <a:xfrm>
            <a:off x="540000" y="5220000"/>
            <a:ext cx="11338560" cy="102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Informal register</a:t>
            </a:r>
            <a:r>
              <a:rPr b="0" lang="en-PH" sz="1800" spc="-1" strike="noStrike">
                <a:solidFill>
                  <a:srgbClr val="000000"/>
                </a:solidFill>
                <a:latin typeface="Lato"/>
                <a:ea typeface="DejaVu Sans"/>
              </a:rPr>
              <a:t> is the language used by friends, family, and people that you are close with, while formal register is appropriate for professional settings or events like offices, classroom discussions, or professional organization’s events.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1224000"/>
            <a:ext cx="10976400" cy="485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Formal Contexts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34" name="TextBox 3"/>
          <p:cNvSpPr/>
          <p:nvPr/>
        </p:nvSpPr>
        <p:spPr>
          <a:xfrm>
            <a:off x="519840" y="145080"/>
            <a:ext cx="10420920" cy="636120"/>
          </a:xfrm>
          <a:prstGeom prst="rect">
            <a:avLst/>
          </a:prstGeom>
          <a:noFill/>
          <a:ln w="0">
            <a:noFill/>
          </a:ln>
        </p:spPr>
        <p:style>
          <a:lnRef idx="0"/>
          <a:fillRef idx="0"/>
          <a:effectRef idx="0"/>
          <a:fontRef idx="minor"/>
        </p:style>
      </p:sp>
      <p:pic>
        <p:nvPicPr>
          <p:cNvPr id="135" name="" descr=""/>
          <p:cNvPicPr/>
          <p:nvPr/>
        </p:nvPicPr>
        <p:blipFill>
          <a:blip r:embed="rId1"/>
          <a:stretch/>
        </p:blipFill>
        <p:spPr>
          <a:xfrm>
            <a:off x="1084320" y="1620000"/>
            <a:ext cx="10074240" cy="3598560"/>
          </a:xfrm>
          <a:prstGeom prst="rect">
            <a:avLst/>
          </a:prstGeom>
          <a:ln w="0">
            <a:noFill/>
          </a:ln>
        </p:spPr>
      </p:pic>
      <p:sp>
        <p:nvSpPr>
          <p:cNvPr id="136" name=""/>
          <p:cNvSpPr/>
          <p:nvPr/>
        </p:nvSpPr>
        <p:spPr>
          <a:xfrm>
            <a:off x="1158120" y="5184000"/>
            <a:ext cx="8020440" cy="3448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500" spc="-1" strike="noStrike">
                <a:solidFill>
                  <a:srgbClr val="000000"/>
                </a:solidFill>
                <a:latin typeface="Lato"/>
                <a:ea typeface="DejaVu Sans"/>
              </a:rPr>
              <a:t>by Nasir Khan Saikat, CC BY-SA 4.0 via Wikimedia Commons</a:t>
            </a:r>
            <a:endParaRPr b="0" lang="en-PH" sz="1500" spc="-1" strike="noStrike">
              <a:latin typeface="Arial"/>
            </a:endParaRPr>
          </a:p>
        </p:txBody>
      </p:sp>
      <p:sp>
        <p:nvSpPr>
          <p:cNvPr id="137" name=""/>
          <p:cNvSpPr/>
          <p:nvPr/>
        </p:nvSpPr>
        <p:spPr>
          <a:xfrm>
            <a:off x="4562640" y="5506200"/>
            <a:ext cx="3175920" cy="395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404040"/>
                </a:solidFill>
                <a:latin typeface="Lato"/>
                <a:ea typeface="DejaVu Sans"/>
              </a:rPr>
              <a:t>Faculty Meeting</a:t>
            </a:r>
            <a:endParaRPr b="0" lang="en-PH" sz="1800" spc="-1" strike="noStrike">
              <a:latin typeface="Arial"/>
            </a:endParaRPr>
          </a:p>
        </p:txBody>
      </p:sp>
      <p:sp>
        <p:nvSpPr>
          <p:cNvPr id="138" name="TextBox 4"/>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540000" y="1224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1" lang="en-PH" sz="1800" spc="-1" strike="noStrike">
                <a:solidFill>
                  <a:srgbClr val="000000"/>
                </a:solidFill>
                <a:latin typeface="Lato"/>
                <a:ea typeface="DejaVu Sans"/>
              </a:rPr>
              <a:t>Formal Contexts</a:t>
            </a:r>
            <a:endParaRPr b="0" lang="en-PH" sz="1800" spc="-1" strike="noStrike">
              <a:latin typeface="Arial"/>
            </a:endParaRPr>
          </a:p>
          <a:p>
            <a:pPr algn="just">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Formal situations: a speech delivery, meetings, or academic forums. Informal situations: a conversation between friends and spontaneous sharing of stories and jokes between family members or close friends.</a:t>
            </a:r>
            <a:endParaRPr b="0" lang="en-PH" sz="1800" spc="-1" strike="noStrike">
              <a:latin typeface="Arial"/>
            </a:endParaRPr>
          </a:p>
          <a:p>
            <a:pPr algn="just">
              <a:lnSpc>
                <a:spcPct val="15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know more about the appropriate use of English in formal and informal contexts, it is helpful to learn “register.” </a:t>
            </a:r>
            <a:r>
              <a:rPr b="1" lang="en-PH" sz="1800" spc="-1" strike="noStrike">
                <a:solidFill>
                  <a:srgbClr val="000000"/>
                </a:solidFill>
                <a:latin typeface="Lato"/>
                <a:ea typeface="DejaVu Sans"/>
              </a:rPr>
              <a:t>Register</a:t>
            </a:r>
            <a:r>
              <a:rPr b="0" lang="en-PH" sz="1800" spc="-1" strike="noStrike">
                <a:solidFill>
                  <a:srgbClr val="000000"/>
                </a:solidFill>
                <a:latin typeface="Lato"/>
                <a:ea typeface="DejaVu Sans"/>
              </a:rPr>
              <a:t> refers to variation in language or level of usage that is determined by degree of formality and consideration of several factors: the situation or context of use, the purpose, subject-matter and content of message, the standing of the user, and the relationship between the participants.</a:t>
            </a:r>
            <a:endParaRPr b="0" lang="en-PH" sz="1800" spc="-1" strike="noStrike">
              <a:latin typeface="Arial"/>
            </a:endParaRPr>
          </a:p>
          <a:p>
            <a:pPr algn="just">
              <a:lnSpc>
                <a:spcPct val="100000"/>
              </a:lnSpc>
              <a:buNone/>
            </a:pP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Source: ROMAINE, 1994 as cited by Jimenez, Ryan. “English Register (English 28).” April 28, 2021.</a:t>
            </a: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https:www.slideshare.net/RyanBuer/types-of-language-registers</a:t>
            </a:r>
            <a:endParaRPr b="0" lang="en-PH" sz="1800" spc="-1" strike="noStrike">
              <a:latin typeface="Arial"/>
            </a:endParaRPr>
          </a:p>
          <a:p>
            <a:pPr algn="r">
              <a:lnSpc>
                <a:spcPct val="100000"/>
              </a:lnSpc>
              <a:buNone/>
            </a:pPr>
            <a:r>
              <a:rPr b="0" i="1" lang="en-PH" sz="1800" spc="-1" strike="noStrike">
                <a:solidFill>
                  <a:srgbClr val="000000"/>
                </a:solidFill>
                <a:latin typeface="Lato"/>
                <a:ea typeface="DejaVu Sans"/>
              </a:rPr>
              <a:t>https://www.lexico.com/defi nition/register </a:t>
            </a:r>
            <a:endParaRPr b="0" lang="en-PH" sz="1800" spc="-1" strike="noStrike">
              <a:latin typeface="Arial"/>
            </a:endParaRPr>
          </a:p>
          <a:p>
            <a:pPr algn="r">
              <a:lnSpc>
                <a:spcPct val="100000"/>
              </a:lnSpc>
              <a:spcBef>
                <a:spcPts val="567"/>
              </a:spcBef>
              <a:spcAft>
                <a:spcPts val="567"/>
              </a:spcAft>
              <a:buNone/>
            </a:pPr>
            <a:endParaRPr b="0" lang="en-PH" sz="1800" spc="-1" strike="noStrike">
              <a:latin typeface="Arial"/>
            </a:endParaRPr>
          </a:p>
          <a:p>
            <a:pPr algn="just">
              <a:lnSpc>
                <a:spcPct val="150000"/>
              </a:lnSpc>
              <a:spcBef>
                <a:spcPts val="567"/>
              </a:spcBef>
              <a:spcAft>
                <a:spcPts val="567"/>
              </a:spcAft>
              <a:buNone/>
            </a:pPr>
            <a:endParaRPr b="0" lang="en-PH" sz="1800" spc="-1" strike="noStrike">
              <a:latin typeface="Arial"/>
            </a:endParaRPr>
          </a:p>
          <a:p>
            <a:pPr algn="just">
              <a:lnSpc>
                <a:spcPct val="150000"/>
              </a:lnSpc>
              <a:spcBef>
                <a:spcPts val="567"/>
              </a:spcBef>
              <a:spcAft>
                <a:spcPts val="567"/>
              </a:spcAft>
              <a:buNone/>
            </a:pPr>
            <a:endParaRPr b="0" lang="en-PH" sz="1800" spc="-1" strike="noStrike">
              <a:latin typeface="Arial"/>
            </a:endParaRPr>
          </a:p>
        </p:txBody>
      </p:sp>
      <p:sp>
        <p:nvSpPr>
          <p:cNvPr id="140" name="TextBox 5"/>
          <p:cNvSpPr/>
          <p:nvPr/>
        </p:nvSpPr>
        <p:spPr>
          <a:xfrm>
            <a:off x="519840" y="145080"/>
            <a:ext cx="10420920" cy="636120"/>
          </a:xfrm>
          <a:prstGeom prst="rect">
            <a:avLst/>
          </a:prstGeom>
          <a:noFill/>
          <a:ln w="0">
            <a:noFill/>
          </a:ln>
        </p:spPr>
        <p:style>
          <a:lnRef idx="0"/>
          <a:fillRef idx="0"/>
          <a:effectRef idx="0"/>
          <a:fontRef idx="minor"/>
        </p:style>
      </p:sp>
      <p:sp>
        <p:nvSpPr>
          <p:cNvPr id="141" name="TextBox 6"/>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540000" y="1224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The Five Levels of Register</a:t>
            </a:r>
            <a:endParaRPr b="0" lang="en-PH" sz="1800" spc="-1" strike="noStrike">
              <a:latin typeface="Arial"/>
            </a:endParaRPr>
          </a:p>
          <a:p>
            <a:pPr algn="just">
              <a:lnSpc>
                <a:spcPct val="200000"/>
              </a:lnSpc>
              <a:spcBef>
                <a:spcPts val="1134"/>
              </a:spcBef>
              <a:spcAft>
                <a:spcPts val="1134"/>
              </a:spcAft>
              <a:buNone/>
            </a:pPr>
            <a:r>
              <a:rPr b="1" lang="en-PH" sz="1800" spc="-1" strike="noStrike">
                <a:solidFill>
                  <a:srgbClr val="000000"/>
                </a:solidFill>
                <a:latin typeface="Lato"/>
                <a:ea typeface="DejaVu Sans"/>
              </a:rPr>
              <a:t>1. Frozen</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printed, unchanging language, formal, almost scripted phrases that do not vary</a:t>
            </a:r>
            <a:endParaRPr b="0" lang="en-PH" sz="1800" spc="-1" strike="noStrike">
              <a:latin typeface="Arial"/>
            </a:endParaRPr>
          </a:p>
          <a:p>
            <a:pPr algn="just">
              <a:lnSpc>
                <a:spcPct val="200000"/>
              </a:lnSpc>
              <a:spcBef>
                <a:spcPts val="567"/>
              </a:spcBef>
              <a:spcAft>
                <a:spcPts val="567"/>
              </a:spcAft>
              <a:buNone/>
            </a:pPr>
            <a:r>
              <a:rPr b="1" lang="en-PH" sz="1800" spc="-1" strike="noStrike">
                <a:solidFill>
                  <a:srgbClr val="000000"/>
                </a:solidFill>
                <a:latin typeface="Lato"/>
                <a:ea typeface="DejaVu Sans"/>
              </a:rPr>
              <a:t>Examples: </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Bible Laws • Preamble to the Philippine Constitution</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want to welcome you to the Managers’ Conference, sponsored by Sunny Inc.</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Please submit the document at your earliest convenience.</a:t>
            </a:r>
            <a:endParaRPr b="0" lang="en-PH" sz="1800" spc="-1" strike="noStrike">
              <a:latin typeface="Arial"/>
            </a:endParaRPr>
          </a:p>
          <a:p>
            <a:pPr algn="just">
              <a:lnSpc>
                <a:spcPct val="200000"/>
              </a:lnSpc>
              <a:spcBef>
                <a:spcPts val="1134"/>
              </a:spcBef>
              <a:spcAft>
                <a:spcPts val="1134"/>
              </a:spcAft>
              <a:buNone/>
            </a:pPr>
            <a:endParaRPr b="0" lang="en-PH" sz="1800" spc="-1" strike="noStrike">
              <a:latin typeface="Arial"/>
            </a:endParaRPr>
          </a:p>
          <a:p>
            <a:pPr algn="just">
              <a:lnSpc>
                <a:spcPct val="200000"/>
              </a:lnSpc>
              <a:spcBef>
                <a:spcPts val="1134"/>
              </a:spcBef>
              <a:spcAft>
                <a:spcPts val="1134"/>
              </a:spcAft>
              <a:buNone/>
            </a:pPr>
            <a:endParaRPr b="0" lang="en-PH" sz="1800" spc="-1" strike="noStrike">
              <a:latin typeface="Arial"/>
            </a:endParaRPr>
          </a:p>
        </p:txBody>
      </p:sp>
      <p:sp>
        <p:nvSpPr>
          <p:cNvPr id="143" name="TextBox 8"/>
          <p:cNvSpPr/>
          <p:nvPr/>
        </p:nvSpPr>
        <p:spPr>
          <a:xfrm>
            <a:off x="519840" y="145080"/>
            <a:ext cx="10420920" cy="636120"/>
          </a:xfrm>
          <a:prstGeom prst="rect">
            <a:avLst/>
          </a:prstGeom>
          <a:noFill/>
          <a:ln w="0">
            <a:noFill/>
          </a:ln>
        </p:spPr>
        <p:style>
          <a:lnRef idx="0"/>
          <a:fillRef idx="0"/>
          <a:effectRef idx="0"/>
          <a:fontRef idx="minor"/>
        </p:style>
      </p:sp>
      <p:sp>
        <p:nvSpPr>
          <p:cNvPr id="144" name="TextBox 9"/>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540000" y="972000"/>
            <a:ext cx="10976400" cy="485748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283"/>
              </a:spcBef>
              <a:spcAft>
                <a:spcPts val="283"/>
              </a:spcAft>
              <a:buNone/>
            </a:pPr>
            <a:r>
              <a:rPr b="1" lang="en-PH" sz="1800" spc="-1" strike="noStrike">
                <a:solidFill>
                  <a:srgbClr val="000000"/>
                </a:solidFill>
                <a:latin typeface="Lato"/>
                <a:ea typeface="DejaVu Sans"/>
              </a:rPr>
              <a:t>The Five Levels of Register</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2. Formal</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characterized by one-way communication, no interruptions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used in impersonal, formal settings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follows a commonly accepted format—complete sentences, more complex syntax, and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specific word usages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often used to show respect</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Examples: </a:t>
            </a:r>
            <a:r>
              <a:rPr b="1" lang="en-PH" sz="1800" spc="-1" strike="noStrike">
                <a:solidFill>
                  <a:srgbClr val="000000"/>
                </a:solidFill>
                <a:latin typeface="Lato"/>
                <a:ea typeface="DejaVu Sans"/>
              </a:rPr>
              <a:t>	</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introductions between strangers • speeches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pronouncements made by judges • announcements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Good afternoon. I’ll inform Dr. Carlos that you have arrived.</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Could you possibly monitor the parcel delivery for me by tomorrow?</a:t>
            </a:r>
            <a:endParaRPr b="0" lang="en-PH" sz="1800" spc="-1" strike="noStrike">
              <a:latin typeface="Arial"/>
            </a:endParaRPr>
          </a:p>
          <a:p>
            <a:pPr>
              <a:lnSpc>
                <a:spcPct val="150000"/>
              </a:lnSpc>
              <a:spcBef>
                <a:spcPts val="850"/>
              </a:spcBef>
              <a:spcAft>
                <a:spcPts val="850"/>
              </a:spcAft>
              <a:buNone/>
            </a:pPr>
            <a:endParaRPr b="0" lang="en-PH" sz="1800" spc="-1" strike="noStrike">
              <a:latin typeface="Arial"/>
            </a:endParaRPr>
          </a:p>
          <a:p>
            <a:pPr>
              <a:lnSpc>
                <a:spcPct val="150000"/>
              </a:lnSpc>
              <a:spcBef>
                <a:spcPts val="850"/>
              </a:spcBef>
              <a:spcAft>
                <a:spcPts val="850"/>
              </a:spcAft>
              <a:buNone/>
            </a:pPr>
            <a:endParaRPr b="0" lang="en-PH" sz="1800" spc="-1" strike="noStrike">
              <a:latin typeface="Arial"/>
            </a:endParaRPr>
          </a:p>
        </p:txBody>
      </p:sp>
      <p:sp>
        <p:nvSpPr>
          <p:cNvPr id="146" name="TextBox 10"/>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540000" y="1080000"/>
            <a:ext cx="10976400" cy="485748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1" lang="en-PH" sz="1800" spc="-1" strike="noStrike">
                <a:solidFill>
                  <a:srgbClr val="000000"/>
                </a:solidFill>
                <a:latin typeface="Lato"/>
                <a:ea typeface="DejaVu Sans"/>
              </a:rPr>
              <a:t>The Five Levels of Register</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3. Consultative</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involves two-way participation, professional setting</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Background information is provided (Prior knowledge is not assumed).</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Interruptions and feedback fillers are allowed (“uh-huh,” “I see”).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more complex syntax, longer phrases</a:t>
            </a:r>
            <a:endParaRPr b="0" lang="en-PH" sz="1800" spc="-1" strike="noStrike">
              <a:latin typeface="Arial"/>
            </a:endParaRPr>
          </a:p>
          <a:p>
            <a:pPr>
              <a:lnSpc>
                <a:spcPct val="200000"/>
              </a:lnSpc>
              <a:buNone/>
            </a:pPr>
            <a:r>
              <a:rPr b="1" lang="en-PH" sz="1800" spc="-1" strike="noStrike">
                <a:solidFill>
                  <a:srgbClr val="000000"/>
                </a:solidFill>
                <a:latin typeface="Lato"/>
                <a:ea typeface="DejaVu Sans"/>
              </a:rPr>
              <a:t>Examples: </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doctor: patient, lawyer: client, lawyer: judge • teacher: student • superior: subordinate</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Hello, Ms. Cruz. How are you doing this morning?</a:t>
            </a:r>
            <a:endParaRPr b="0" lang="en-PH" sz="1800" spc="-1" strike="noStrike">
              <a:latin typeface="Arial"/>
            </a:endParaRPr>
          </a:p>
          <a:p>
            <a:pPr>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Can you do this in the afternoon?</a:t>
            </a:r>
            <a:endParaRPr b="0" lang="en-PH" sz="1800" spc="-1" strike="noStrike">
              <a:latin typeface="Arial"/>
            </a:endParaRPr>
          </a:p>
          <a:p>
            <a:pPr>
              <a:lnSpc>
                <a:spcPct val="200000"/>
              </a:lnSpc>
              <a:buNone/>
            </a:pPr>
            <a:endParaRPr b="0" lang="en-PH" sz="1800" spc="-1" strike="noStrike">
              <a:latin typeface="Arial"/>
            </a:endParaRPr>
          </a:p>
        </p:txBody>
      </p:sp>
      <p:sp>
        <p:nvSpPr>
          <p:cNvPr id="148" name="TextBox 12"/>
          <p:cNvSpPr/>
          <p:nvPr/>
        </p:nvSpPr>
        <p:spPr>
          <a:xfrm>
            <a:off x="519840" y="145080"/>
            <a:ext cx="10420920" cy="636120"/>
          </a:xfrm>
          <a:prstGeom prst="rect">
            <a:avLst/>
          </a:prstGeom>
          <a:noFill/>
          <a:ln w="0">
            <a:noFill/>
          </a:ln>
        </p:spPr>
        <p:style>
          <a:lnRef idx="0"/>
          <a:fillRef idx="0"/>
          <a:effectRef idx="0"/>
          <a:fontRef idx="minor"/>
        </p:style>
      </p:sp>
      <p:sp>
        <p:nvSpPr>
          <p:cNvPr id="149" name="TextBox 11"/>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540000" y="1080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1800" spc="-1" strike="noStrike">
                <a:solidFill>
                  <a:srgbClr val="000000"/>
                </a:solidFill>
                <a:latin typeface="LaTO"/>
                <a:ea typeface="DejaVu Sans"/>
              </a:rPr>
              <a:t>The Five Levels of Register</a:t>
            </a:r>
            <a:endParaRPr b="0" lang="en-PH" sz="1800" spc="-1" strike="noStrike">
              <a:latin typeface="Arial"/>
            </a:endParaRPr>
          </a:p>
          <a:p>
            <a:pPr algn="just">
              <a:lnSpc>
                <a:spcPct val="150000"/>
              </a:lnSpc>
              <a:spcBef>
                <a:spcPts val="283"/>
              </a:spcBef>
              <a:spcAft>
                <a:spcPts val="283"/>
              </a:spcAft>
              <a:buNone/>
            </a:pPr>
            <a:r>
              <a:rPr b="1" lang="en-PH" sz="1800" spc="-1" strike="noStrike">
                <a:solidFill>
                  <a:srgbClr val="000000"/>
                </a:solidFill>
                <a:latin typeface="LaTO"/>
                <a:ea typeface="DejaVu Sans"/>
              </a:rPr>
              <a:t>4. Casual</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uses very informal language; Ellipsis and slang are common.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no background information provided</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group” language—must be a member to use</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interruptions common</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context and nonverbal communication important</a:t>
            </a:r>
            <a:endParaRPr b="0" lang="en-PH" sz="1800" spc="-1" strike="noStrike">
              <a:latin typeface="Arial"/>
            </a:endParaRPr>
          </a:p>
          <a:p>
            <a:pPr algn="just">
              <a:lnSpc>
                <a:spcPct val="150000"/>
              </a:lnSpc>
              <a:spcBef>
                <a:spcPts val="283"/>
              </a:spcBef>
              <a:spcAft>
                <a:spcPts val="283"/>
              </a:spcAft>
              <a:buNone/>
            </a:pPr>
            <a:r>
              <a:rPr b="1" lang="en-PH" sz="1800" spc="-1" strike="noStrike">
                <a:solidFill>
                  <a:srgbClr val="000000"/>
                </a:solidFill>
                <a:latin typeface="LaTO"/>
                <a:ea typeface="DejaVu Sans"/>
              </a:rPr>
              <a:t>Examples: </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friends and acquaintances • family • teammates • chats and blogs</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Hey, Joe. What’s up?</a:t>
            </a:r>
            <a:endParaRPr b="0" lang="en-PH" sz="1800" spc="-1" strike="noStrike">
              <a:latin typeface="Arial"/>
            </a:endParaRPr>
          </a:p>
          <a:p>
            <a:pPr algn="just">
              <a:lnSpc>
                <a:spcPct val="15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Watch my bag for me, OK?</a:t>
            </a:r>
            <a:endParaRPr b="0" lang="en-PH" sz="1800" spc="-1" strike="noStrike">
              <a:latin typeface="Arial"/>
            </a:endParaRPr>
          </a:p>
          <a:p>
            <a:pPr algn="just">
              <a:lnSpc>
                <a:spcPct val="200000"/>
              </a:lnSpc>
              <a:spcBef>
                <a:spcPts val="850"/>
              </a:spcBef>
              <a:spcAft>
                <a:spcPts val="850"/>
              </a:spcAft>
              <a:buNone/>
            </a:pPr>
            <a:endParaRPr b="0" lang="en-PH" sz="1800" spc="-1" strike="noStrike">
              <a:latin typeface="Arial"/>
            </a:endParaRPr>
          </a:p>
        </p:txBody>
      </p:sp>
      <p:sp>
        <p:nvSpPr>
          <p:cNvPr id="151" name="TextBox 14"/>
          <p:cNvSpPr/>
          <p:nvPr/>
        </p:nvSpPr>
        <p:spPr>
          <a:xfrm>
            <a:off x="519840" y="145080"/>
            <a:ext cx="10420920" cy="636120"/>
          </a:xfrm>
          <a:prstGeom prst="rect">
            <a:avLst/>
          </a:prstGeom>
          <a:noFill/>
          <a:ln w="0">
            <a:noFill/>
          </a:ln>
        </p:spPr>
        <p:style>
          <a:lnRef idx="0"/>
          <a:fillRef idx="0"/>
          <a:effectRef idx="0"/>
          <a:fontRef idx="minor"/>
        </p:style>
      </p:sp>
      <p:sp>
        <p:nvSpPr>
          <p:cNvPr id="152" name="TextBox 13"/>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540000" y="1080000"/>
            <a:ext cx="10976400" cy="48574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283"/>
              </a:spcBef>
              <a:spcAft>
                <a:spcPts val="283"/>
              </a:spcAft>
              <a:buNone/>
            </a:pPr>
            <a:r>
              <a:rPr b="1" lang="en-PH" sz="1800" spc="-1" strike="noStrike">
                <a:solidFill>
                  <a:srgbClr val="000000"/>
                </a:solidFill>
                <a:latin typeface="LaTO"/>
                <a:ea typeface="DejaVu Sans"/>
              </a:rPr>
              <a:t>The Five Levels of Register</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5. Intimate</a:t>
            </a:r>
            <a:r>
              <a:rPr b="1" lang="en-PH" sz="1800" spc="-1" strike="noStrike">
                <a:solidFill>
                  <a:srgbClr val="000000"/>
                </a:solidFill>
                <a:latin typeface="LaTO"/>
                <a:ea typeface="DejaVu Sans"/>
              </a:rPr>
              <a:t>	</a:t>
            </a:r>
            <a:r>
              <a:rPr b="0" lang="en-PH" sz="1800" spc="-1" strike="noStrike">
                <a:solidFill>
                  <a:srgbClr val="000000"/>
                </a:solidFill>
                <a:latin typeface="LaTO"/>
                <a:ea typeface="DejaVu Sans"/>
              </a:rPr>
              <a:t>– non-public</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Intonation is as important as wording and grammar.</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often a private vocabulary</a:t>
            </a:r>
            <a:endParaRPr b="0" lang="en-PH" sz="1800" spc="-1" strike="noStrike">
              <a:latin typeface="Arial"/>
            </a:endParaRPr>
          </a:p>
          <a:p>
            <a:pPr algn="just">
              <a:lnSpc>
                <a:spcPct val="200000"/>
              </a:lnSpc>
              <a:buNone/>
            </a:pPr>
            <a:r>
              <a:rPr b="1" lang="en-PH" sz="1800" spc="-1" strike="noStrike">
                <a:solidFill>
                  <a:srgbClr val="000000"/>
                </a:solidFill>
                <a:latin typeface="LaTO"/>
                <a:ea typeface="DejaVu Sans"/>
              </a:rPr>
              <a:t>Examples: </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husband and wife • boyfriend and girlfriend • twins (siblings)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How’s my little lovie today?</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Hey, honey, pour me a cuppa Jenny.</a:t>
            </a:r>
            <a:endParaRPr b="0" lang="en-PH" sz="1800" spc="-1" strike="noStrike">
              <a:latin typeface="Arial"/>
            </a:endParaRPr>
          </a:p>
          <a:p>
            <a:pPr algn="just">
              <a:lnSpc>
                <a:spcPct val="200000"/>
              </a:lnSpc>
              <a:spcBef>
                <a:spcPts val="850"/>
              </a:spcBef>
              <a:spcAft>
                <a:spcPts val="850"/>
              </a:spcAft>
              <a:buNone/>
            </a:pPr>
            <a:endParaRPr b="0" lang="en-PH" sz="1800" spc="-1" strike="noStrike">
              <a:latin typeface="Arial"/>
            </a:endParaRPr>
          </a:p>
        </p:txBody>
      </p:sp>
      <p:sp>
        <p:nvSpPr>
          <p:cNvPr id="154" name="TextBox 16"/>
          <p:cNvSpPr/>
          <p:nvPr/>
        </p:nvSpPr>
        <p:spPr>
          <a:xfrm>
            <a:off x="519840" y="145080"/>
            <a:ext cx="10420920" cy="636120"/>
          </a:xfrm>
          <a:prstGeom prst="rect">
            <a:avLst/>
          </a:prstGeom>
          <a:noFill/>
          <a:ln w="0">
            <a:noFill/>
          </a:ln>
        </p:spPr>
        <p:style>
          <a:lnRef idx="0"/>
          <a:fillRef idx="0"/>
          <a:effectRef idx="0"/>
          <a:fontRef idx="minor"/>
        </p:style>
      </p:sp>
      <p:sp>
        <p:nvSpPr>
          <p:cNvPr id="155" name="TextBox 15"/>
          <p:cNvSpPr/>
          <p:nvPr/>
        </p:nvSpPr>
        <p:spPr>
          <a:xfrm>
            <a:off x="360000" y="252000"/>
            <a:ext cx="80809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000000"/>
                </a:solidFill>
                <a:latin typeface="Montserrat Medium"/>
                <a:ea typeface="DejaVu Sans"/>
              </a:rPr>
              <a:t>Formal and Informal Language</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2889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2023-07-12T17:18:40Z</dcterms:modified>
  <cp:revision>189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