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8520" cy="6854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5400" cy="2795400"/>
          </a:xfrm>
          <a:prstGeom prst="rect">
            <a:avLst/>
          </a:prstGeom>
          <a:ln w="0">
            <a:noFill/>
          </a:ln>
        </p:spPr>
      </p:pic>
      <p:sp>
        <p:nvSpPr>
          <p:cNvPr id="2" name="Rectangle 5"/>
          <p:cNvSpPr/>
          <p:nvPr/>
        </p:nvSpPr>
        <p:spPr>
          <a:xfrm>
            <a:off x="3487320" y="1475280"/>
            <a:ext cx="8700840" cy="3858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700840" cy="380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8520" cy="631440"/>
          </a:xfrm>
          <a:prstGeom prst="rect">
            <a:avLst/>
          </a:prstGeom>
          <a:ln w="0">
            <a:noFill/>
          </a:ln>
        </p:spPr>
      </p:pic>
      <p:sp>
        <p:nvSpPr>
          <p:cNvPr id="43" name="Rectangle 7"/>
          <p:cNvSpPr/>
          <p:nvPr/>
        </p:nvSpPr>
        <p:spPr>
          <a:xfrm>
            <a:off x="10868760" y="0"/>
            <a:ext cx="966960" cy="966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31040" cy="1031040"/>
          </a:xfrm>
          <a:prstGeom prst="rect">
            <a:avLst/>
          </a:prstGeom>
          <a:ln w="0">
            <a:noFill/>
          </a:ln>
        </p:spPr>
      </p:pic>
      <p:sp>
        <p:nvSpPr>
          <p:cNvPr id="45" name="TextBox 9"/>
          <p:cNvSpPr/>
          <p:nvPr/>
        </p:nvSpPr>
        <p:spPr>
          <a:xfrm>
            <a:off x="185400" y="6362280"/>
            <a:ext cx="468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840" cy="3381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1"/>
          <p:cNvSpPr/>
          <p:nvPr/>
        </p:nvSpPr>
        <p:spPr>
          <a:xfrm>
            <a:off x="4026960" y="2953080"/>
            <a:ext cx="76716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Mga Bulong at Awiting-bayan sa mga Akdang Pampanitikan ng Kabisayaan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4"/>
          <p:cNvSpPr/>
          <p:nvPr/>
        </p:nvSpPr>
        <p:spPr>
          <a:xfrm>
            <a:off x="36000" y="36000"/>
            <a:ext cx="10257840" cy="897840"/>
          </a:xfrm>
          <a:prstGeom prst="rect">
            <a:avLst/>
          </a:prstGeom>
          <a:noFill/>
          <a:ln w="0">
            <a:noFill/>
          </a:ln>
        </p:spPr>
        <p:style>
          <a:lnRef idx="0"/>
          <a:fillRef idx="0"/>
          <a:effectRef idx="0"/>
          <a:fontRef idx="minor"/>
        </p:style>
        <p:txBody>
          <a:bodyPr lIns="90000" rIns="90000" tIns="45000" bIns="45000" anchor="ctr">
            <a:normAutofit fontScale="94000"/>
          </a:bodyPr>
          <a:p>
            <a:pPr>
              <a:lnSpc>
                <a:spcPct val="100000"/>
              </a:lnSpc>
              <a:buNone/>
            </a:pPr>
            <a:r>
              <a:rPr b="0" lang="en-US" sz="2800" spc="-1" strike="noStrike">
                <a:solidFill>
                  <a:srgbClr val="000000"/>
                </a:solidFill>
                <a:latin typeface="Lato"/>
                <a:ea typeface="Arial;Arial"/>
              </a:rPr>
              <a:t>Mga Bulong at Awiting-bayan sa mga Akdang Pampanitikan ng Kabisayaan</a:t>
            </a:r>
            <a:endParaRPr b="0" lang="en-PH" sz="2800" spc="-1" strike="noStrike">
              <a:latin typeface="Arial"/>
            </a:endParaRPr>
          </a:p>
        </p:txBody>
      </p:sp>
      <p:sp>
        <p:nvSpPr>
          <p:cNvPr id="126" name=""/>
          <p:cNvSpPr/>
          <p:nvPr/>
        </p:nvSpPr>
        <p:spPr>
          <a:xfrm>
            <a:off x="180000" y="987120"/>
            <a:ext cx="11699280" cy="5205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Dandansoy</a:t>
            </a:r>
            <a:r>
              <a:rPr b="0" lang="en-PH" sz="1800" spc="-1" strike="noStrike">
                <a:solidFill>
                  <a:srgbClr val="000000"/>
                </a:solidFill>
                <a:latin typeface="Lato"/>
                <a:ea typeface="DejaVu Sans"/>
              </a:rPr>
              <a:t>” ay isang halimbawa ng </a:t>
            </a:r>
            <a:r>
              <a:rPr b="1" lang="en-PH" sz="1800" spc="-1" strike="noStrike">
                <a:solidFill>
                  <a:srgbClr val="000000"/>
                </a:solidFill>
                <a:latin typeface="Lato"/>
                <a:ea typeface="DejaVu Sans"/>
              </a:rPr>
              <a:t>awiting-bayan</a:t>
            </a:r>
            <a:r>
              <a:rPr b="0" lang="en-PH" sz="1800" spc="-1" strike="noStrike">
                <a:solidFill>
                  <a:srgbClr val="000000"/>
                </a:solidFill>
                <a:latin typeface="Lato"/>
                <a:ea typeface="DejaVu Sans"/>
              </a:rPr>
              <a:t> o</a:t>
            </a:r>
            <a:r>
              <a:rPr b="1" lang="en-PH" sz="1800" spc="-1" strike="noStrike">
                <a:solidFill>
                  <a:srgbClr val="000000"/>
                </a:solidFill>
                <a:latin typeface="Lato"/>
                <a:ea typeface="DejaVu Sans"/>
              </a:rPr>
              <a:t> kantahing-bayan</a:t>
            </a:r>
            <a:r>
              <a:rPr b="0" lang="en-PH" sz="1800" spc="-1" strike="noStrike">
                <a:solidFill>
                  <a:srgbClr val="000000"/>
                </a:solidFill>
                <a:latin typeface="Lato"/>
                <a:ea typeface="DejaVu Sans"/>
              </a:rPr>
              <a:t>. Isa ito sa mga uri ng </a:t>
            </a:r>
            <a:r>
              <a:rPr b="1" lang="en-PH" sz="1800" spc="-1" strike="noStrike">
                <a:solidFill>
                  <a:srgbClr val="000000"/>
                </a:solidFill>
                <a:latin typeface="Lato"/>
                <a:ea typeface="DejaVu Sans"/>
              </a:rPr>
              <a:t>pasalindilang panitikan na naging popular bago pa sakupin ng mga dayuhan ang Pilipinas</a:t>
            </a:r>
            <a:r>
              <a:rPr b="0" lang="en-PH" sz="1800" spc="-1" strike="noStrike">
                <a:solidFill>
                  <a:srgbClr val="000000"/>
                </a:solidFill>
                <a:latin typeface="Lato"/>
                <a:ea typeface="DejaVu Sans"/>
              </a:rPr>
              <a:t>. Ito ay nasa anyong patula na inaawit at karaniwang binubuo ng labindalawang pantig sa bawat taludtod. Karaniwang paksa nito ang pang-araw-araw na pamumuhay ng mga tao sa isang bayan. Masasalamin din dito ang kaugalian, karanasan, pananampalataya, gawain, o hanapbuhay ng mga Pilipino.</a:t>
            </a:r>
            <a:endParaRPr b="0" lang="en-PH" sz="1800" spc="-1" strike="noStrike">
              <a:latin typeface="Arial"/>
            </a:endParaRPr>
          </a:p>
          <a:p>
            <a:pPr algn="ctr">
              <a:lnSpc>
                <a:spcPct val="115000"/>
              </a:lnSpc>
              <a:buNone/>
            </a:pPr>
            <a:r>
              <a:rPr b="1" lang="en-PH" sz="1800" spc="-1" strike="noStrike">
                <a:solidFill>
                  <a:srgbClr val="000000"/>
                </a:solidFill>
                <a:latin typeface="Lato"/>
                <a:ea typeface="DejaVu Sans"/>
              </a:rPr>
              <a:t>Dandansoy</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(Awiting-bayan mula sa Negros Occidental)</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Dandansoy, iiwanan kita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Kumbento, saan ang cura?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Uuwi ako sa Payao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Munisipyo, saan ang hustisiya?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Kung sakaling ika’y mangulila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Eto si Dansoy nasakdal</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Tingnan mo lang ang Payao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Nakulong sa pagmamahal</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Dandansoy, kung ako’y iyong susundan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panyo mo at ang panyo ko</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Kahit tubig, huwag kang magbaon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Dalhin mo dito at bibigkisin ko</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Kung sakaling ikaw ay mauhaw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Sakaling magkasilo asawa kita, at asawa mo ako</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daan, gumawa ka ng munting balon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2"/>
          <p:cNvSpPr/>
          <p:nvPr/>
        </p:nvSpPr>
        <p:spPr>
          <a:xfrm>
            <a:off x="36000" y="36000"/>
            <a:ext cx="10257840" cy="897840"/>
          </a:xfrm>
          <a:prstGeom prst="rect">
            <a:avLst/>
          </a:prstGeom>
          <a:noFill/>
          <a:ln w="0">
            <a:noFill/>
          </a:ln>
        </p:spPr>
        <p:style>
          <a:lnRef idx="0"/>
          <a:fillRef idx="0"/>
          <a:effectRef idx="0"/>
          <a:fontRef idx="minor"/>
        </p:style>
        <p:txBody>
          <a:bodyPr lIns="90000" rIns="90000" tIns="45000" bIns="45000" anchor="ctr">
            <a:normAutofit fontScale="94000"/>
          </a:bodyPr>
          <a:p>
            <a:pPr>
              <a:lnSpc>
                <a:spcPct val="100000"/>
              </a:lnSpc>
              <a:buNone/>
            </a:pPr>
            <a:r>
              <a:rPr b="0" lang="en-US" sz="2800" spc="-1" strike="noStrike">
                <a:solidFill>
                  <a:srgbClr val="000000"/>
                </a:solidFill>
                <a:latin typeface="Lato"/>
                <a:ea typeface="Arial;Arial"/>
              </a:rPr>
              <a:t>Mga Bulong at Awiting-bayan sa mga Akdang Pampanitikan ng Kabisayaan</a:t>
            </a:r>
            <a:endParaRPr b="0" lang="en-PH" sz="2800" spc="-1" strike="noStrike">
              <a:latin typeface="Arial"/>
            </a:endParaRPr>
          </a:p>
        </p:txBody>
      </p:sp>
      <p:sp>
        <p:nvSpPr>
          <p:cNvPr id="128" name=""/>
          <p:cNvSpPr/>
          <p:nvPr/>
        </p:nvSpPr>
        <p:spPr>
          <a:xfrm>
            <a:off x="331200" y="900000"/>
            <a:ext cx="83080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Narito ang iba’t ibang uri ng awiting-bayan na lumaganap sa Pilipinas :</a:t>
            </a:r>
            <a:endParaRPr b="0" lang="en-PH" sz="1800" spc="-1" strike="noStrike">
              <a:latin typeface="Arial"/>
            </a:endParaRPr>
          </a:p>
        </p:txBody>
      </p:sp>
      <p:graphicFrame>
        <p:nvGraphicFramePr>
          <p:cNvPr id="129" name=""/>
          <p:cNvGraphicFramePr/>
          <p:nvPr/>
        </p:nvGraphicFramePr>
        <p:xfrm>
          <a:off x="298440" y="1307880"/>
          <a:ext cx="11469240" cy="4529880"/>
        </p:xfrm>
        <a:graphic>
          <a:graphicData uri="http://schemas.openxmlformats.org/drawingml/2006/table">
            <a:tbl>
              <a:tblPr/>
              <a:tblGrid>
                <a:gridCol w="3224880"/>
                <a:gridCol w="8244720"/>
              </a:tblGrid>
              <a:tr h="349920">
                <a:tc>
                  <a:txBody>
                    <a:bodyPr lIns="90000" rIns="90000" anchor="ctr">
                      <a:noAutofit/>
                    </a:bodyPr>
                    <a:p>
                      <a:pPr>
                        <a:lnSpc>
                          <a:spcPct val="100000"/>
                        </a:lnSpc>
                        <a:buNone/>
                      </a:pPr>
                      <a:r>
                        <a:rPr b="0" lang="en-PH" sz="1500" spc="-1" strike="noStrike">
                          <a:latin typeface="Lato"/>
                        </a:rPr>
                        <a:t>a. Kundiman</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Bersiyon ng awit ng pag-ibig sa mga Tagalog. Inaawit ito kapag nanghaharana ang binata sa kaniyang nililiyag o nililigawan.</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b. Dalit</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 panrelihiyon o himno ng pagdakila sa Panginoon.</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31200">
                <a:tc>
                  <a:txBody>
                    <a:bodyPr lIns="90000" rIns="90000" anchor="b">
                      <a:noAutofit/>
                    </a:bodyPr>
                    <a:p>
                      <a:pPr>
                        <a:lnSpc>
                          <a:spcPct val="100000"/>
                        </a:lnSpc>
                        <a:buNone/>
                      </a:pPr>
                      <a:r>
                        <a:rPr b="0" lang="en-PH" sz="1500" spc="-1" strike="noStrike">
                          <a:latin typeface="Lato"/>
                        </a:rPr>
                        <a:t>c. Diyona</a:t>
                      </a:r>
                      <a:endParaRPr b="0" lang="en-PH" sz="15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awitin sa panahon ng pamamanhikan o kasal.</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d. Oyayi O Hele</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awiting pampatulog ng mga bata.</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e. Kumintang</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 ng pakikidigma o pakikipaglaban.</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f. Balitaw</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mga awit ng pag-ibig na ginagamit sa panghaharana ng mga Bisaya.</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g. Dung-aw</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 sa patay ng mga Ilokano.</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h. Kutang-Kutang</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mga awiting karaniwang inaawit sa lansangan.</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i. Soliranin</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mga awit sa paggagaod o pamamangka.</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j. Maluway</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 sa sama-samang paggawa.</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k. Pangangaluwa</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 sa araw ng mga patay ng mga Tagalog.</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0" lang="en-PH" sz="1500" spc="-1" strike="noStrike">
                          <a:latin typeface="Lato"/>
                        </a:rPr>
                        <a:t>l. Talindaw</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solidFill>
                      <a:srgbClr val="ffffff"/>
                    </a:solidFill>
                  </a:tcPr>
                </a:tc>
                <a:tc>
                  <a:txBody>
                    <a:bodyPr lIns="90000" rIns="90000" anchor="t">
                      <a:noAutofit/>
                    </a:bodyPr>
                    <a:p>
                      <a:pPr algn="just">
                        <a:lnSpc>
                          <a:spcPct val="100000"/>
                        </a:lnSpc>
                        <a:buNone/>
                      </a:pPr>
                      <a:r>
                        <a:rPr b="0" lang="en-PH" sz="1500" spc="-1" strike="noStrike">
                          <a:latin typeface="Lato"/>
                        </a:rPr>
                        <a:t>Ito ay isa pang uri ng awit sa pamamangka.</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solidFill>
                      <a:srgbClr val="ffffff"/>
                    </a:solidFill>
                  </a:tcPr>
                </a:tc>
              </a:tr>
              <a:tr h="349920">
                <a:tc>
                  <a:txBody>
                    <a:bodyPr lIns="90000" rIns="90000" anchor="ctr">
                      <a:noAutofit/>
                    </a:bodyPr>
                    <a:p>
                      <a:pPr>
                        <a:lnSpc>
                          <a:spcPct val="100000"/>
                        </a:lnSpc>
                        <a:buNone/>
                      </a:pPr>
                      <a:r>
                        <a:rPr b="0" lang="en-PH" sz="1500" spc="-1" strike="noStrike">
                          <a:latin typeface="Lato"/>
                        </a:rPr>
                        <a:t>m. Sambotani</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just">
                        <a:lnSpc>
                          <a:spcPct val="100000"/>
                        </a:lnSpc>
                        <a:buNone/>
                      </a:pPr>
                      <a:r>
                        <a:rPr b="0" lang="en-PH" sz="1500" spc="-1" strike="noStrike">
                          <a:latin typeface="Lato"/>
                        </a:rPr>
                        <a:t>Ito ay awit ng pagtatagumpay.</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5"/>
          <p:cNvSpPr/>
          <p:nvPr/>
        </p:nvSpPr>
        <p:spPr>
          <a:xfrm>
            <a:off x="36000" y="36000"/>
            <a:ext cx="10257840" cy="897840"/>
          </a:xfrm>
          <a:prstGeom prst="rect">
            <a:avLst/>
          </a:prstGeom>
          <a:noFill/>
          <a:ln w="0">
            <a:noFill/>
          </a:ln>
        </p:spPr>
        <p:style>
          <a:lnRef idx="0"/>
          <a:fillRef idx="0"/>
          <a:effectRef idx="0"/>
          <a:fontRef idx="minor"/>
        </p:style>
        <p:txBody>
          <a:bodyPr lIns="90000" rIns="90000" tIns="45000" bIns="45000" anchor="ctr">
            <a:normAutofit fontScale="94000"/>
          </a:bodyPr>
          <a:p>
            <a:pPr>
              <a:lnSpc>
                <a:spcPct val="100000"/>
              </a:lnSpc>
              <a:buNone/>
            </a:pPr>
            <a:r>
              <a:rPr b="0" lang="en-US" sz="2800" spc="-1" strike="noStrike">
                <a:solidFill>
                  <a:srgbClr val="000000"/>
                </a:solidFill>
                <a:latin typeface="Lato"/>
                <a:ea typeface="Arial;Arial"/>
              </a:rPr>
              <a:t>Mga Bulong at Awiting-bayan sa mga Akdang Pampanitikan ng Kabisayaan</a:t>
            </a:r>
            <a:endParaRPr b="0" lang="en-PH" sz="2800" spc="-1" strike="noStrike">
              <a:latin typeface="Arial"/>
            </a:endParaRPr>
          </a:p>
        </p:txBody>
      </p:sp>
      <p:sp>
        <p:nvSpPr>
          <p:cNvPr id="131" name=""/>
          <p:cNvSpPr/>
          <p:nvPr/>
        </p:nvSpPr>
        <p:spPr>
          <a:xfrm>
            <a:off x="143640" y="934560"/>
            <a:ext cx="11339280" cy="509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Ang mga Bulong</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Maliban sa mga awiting-bayan, ang mga </a:t>
            </a:r>
            <a:r>
              <a:rPr b="1" lang="en-PH" sz="1800" spc="-1" strike="noStrike">
                <a:solidFill>
                  <a:srgbClr val="000000"/>
                </a:solidFill>
                <a:latin typeface="Lato"/>
                <a:ea typeface="DejaVu Sans"/>
              </a:rPr>
              <a:t>bulong</a:t>
            </a:r>
            <a:r>
              <a:rPr b="0" lang="en-PH" sz="1800" spc="-1" strike="noStrike">
                <a:solidFill>
                  <a:srgbClr val="000000"/>
                </a:solidFill>
                <a:latin typeface="Lato"/>
                <a:ea typeface="DejaVu Sans"/>
              </a:rPr>
              <a:t> ay isa pang maituturing na halimbawa ng </a:t>
            </a:r>
            <a:r>
              <a:rPr b="1" lang="en-PH" sz="1800" spc="-1" strike="noStrike">
                <a:solidFill>
                  <a:srgbClr val="000000"/>
                </a:solidFill>
                <a:latin typeface="Lato"/>
                <a:ea typeface="DejaVu Sans"/>
              </a:rPr>
              <a:t>pasalindilang panitikan</a:t>
            </a:r>
            <a:r>
              <a:rPr b="0" lang="en-PH" sz="1800" spc="-1" strike="noStrike">
                <a:solidFill>
                  <a:srgbClr val="000000"/>
                </a:solidFill>
                <a:latin typeface="Lato"/>
                <a:ea typeface="DejaVu Sans"/>
              </a:rPr>
              <a:t>. Malimit itong gamitin sa mga lalawigan.</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Ginagamit ito upang humingi ng paumanhin sa mga lamang-lupa, tulad ng duwende at mga elementong hindi nakikita ng pangkaraniwang mata. Maaari din itong pagpapasintabi sa mga bagay tulad ng puno ng balete, sapa at ilog, punso, at iba pang supernatural na tirahan ng mga maligno. Isinasagawa ito upang hindi mapahamak, magkasakit, o mapaglaruan ng mga maligno.</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mga bulong ding inuusal sa panggagamot tulad ng ginagawa ng isang magtatawas sa namaligno o nakulam. Pinaniniwalaan din itong pananggalang sa Iahat ng Iihim na kaaway.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Narito ang isang halimbawa ng bulong na maririnig sa Kabisayaan:</a:t>
            </a:r>
            <a:endParaRPr b="0" lang="en-PH" sz="1800" spc="-1" strike="noStrike">
              <a:latin typeface="Arial"/>
            </a:endParaRPr>
          </a:p>
        </p:txBody>
      </p:sp>
      <p:graphicFrame>
        <p:nvGraphicFramePr>
          <p:cNvPr id="132" name=""/>
          <p:cNvGraphicFramePr/>
          <p:nvPr/>
        </p:nvGraphicFramePr>
        <p:xfrm>
          <a:off x="981000" y="4896360"/>
          <a:ext cx="10502640" cy="1210320"/>
        </p:xfrm>
        <a:graphic>
          <a:graphicData uri="http://schemas.openxmlformats.org/drawingml/2006/table">
            <a:tbl>
              <a:tblPr/>
              <a:tblGrid>
                <a:gridCol w="5249880"/>
                <a:gridCol w="5253120"/>
              </a:tblGrid>
              <a:tr h="504000">
                <a:tc>
                  <a:txBody>
                    <a:bodyPr lIns="90000" rIns="90000" anchor="t">
                      <a:noAutofit/>
                    </a:bodyPr>
                    <a:p>
                      <a:pPr algn="ctr">
                        <a:lnSpc>
                          <a:spcPct val="100000"/>
                        </a:lnSpc>
                        <a:buNone/>
                      </a:pPr>
                      <a:r>
                        <a:rPr b="0" lang="en-PH" sz="1800" spc="-1" strike="noStrike">
                          <a:latin typeface="Lato"/>
                        </a:rPr>
                        <a:t>Sa Bisaya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Salin sa Tagalog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706680">
                <a:tc>
                  <a:txBody>
                    <a:bodyPr lIns="90000" rIns="90000" anchor="t">
                      <a:noAutofit/>
                    </a:bodyPr>
                    <a:p>
                      <a:pPr>
                        <a:lnSpc>
                          <a:spcPct val="100000"/>
                        </a:lnSpc>
                        <a:buNone/>
                      </a:pPr>
                      <a:r>
                        <a:rPr b="0" lang="en-PH" sz="1800" spc="-1" strike="noStrike">
                          <a:latin typeface="Lato"/>
                        </a:rPr>
                        <a:t>“</a:t>
                      </a:r>
                      <a:r>
                        <a:rPr b="0" lang="en-PH" sz="1800" spc="-1" strike="noStrike">
                          <a:latin typeface="Lato"/>
                        </a:rPr>
                        <a:t>Tabi-tabi… Maagi lang kami.</a:t>
                      </a:r>
                      <a:endParaRPr b="0" lang="en-PH" sz="1800" spc="-1" strike="noStrike">
                        <a:latin typeface="Arial"/>
                      </a:endParaRPr>
                    </a:p>
                    <a:p>
                      <a:pPr>
                        <a:lnSpc>
                          <a:spcPct val="100000"/>
                        </a:lnSpc>
                        <a:buNone/>
                      </a:pPr>
                      <a:r>
                        <a:rPr b="0" lang="en-PH" sz="1800" spc="-1" strike="noStrike">
                          <a:latin typeface="Lato"/>
                        </a:rPr>
                        <a:t>Kami patawaron kon kamo masalapay namon.”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a:t>
                      </a:r>
                      <a:r>
                        <a:rPr b="0" lang="en-PH" sz="1800" spc="-1" strike="noStrike">
                          <a:latin typeface="Lato"/>
                        </a:rPr>
                        <a:t>Tabi-tabi po… Makikiraan lang kami.</a:t>
                      </a:r>
                      <a:endParaRPr b="0" lang="en-PH" sz="1800" spc="-1" strike="noStrike">
                        <a:latin typeface="Arial"/>
                      </a:endParaRPr>
                    </a:p>
                    <a:p>
                      <a:pPr>
                        <a:lnSpc>
                          <a:spcPct val="100000"/>
                        </a:lnSpc>
                        <a:buNone/>
                      </a:pPr>
                      <a:r>
                        <a:rPr b="0" lang="en-PH" sz="1800" spc="-1" strike="noStrike">
                          <a:latin typeface="Lato"/>
                        </a:rPr>
                        <a:t>Kami’y patawarin kung kayo’y masagi namin.”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4500000" y="684000"/>
            <a:ext cx="3853080" cy="53784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
        <p:nvSpPr>
          <p:cNvPr id="134" name="PlaceHolder 10"/>
          <p:cNvSpPr/>
          <p:nvPr/>
        </p:nvSpPr>
        <p:spPr>
          <a:xfrm>
            <a:off x="36000" y="36000"/>
            <a:ext cx="10257840" cy="897840"/>
          </a:xfrm>
          <a:prstGeom prst="rect">
            <a:avLst/>
          </a:prstGeom>
          <a:noFill/>
          <a:ln w="0">
            <a:noFill/>
          </a:ln>
        </p:spPr>
        <p:style>
          <a:lnRef idx="0"/>
          <a:fillRef idx="0"/>
          <a:effectRef idx="0"/>
          <a:fontRef idx="minor"/>
        </p:style>
        <p:txBody>
          <a:bodyPr lIns="90000" rIns="90000" tIns="45000" bIns="45000" anchor="ctr">
            <a:normAutofit fontScale="94000"/>
          </a:bodyPr>
          <a:p>
            <a:pPr>
              <a:lnSpc>
                <a:spcPct val="100000"/>
              </a:lnSpc>
              <a:buNone/>
            </a:pPr>
            <a:r>
              <a:rPr b="0" lang="en-US" sz="2800" spc="-1" strike="noStrike">
                <a:solidFill>
                  <a:srgbClr val="000000"/>
                </a:solidFill>
                <a:latin typeface="Lato"/>
                <a:ea typeface="Arial;Arial"/>
              </a:rPr>
              <a:t>Mga Bulong at Awiting-bayan sa mga Akdang Pampanitikan ng Kabisayaan</a:t>
            </a:r>
            <a:endParaRPr b="0" lang="en-PH" sz="2800" spc="-1" strike="noStrike">
              <a:latin typeface="Arial"/>
            </a:endParaRPr>
          </a:p>
        </p:txBody>
      </p:sp>
      <p:sp>
        <p:nvSpPr>
          <p:cNvPr id="135" name=""/>
          <p:cNvSpPr/>
          <p:nvPr/>
        </p:nvSpPr>
        <p:spPr>
          <a:xfrm>
            <a:off x="540000" y="1368000"/>
            <a:ext cx="10979280" cy="3671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Sagutin ang mga tanong kaugnay ng binasa.</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Ano ang paksa ng “Dandansoy”? Anong uri ito ng awiting-bayan?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Anong damdamin ang naidulot ng mga awitin sa kumakanta at nakikinig nito?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Ano-anong bagay ang iyong masasalamin sa mga awiting-bayan at mga bulong?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180000" y="928080"/>
            <a:ext cx="11699640" cy="429120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nSpc>
                <a:spcPct val="150000"/>
              </a:lnSpc>
              <a:buNone/>
            </a:pPr>
            <a:r>
              <a:rPr b="0" lang="en-US" sz="1800" spc="-1" strike="noStrike">
                <a:solidFill>
                  <a:srgbClr val="000000"/>
                </a:solidFill>
                <a:latin typeface="Lato"/>
                <a:ea typeface="Arial;Arial"/>
              </a:rPr>
              <a:t>1. Pamamaalam ng nagsasalita sa kaniyang pagmamahal – awit ng pag-ibig</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Kasiyahan dahil masarap pakinggan ang mga awiting-bayan na nagpapakita ng ating makulay na kultura at tradisyon</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Masasalamin ang kultura, tradisyon, kaugalian, at panitikan ng ating bansa.</a:t>
            </a:r>
            <a:endParaRPr b="0" lang="en-PH" sz="1800" spc="-1" strike="noStrike">
              <a:latin typeface="Arial"/>
            </a:endParaRPr>
          </a:p>
        </p:txBody>
      </p:sp>
      <p:sp>
        <p:nvSpPr>
          <p:cNvPr id="137" name="PlaceHolder 14"/>
          <p:cNvSpPr/>
          <p:nvPr/>
        </p:nvSpPr>
        <p:spPr>
          <a:xfrm>
            <a:off x="36000" y="36000"/>
            <a:ext cx="10257840" cy="897840"/>
          </a:xfrm>
          <a:prstGeom prst="rect">
            <a:avLst/>
          </a:prstGeom>
          <a:noFill/>
          <a:ln w="0">
            <a:noFill/>
          </a:ln>
        </p:spPr>
        <p:style>
          <a:lnRef idx="0"/>
          <a:fillRef idx="0"/>
          <a:effectRef idx="0"/>
          <a:fontRef idx="minor"/>
        </p:style>
        <p:txBody>
          <a:bodyPr lIns="90000" rIns="90000" tIns="45000" bIns="45000" anchor="ctr">
            <a:normAutofit fontScale="94000"/>
          </a:bodyPr>
          <a:p>
            <a:pPr>
              <a:lnSpc>
                <a:spcPct val="100000"/>
              </a:lnSpc>
              <a:buNone/>
            </a:pPr>
            <a:r>
              <a:rPr b="0" lang="en-US" sz="2800" spc="-1" strike="noStrike">
                <a:solidFill>
                  <a:srgbClr val="000000"/>
                </a:solidFill>
                <a:latin typeface="Lato"/>
                <a:ea typeface="Arial;Arial"/>
              </a:rPr>
              <a:t>Mga Bulong at Awiting-bayan sa mga Akdang Pampanitikan ng Kabisayaan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1058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2023-07-11T17:29:45Z</dcterms:modified>
  <cp:revision>75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