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9080" cy="13233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0" lang="en-US" sz="3600" spc="-1" strike="noStrike">
                <a:solidFill>
                  <a:srgbClr val="ffffff"/>
                </a:solidFill>
                <a:latin typeface="Montserrat Medium"/>
                <a:ea typeface="DejaVu Sans"/>
              </a:rPr>
              <a:t>Homogeneous and Heterogeneous Mixtures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0"/>
          <p:cNvSpPr/>
          <p:nvPr/>
        </p:nvSpPr>
        <p:spPr>
          <a:xfrm>
            <a:off x="540000" y="900000"/>
            <a:ext cx="11158200" cy="507384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p:txBody>
      </p:sp>
      <p:sp>
        <p:nvSpPr>
          <p:cNvPr id="163" name=""/>
          <p:cNvSpPr/>
          <p:nvPr/>
        </p:nvSpPr>
        <p:spPr>
          <a:xfrm>
            <a:off x="360000" y="180000"/>
            <a:ext cx="3612240" cy="600480"/>
          </a:xfrm>
          <a:prstGeom prst="rect">
            <a:avLst/>
          </a:prstGeom>
          <a:noFill/>
          <a:ln w="0">
            <a:noFill/>
          </a:ln>
        </p:spPr>
        <p:style>
          <a:lnRef idx="0"/>
          <a:fillRef idx="0"/>
          <a:effectRef idx="0"/>
          <a:fontRef idx="minor"/>
        </p:style>
      </p:sp>
      <p:sp>
        <p:nvSpPr>
          <p:cNvPr id="164" name=""/>
          <p:cNvSpPr/>
          <p:nvPr/>
        </p:nvSpPr>
        <p:spPr>
          <a:xfrm>
            <a:off x="-5938560" y="2943360"/>
            <a:ext cx="11517840" cy="65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Montserrat Medium"/>
                <a:ea typeface="Lato"/>
              </a:rPr>
              <a:t> </a:t>
            </a:r>
            <a:endParaRPr b="0" lang="en-PH" sz="3200" spc="-1" strike="noStrike">
              <a:latin typeface="Arial"/>
            </a:endParaRPr>
          </a:p>
        </p:txBody>
      </p:sp>
      <p:sp>
        <p:nvSpPr>
          <p:cNvPr id="165" name=""/>
          <p:cNvSpPr/>
          <p:nvPr/>
        </p:nvSpPr>
        <p:spPr>
          <a:xfrm>
            <a:off x="310680" y="180000"/>
            <a:ext cx="6888600" cy="565560"/>
          </a:xfrm>
          <a:prstGeom prst="rect">
            <a:avLst/>
          </a:prstGeom>
          <a:noFill/>
          <a:ln w="180000">
            <a:noFill/>
          </a:ln>
        </p:spPr>
        <p:style>
          <a:lnRef idx="0"/>
          <a:fillRef idx="0"/>
          <a:effectRef idx="0"/>
          <a:fontRef idx="minor"/>
        </p:style>
      </p:sp>
      <p:graphicFrame>
        <p:nvGraphicFramePr>
          <p:cNvPr id="166" name=""/>
          <p:cNvGraphicFramePr/>
          <p:nvPr/>
        </p:nvGraphicFramePr>
        <p:xfrm>
          <a:off x="651240" y="1652760"/>
          <a:ext cx="10317240" cy="2284560"/>
        </p:xfrm>
        <a:graphic>
          <a:graphicData uri="http://schemas.openxmlformats.org/drawingml/2006/table">
            <a:tbl>
              <a:tblPr/>
              <a:tblGrid>
                <a:gridCol w="5157720"/>
                <a:gridCol w="5159880"/>
              </a:tblGrid>
              <a:tr h="535320">
                <a:tc>
                  <a:txBody>
                    <a:bodyPr lIns="90000" rIns="90000" anchor="t">
                      <a:noAutofit/>
                    </a:bodyPr>
                    <a:p>
                      <a:pPr algn="ctr">
                        <a:lnSpc>
                          <a:spcPct val="100000"/>
                        </a:lnSpc>
                        <a:buNone/>
                      </a:pPr>
                      <a:r>
                        <a:rPr b="1" lang="en-PH" sz="1800" spc="-1" strike="noStrike">
                          <a:latin typeface="Arial"/>
                        </a:rPr>
                        <a:t>Homogeneous Mixtures</a:t>
                      </a:r>
                      <a:endParaRPr b="0" lang="en-PH" sz="1800" spc="-1" strike="noStrike">
                        <a:latin typeface="Arial"/>
                      </a:endParaRPr>
                    </a:p>
                  </a:txBody>
                  <a:tcPr anchor="t" marL="90000" marR="90000">
                    <a:lnL w="720">
                      <a:solidFill>
                        <a:srgbClr val="000000"/>
                      </a:solidFill>
                    </a:lnL>
                    <a:lnT w="720">
                      <a:solidFill>
                        <a:srgbClr val="000000"/>
                      </a:solidFill>
                    </a:lnT>
                    <a:lnB w="720">
                      <a:solidFill>
                        <a:srgbClr val="000000"/>
                      </a:solidFill>
                    </a:lnB>
                    <a:blipFill rotWithShape="0">
                      <a:blip r:embed="rId1"/>
                      <a:tile/>
                    </a:blipFill>
                  </a:tcPr>
                </a:tc>
                <a:tc>
                  <a:txBody>
                    <a:bodyPr lIns="90000" rIns="90000" anchor="t">
                      <a:noAutofit/>
                    </a:bodyPr>
                    <a:p>
                      <a:pPr algn="ctr">
                        <a:lnSpc>
                          <a:spcPct val="100000"/>
                        </a:lnSpc>
                        <a:buNone/>
                      </a:pPr>
                      <a:r>
                        <a:rPr b="1" lang="en-PH" sz="1800" spc="-1" strike="noStrike">
                          <a:latin typeface="Arial"/>
                        </a:rPr>
                        <a:t>Heterogeneous Mixtures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blipFill rotWithShape="0">
                      <a:blip r:embed="rId2"/>
                      <a:tile/>
                    </a:blipFill>
                  </a:tcPr>
                </a:tc>
              </a:tr>
              <a:tr h="1749600">
                <a:tc>
                  <a:tcPr anchor="t" marL="90000" marR="90000">
                    <a:lnL w="720">
                      <a:solidFill>
                        <a:srgbClr val="000000"/>
                      </a:solidFill>
                    </a:lnL>
                    <a:lnR w="720">
                      <a:solidFill>
                        <a:srgbClr val="000000"/>
                      </a:solidFill>
                    </a:lnR>
                    <a:lnT w="720">
                      <a:solidFill>
                        <a:srgbClr val="000000"/>
                      </a:solidFill>
                    </a:lnT>
                    <a:lnB w="720">
                      <a:solidFill>
                        <a:srgbClr val="000000"/>
                      </a:solidFill>
                    </a:lnB>
                    <a:blipFill rotWithShape="0">
                      <a:blip r:embed="rId3"/>
                      <a:tile/>
                    </a:blipFill>
                  </a:tcPr>
                </a:tc>
                <a:tc>
                  <a:tcPr anchor="t" marL="90000" marR="90000">
                    <a:lnL w="720">
                      <a:solidFill>
                        <a:srgbClr val="000000"/>
                      </a:solidFill>
                    </a:lnL>
                    <a:lnR w="720">
                      <a:solidFill>
                        <a:srgbClr val="000000"/>
                      </a:solidFill>
                    </a:lnR>
                    <a:lnB w="720">
                      <a:solidFill>
                        <a:srgbClr val="000000"/>
                      </a:solidFill>
                    </a:lnB>
                    <a:blipFill rotWithShape="0">
                      <a:blip r:embed="rId4"/>
                      <a:tile/>
                    </a:blipFill>
                  </a:tcPr>
                </a:tc>
              </a:tr>
            </a:tbl>
          </a:graphicData>
        </a:graphic>
      </p:graphicFrame>
      <p:sp>
        <p:nvSpPr>
          <p:cNvPr id="167"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68" name=""/>
          <p:cNvSpPr/>
          <p:nvPr/>
        </p:nvSpPr>
        <p:spPr>
          <a:xfrm>
            <a:off x="540000" y="959400"/>
            <a:ext cx="10979640" cy="1215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Instruction: Classify the mixtures into homogeneous and heterogeneous mixtures.</a:t>
            </a:r>
            <a:endParaRPr b="0" lang="en-PH" sz="2200" spc="-1" strike="noStrike">
              <a:latin typeface="Arial"/>
            </a:endParaRPr>
          </a:p>
          <a:p>
            <a:pPr>
              <a:lnSpc>
                <a:spcPct val="100000"/>
              </a:lnSpc>
              <a:buNone/>
            </a:pPr>
            <a:endParaRPr b="0" lang="en-PH" sz="2200" spc="-1" strike="noStrike">
              <a:latin typeface="Arial"/>
            </a:endParaRPr>
          </a:p>
        </p:txBody>
      </p:sp>
      <p:sp>
        <p:nvSpPr>
          <p:cNvPr id="169" name=""/>
          <p:cNvSpPr/>
          <p:nvPr/>
        </p:nvSpPr>
        <p:spPr>
          <a:xfrm>
            <a:off x="540000" y="4345200"/>
            <a:ext cx="1043964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sandwich fillings</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water and bleach solution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buko juice with buko pulp</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vinegar</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alcohol</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salt 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organic fertilizer</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cough syrup</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fruit salad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air inside a tire</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muddy water</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halo-halo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p:nvPr/>
        </p:nvSpPr>
        <p:spPr>
          <a:xfrm>
            <a:off x="540000" y="900000"/>
            <a:ext cx="11158200" cy="507384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p:txBody>
      </p:sp>
      <p:sp>
        <p:nvSpPr>
          <p:cNvPr id="171" name=""/>
          <p:cNvSpPr/>
          <p:nvPr/>
        </p:nvSpPr>
        <p:spPr>
          <a:xfrm>
            <a:off x="360000" y="180000"/>
            <a:ext cx="3612240" cy="600480"/>
          </a:xfrm>
          <a:prstGeom prst="rect">
            <a:avLst/>
          </a:prstGeom>
          <a:noFill/>
          <a:ln w="0">
            <a:noFill/>
          </a:ln>
        </p:spPr>
        <p:style>
          <a:lnRef idx="0"/>
          <a:fillRef idx="0"/>
          <a:effectRef idx="0"/>
          <a:fontRef idx="minor"/>
        </p:style>
      </p:sp>
      <p:sp>
        <p:nvSpPr>
          <p:cNvPr id="172" name=""/>
          <p:cNvSpPr/>
          <p:nvPr/>
        </p:nvSpPr>
        <p:spPr>
          <a:xfrm>
            <a:off x="-5938560" y="2943360"/>
            <a:ext cx="11517840" cy="65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Montserrat Medium"/>
                <a:ea typeface="Lato"/>
              </a:rPr>
              <a:t> </a:t>
            </a:r>
            <a:endParaRPr b="0" lang="en-PH" sz="3200" spc="-1" strike="noStrike">
              <a:latin typeface="Arial"/>
            </a:endParaRPr>
          </a:p>
        </p:txBody>
      </p:sp>
      <p:sp>
        <p:nvSpPr>
          <p:cNvPr id="173" name=""/>
          <p:cNvSpPr/>
          <p:nvPr/>
        </p:nvSpPr>
        <p:spPr>
          <a:xfrm>
            <a:off x="2520000" y="4680000"/>
            <a:ext cx="4317840" cy="347400"/>
          </a:xfrm>
          <a:prstGeom prst="rect">
            <a:avLst/>
          </a:prstGeom>
          <a:noFill/>
          <a:ln w="0">
            <a:noFill/>
          </a:ln>
        </p:spPr>
        <p:style>
          <a:lnRef idx="0"/>
          <a:fillRef idx="0"/>
          <a:effectRef idx="0"/>
          <a:fontRef idx="minor"/>
        </p:style>
      </p:sp>
      <p:sp>
        <p:nvSpPr>
          <p:cNvPr id="174" name=""/>
          <p:cNvSpPr/>
          <p:nvPr/>
        </p:nvSpPr>
        <p:spPr>
          <a:xfrm>
            <a:off x="8280000" y="5590800"/>
            <a:ext cx="4317840" cy="347400"/>
          </a:xfrm>
          <a:prstGeom prst="rect">
            <a:avLst/>
          </a:prstGeom>
          <a:noFill/>
          <a:ln w="0">
            <a:noFill/>
          </a:ln>
        </p:spPr>
        <p:style>
          <a:lnRef idx="0"/>
          <a:fillRef idx="0"/>
          <a:effectRef idx="0"/>
          <a:fontRef idx="minor"/>
        </p:style>
      </p:sp>
      <p:sp>
        <p:nvSpPr>
          <p:cNvPr id="175" name=""/>
          <p:cNvSpPr/>
          <p:nvPr/>
        </p:nvSpPr>
        <p:spPr>
          <a:xfrm>
            <a:off x="609120" y="1080000"/>
            <a:ext cx="9513000" cy="702360"/>
          </a:xfrm>
          <a:prstGeom prst="rect">
            <a:avLst/>
          </a:prstGeom>
          <a:noFill/>
          <a:ln w="180000">
            <a:noFill/>
          </a:ln>
        </p:spPr>
        <p:style>
          <a:lnRef idx="0"/>
          <a:fillRef idx="0"/>
          <a:effectRef idx="0"/>
          <a:fontRef idx="minor"/>
        </p:style>
      </p:sp>
      <p:sp>
        <p:nvSpPr>
          <p:cNvPr id="176"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graphicFrame>
        <p:nvGraphicFramePr>
          <p:cNvPr id="177" name=""/>
          <p:cNvGraphicFramePr/>
          <p:nvPr/>
        </p:nvGraphicFramePr>
        <p:xfrm>
          <a:off x="726120" y="2222640"/>
          <a:ext cx="10317240" cy="3864960"/>
        </p:xfrm>
        <a:graphic>
          <a:graphicData uri="http://schemas.openxmlformats.org/drawingml/2006/table">
            <a:tbl>
              <a:tblPr/>
              <a:tblGrid>
                <a:gridCol w="5178240"/>
                <a:gridCol w="5139360"/>
              </a:tblGrid>
              <a:tr h="786240">
                <a:tc>
                  <a:txBody>
                    <a:bodyPr lIns="90000" rIns="90000" anchor="ctr">
                      <a:noAutofit/>
                    </a:bodyPr>
                    <a:p>
                      <a:pPr algn="ctr">
                        <a:lnSpc>
                          <a:spcPct val="100000"/>
                        </a:lnSpc>
                        <a:buNone/>
                      </a:pPr>
                      <a:r>
                        <a:rPr b="1" lang="en-PH" sz="2200" spc="-1" strike="noStrike">
                          <a:latin typeface="Arial"/>
                        </a:rPr>
                        <a:t>Homogeneous Mixtures</a:t>
                      </a:r>
                      <a:endParaRPr b="0" lang="en-PH" sz="2200" spc="-1" strike="noStrike">
                        <a:latin typeface="Arial"/>
                      </a:endParaRPr>
                    </a:p>
                  </a:txBody>
                  <a:tcPr anchor="ctr" marL="90000" marR="90000">
                    <a:lnL w="720">
                      <a:solidFill>
                        <a:srgbClr val="000000"/>
                      </a:solidFill>
                    </a:lnL>
                    <a:lnT w="720">
                      <a:solidFill>
                        <a:srgbClr val="000000"/>
                      </a:solidFill>
                    </a:lnT>
                    <a:lnB w="720">
                      <a:solidFill>
                        <a:srgbClr val="000000"/>
                      </a:solidFill>
                    </a:lnB>
                    <a:blipFill rotWithShape="0">
                      <a:blip r:embed="rId1"/>
                      <a:tile/>
                    </a:blipFill>
                  </a:tcPr>
                </a:tc>
                <a:tc>
                  <a:txBody>
                    <a:bodyPr lIns="90000" rIns="90000" anchor="ctr">
                      <a:noAutofit/>
                    </a:bodyPr>
                    <a:p>
                      <a:pPr algn="ctr">
                        <a:lnSpc>
                          <a:spcPct val="100000"/>
                        </a:lnSpc>
                        <a:buNone/>
                      </a:pPr>
                      <a:r>
                        <a:rPr b="1" lang="en-PH" sz="2200" spc="-1" strike="noStrike">
                          <a:latin typeface="Arial"/>
                        </a:rPr>
                        <a:t>Heterogeneous Mixtures</a:t>
                      </a:r>
                      <a:endParaRPr b="0" lang="en-PH" sz="2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blipFill rotWithShape="0">
                      <a:blip r:embed="rId2"/>
                      <a:tile/>
                    </a:blipFill>
                  </a:tcPr>
                </a:tc>
              </a:tr>
              <a:tr h="3079080">
                <a:tc>
                  <a:txBody>
                    <a:bodyPr lIns="90000" rIns="90000" anchor="t">
                      <a:noAutofit/>
                    </a:bodyPr>
                    <a:p>
                      <a:pPr algn="ctr">
                        <a:lnSpc>
                          <a:spcPct val="115000"/>
                        </a:lnSpc>
                        <a:buNone/>
                      </a:pPr>
                      <a:r>
                        <a:rPr b="0" lang="en-PH" sz="2200" spc="-1" strike="noStrike">
                          <a:latin typeface="Lato"/>
                        </a:rPr>
                        <a:t>Water and bleach solution</a:t>
                      </a:r>
                      <a:endParaRPr b="0" lang="en-PH" sz="2200" spc="-1" strike="noStrike">
                        <a:latin typeface="Arial"/>
                      </a:endParaRPr>
                    </a:p>
                    <a:p>
                      <a:pPr algn="ctr">
                        <a:lnSpc>
                          <a:spcPct val="115000"/>
                        </a:lnSpc>
                        <a:buNone/>
                      </a:pPr>
                      <a:r>
                        <a:rPr b="0" lang="en-PH" sz="2200" spc="-1" strike="noStrike">
                          <a:latin typeface="Lato"/>
                        </a:rPr>
                        <a:t>vinegar</a:t>
                      </a:r>
                      <a:endParaRPr b="0" lang="en-PH" sz="2200" spc="-1" strike="noStrike">
                        <a:latin typeface="Arial"/>
                      </a:endParaRPr>
                    </a:p>
                    <a:p>
                      <a:pPr algn="ctr">
                        <a:lnSpc>
                          <a:spcPct val="115000"/>
                        </a:lnSpc>
                        <a:buNone/>
                      </a:pPr>
                      <a:r>
                        <a:rPr b="0" lang="en-PH" sz="2200" spc="-1" strike="noStrike">
                          <a:latin typeface="Lato"/>
                        </a:rPr>
                        <a:t>alcohol</a:t>
                      </a:r>
                      <a:endParaRPr b="0" lang="en-PH" sz="2200" spc="-1" strike="noStrike">
                        <a:latin typeface="Arial"/>
                      </a:endParaRPr>
                    </a:p>
                    <a:p>
                      <a:pPr algn="ctr">
                        <a:lnSpc>
                          <a:spcPct val="115000"/>
                        </a:lnSpc>
                        <a:buNone/>
                      </a:pPr>
                      <a:r>
                        <a:rPr b="0" lang="en-PH" sz="2200" spc="-1" strike="noStrike">
                          <a:latin typeface="Lato"/>
                        </a:rPr>
                        <a:t>Salt solution</a:t>
                      </a:r>
                      <a:endParaRPr b="0" lang="en-PH" sz="2200" spc="-1" strike="noStrike">
                        <a:latin typeface="Arial"/>
                      </a:endParaRPr>
                    </a:p>
                    <a:p>
                      <a:pPr algn="ctr">
                        <a:lnSpc>
                          <a:spcPct val="115000"/>
                        </a:lnSpc>
                        <a:buNone/>
                      </a:pPr>
                      <a:r>
                        <a:rPr b="0" lang="en-PH" sz="2200" spc="-1" strike="noStrike">
                          <a:latin typeface="Lato"/>
                        </a:rPr>
                        <a:t>cough syrup</a:t>
                      </a:r>
                      <a:endParaRPr b="0" lang="en-PH" sz="2200" spc="-1" strike="noStrike">
                        <a:latin typeface="Arial"/>
                      </a:endParaRPr>
                    </a:p>
                    <a:p>
                      <a:pPr algn="ctr">
                        <a:lnSpc>
                          <a:spcPct val="115000"/>
                        </a:lnSpc>
                        <a:buNone/>
                      </a:pPr>
                      <a:r>
                        <a:rPr b="0" lang="en-PH" sz="2200" spc="-1" strike="noStrike">
                          <a:latin typeface="Lato"/>
                        </a:rPr>
                        <a:t>air inside a tire</a:t>
                      </a:r>
                      <a:endParaRPr b="0" lang="en-PH" sz="2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blipFill rotWithShape="0">
                      <a:blip r:embed="rId3"/>
                      <a:tile/>
                    </a:blipFill>
                  </a:tcPr>
                </a:tc>
                <a:tc>
                  <a:txBody>
                    <a:bodyPr lIns="90000" rIns="90000" anchor="t">
                      <a:noAutofit/>
                    </a:bodyPr>
                    <a:p>
                      <a:pPr algn="ctr">
                        <a:lnSpc>
                          <a:spcPct val="115000"/>
                        </a:lnSpc>
                        <a:buNone/>
                      </a:pPr>
                      <a:r>
                        <a:rPr b="0" lang="en-PH" sz="2200" spc="-1" strike="noStrike">
                          <a:latin typeface="Lato"/>
                          <a:ea typeface="Ðù 'EBþ"/>
                        </a:rPr>
                        <a:t>Sandwich fillings</a:t>
                      </a:r>
                      <a:endParaRPr b="0" lang="en-PH" sz="2200" spc="-1" strike="noStrike">
                        <a:latin typeface="Arial"/>
                      </a:endParaRPr>
                    </a:p>
                    <a:p>
                      <a:pPr algn="ctr">
                        <a:lnSpc>
                          <a:spcPct val="115000"/>
                        </a:lnSpc>
                        <a:buNone/>
                      </a:pPr>
                      <a:r>
                        <a:rPr b="0" lang="en-PH" sz="2200" spc="-1" strike="noStrike">
                          <a:latin typeface="Lato"/>
                          <a:ea typeface="Ðù 'EBþ"/>
                        </a:rPr>
                        <a:t>buko juice with buko pulp</a:t>
                      </a:r>
                      <a:endParaRPr b="0" lang="en-PH" sz="2200" spc="-1" strike="noStrike">
                        <a:latin typeface="Arial"/>
                      </a:endParaRPr>
                    </a:p>
                    <a:p>
                      <a:pPr algn="ctr">
                        <a:lnSpc>
                          <a:spcPct val="115000"/>
                        </a:lnSpc>
                        <a:buNone/>
                      </a:pPr>
                      <a:r>
                        <a:rPr b="0" lang="en-PH" sz="2200" spc="-1" strike="noStrike">
                          <a:latin typeface="Lato"/>
                          <a:ea typeface="Ðù 'EBþ"/>
                        </a:rPr>
                        <a:t>Organic fertilizer</a:t>
                      </a:r>
                      <a:endParaRPr b="0" lang="en-PH" sz="2200" spc="-1" strike="noStrike">
                        <a:latin typeface="Arial"/>
                      </a:endParaRPr>
                    </a:p>
                    <a:p>
                      <a:pPr algn="ctr">
                        <a:lnSpc>
                          <a:spcPct val="115000"/>
                        </a:lnSpc>
                        <a:buNone/>
                      </a:pPr>
                      <a:r>
                        <a:rPr b="0" lang="en-PH" sz="2200" spc="-1" strike="noStrike">
                          <a:latin typeface="Lato"/>
                          <a:ea typeface="Ðù 'EBþ"/>
                        </a:rPr>
                        <a:t>fruit salad</a:t>
                      </a:r>
                      <a:endParaRPr b="0" lang="en-PH" sz="2200" spc="-1" strike="noStrike">
                        <a:latin typeface="Arial"/>
                      </a:endParaRPr>
                    </a:p>
                    <a:p>
                      <a:pPr algn="ctr">
                        <a:lnSpc>
                          <a:spcPct val="115000"/>
                        </a:lnSpc>
                        <a:buNone/>
                      </a:pPr>
                      <a:r>
                        <a:rPr b="0" lang="en-PH" sz="2200" spc="-1" strike="noStrike">
                          <a:latin typeface="Lato"/>
                          <a:ea typeface="Ðù 'EBþ"/>
                        </a:rPr>
                        <a:t>muddy water</a:t>
                      </a:r>
                      <a:endParaRPr b="0" lang="en-PH" sz="2200" spc="-1" strike="noStrike">
                        <a:latin typeface="Arial"/>
                      </a:endParaRPr>
                    </a:p>
                    <a:p>
                      <a:pPr algn="ctr">
                        <a:lnSpc>
                          <a:spcPct val="115000"/>
                        </a:lnSpc>
                        <a:buNone/>
                      </a:pPr>
                      <a:r>
                        <a:rPr b="0" lang="en-PH" sz="2200" spc="-1" strike="noStrike">
                          <a:latin typeface="Lato"/>
                          <a:ea typeface="Ðù 'EBþ"/>
                        </a:rPr>
                        <a:t>halo-halo</a:t>
                      </a:r>
                      <a:endParaRPr b="0" lang="en-PH" sz="2200" spc="-1" strike="noStrike">
                        <a:latin typeface="Arial"/>
                      </a:endParaRPr>
                    </a:p>
                  </a:txBody>
                  <a:tcPr anchor="t" marL="90000" marR="90000">
                    <a:lnL w="720">
                      <a:solidFill>
                        <a:srgbClr val="000000"/>
                      </a:solidFill>
                    </a:lnL>
                    <a:lnR w="720">
                      <a:solidFill>
                        <a:srgbClr val="000000"/>
                      </a:solidFill>
                    </a:lnR>
                    <a:lnB w="720">
                      <a:solidFill>
                        <a:srgbClr val="000000"/>
                      </a:solidFill>
                    </a:lnB>
                    <a:blipFill rotWithShape="0">
                      <a:blip r:embed="rId4"/>
                      <a:tile/>
                    </a:blipFill>
                  </a:tcPr>
                </a:tc>
              </a:tr>
            </a:tbl>
          </a:graphicData>
        </a:graphic>
      </p:graphicFrame>
      <p:sp>
        <p:nvSpPr>
          <p:cNvPr id="178" name=""/>
          <p:cNvSpPr/>
          <p:nvPr/>
        </p:nvSpPr>
        <p:spPr>
          <a:xfrm>
            <a:off x="540000" y="1080000"/>
            <a:ext cx="51332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Answer key:</a:t>
            </a:r>
            <a:r>
              <a:rPr b="0" lang="en-PH" sz="2200" spc="-1" strike="noStrike">
                <a:latin typeface="Lato"/>
              </a:rPr>
              <a:t> </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9916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26" name=""/>
          <p:cNvSpPr/>
          <p:nvPr/>
        </p:nvSpPr>
        <p:spPr>
          <a:xfrm>
            <a:off x="720000" y="2160000"/>
            <a:ext cx="10619640" cy="16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A </a:t>
            </a:r>
            <a:r>
              <a:rPr b="1" lang="en-PH" sz="2200" spc="-1" strike="noStrike">
                <a:latin typeface="Lato"/>
              </a:rPr>
              <a:t>mixture</a:t>
            </a:r>
            <a:r>
              <a:rPr b="0" lang="en-PH" sz="2200" spc="-1" strike="noStrike">
                <a:latin typeface="Lato"/>
              </a:rPr>
              <a:t> is a combination of two or more substances that are physically combined and can be separated. When we say substance, it is either an element or a compound.</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722920" y="900000"/>
            <a:ext cx="630000" cy="143928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28"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29" name=""/>
          <p:cNvSpPr/>
          <p:nvPr/>
        </p:nvSpPr>
        <p:spPr>
          <a:xfrm>
            <a:off x="425880" y="915480"/>
            <a:ext cx="10733760" cy="884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An </a:t>
            </a:r>
            <a:r>
              <a:rPr b="1" lang="en-PH" sz="2200" spc="-1" strike="noStrike">
                <a:latin typeface="Lato"/>
              </a:rPr>
              <a:t>element</a:t>
            </a:r>
            <a:r>
              <a:rPr b="0" lang="en-PH" sz="2200" spc="-1" strike="noStrike">
                <a:latin typeface="Lato"/>
              </a:rPr>
              <a:t> is a substance that cannot be broken down into simpler substances by a chemical reaction.</a:t>
            </a:r>
            <a:endParaRPr b="0" lang="en-PH" sz="2200" spc="-1" strike="noStrike">
              <a:latin typeface="Arial"/>
            </a:endParaRPr>
          </a:p>
        </p:txBody>
      </p:sp>
      <p:sp>
        <p:nvSpPr>
          <p:cNvPr id="130" name=""/>
          <p:cNvSpPr/>
          <p:nvPr/>
        </p:nvSpPr>
        <p:spPr>
          <a:xfrm>
            <a:off x="540000" y="2160000"/>
            <a:ext cx="1055628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There are 118 elements discovered and synthesized by scientists and are included in the periodic table of elements. </a:t>
            </a:r>
            <a:endParaRPr b="0" lang="en-PH" sz="2200" spc="-1" strike="noStrike">
              <a:latin typeface="Arial"/>
            </a:endParaRPr>
          </a:p>
        </p:txBody>
      </p:sp>
      <p:sp>
        <p:nvSpPr>
          <p:cNvPr id="131" name=""/>
          <p:cNvSpPr/>
          <p:nvPr/>
        </p:nvSpPr>
        <p:spPr>
          <a:xfrm>
            <a:off x="720000" y="3780000"/>
            <a:ext cx="1077984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Examples of elements:</a:t>
            </a:r>
            <a:endParaRPr b="0" lang="en-PH" sz="2200" spc="-1" strike="noStrike">
              <a:latin typeface="Arial"/>
            </a:endParaRPr>
          </a:p>
          <a:p>
            <a:pPr>
              <a:lnSpc>
                <a:spcPct val="100000"/>
              </a:lnSpc>
              <a:buNone/>
            </a:pPr>
            <a:r>
              <a:rPr b="0" lang="en-PH" sz="2200" spc="-1" strike="noStrike">
                <a:latin typeface="Lato"/>
              </a:rPr>
              <a:t>carbon, oxygen, hydrogen, nitrogen gas, aluminum, copper, sodium, and chlorine.</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ontent Placeholder 10"/>
          <p:cNvSpPr/>
          <p:nvPr/>
        </p:nvSpPr>
        <p:spPr>
          <a:xfrm>
            <a:off x="543240" y="3960000"/>
            <a:ext cx="10616400" cy="716400"/>
          </a:xfrm>
          <a:prstGeom prst="rect">
            <a:avLst/>
          </a:prstGeom>
          <a:noFill/>
          <a:ln w="0">
            <a:noFill/>
          </a:ln>
        </p:spPr>
        <p:style>
          <a:lnRef idx="0"/>
          <a:fillRef idx="0"/>
          <a:effectRef idx="0"/>
          <a:fontRef idx="minor"/>
        </p:style>
      </p:sp>
      <p:sp>
        <p:nvSpPr>
          <p:cNvPr id="133"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34" name=""/>
          <p:cNvSpPr/>
          <p:nvPr/>
        </p:nvSpPr>
        <p:spPr>
          <a:xfrm>
            <a:off x="540000" y="900000"/>
            <a:ext cx="9899640" cy="5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 </a:t>
            </a:r>
            <a:r>
              <a:rPr b="1" lang="en-PH" sz="2200" spc="-1" strike="noStrike">
                <a:latin typeface="Lato"/>
              </a:rPr>
              <a:t>compound</a:t>
            </a:r>
            <a:r>
              <a:rPr b="0" lang="en-PH" sz="2200" spc="-1" strike="noStrike">
                <a:latin typeface="Lato"/>
              </a:rPr>
              <a:t> is a substance formed when elements combine chemically.</a:t>
            </a:r>
            <a:endParaRPr b="0" lang="en-PH" sz="2200" spc="-1" strike="noStrike">
              <a:latin typeface="Arial"/>
            </a:endParaRPr>
          </a:p>
        </p:txBody>
      </p:sp>
      <p:sp>
        <p:nvSpPr>
          <p:cNvPr id="135" name=""/>
          <p:cNvSpPr/>
          <p:nvPr/>
        </p:nvSpPr>
        <p:spPr>
          <a:xfrm>
            <a:off x="540000" y="1518480"/>
            <a:ext cx="5003280" cy="876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Example</a:t>
            </a:r>
            <a:r>
              <a:rPr b="0" lang="en-PH" sz="2200" spc="-1" strike="noStrike">
                <a:latin typeface="Lato"/>
              </a:rPr>
              <a:t>:  </a:t>
            </a:r>
            <a:endParaRPr b="0" lang="en-PH" sz="2200" spc="-1" strike="noStrike">
              <a:latin typeface="Arial"/>
            </a:endParaRPr>
          </a:p>
          <a:p>
            <a:pPr>
              <a:lnSpc>
                <a:spcPct val="100000"/>
              </a:lnSpc>
              <a:buNone/>
            </a:pPr>
            <a:endParaRPr b="0" lang="en-PH" sz="2200" spc="-1" strike="noStrike">
              <a:latin typeface="Arial"/>
            </a:endParaRPr>
          </a:p>
        </p:txBody>
      </p:sp>
      <p:sp>
        <p:nvSpPr>
          <p:cNvPr id="136" name=""/>
          <p:cNvSpPr/>
          <p:nvPr/>
        </p:nvSpPr>
        <p:spPr>
          <a:xfrm>
            <a:off x="540000" y="2160000"/>
            <a:ext cx="10640880" cy="118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200" spc="-1" strike="noStrike">
                <a:latin typeface="Lato"/>
              </a:rPr>
              <a:t>Table Salt</a:t>
            </a:r>
            <a:endParaRPr b="0" lang="en-PH" sz="2200" spc="-1" strike="noStrike">
              <a:latin typeface="Arial"/>
            </a:endParaRPr>
          </a:p>
          <a:p>
            <a:pPr>
              <a:lnSpc>
                <a:spcPct val="100000"/>
              </a:lnSpc>
              <a:buNone/>
            </a:pPr>
            <a:r>
              <a:rPr b="0" lang="en-PH" sz="2200" spc="-1" strike="noStrike">
                <a:latin typeface="Lato"/>
              </a:rPr>
              <a:t>It is made up of two elements: </a:t>
            </a:r>
            <a:r>
              <a:rPr b="1" lang="en-PH" sz="2200" spc="-1" strike="noStrike">
                <a:latin typeface="Lato"/>
              </a:rPr>
              <a:t>sodium and chlorine</a:t>
            </a:r>
            <a:r>
              <a:rPr b="0" lang="en-PH" sz="2200" spc="-1" strike="noStrike">
                <a:latin typeface="Lato"/>
              </a:rPr>
              <a:t>.</a:t>
            </a:r>
            <a:endParaRPr b="0" lang="en-PH" sz="2200" spc="-1" strike="noStrike">
              <a:latin typeface="Arial"/>
            </a:endParaRPr>
          </a:p>
          <a:p>
            <a:pPr>
              <a:lnSpc>
                <a:spcPct val="100000"/>
              </a:lnSpc>
              <a:buNone/>
            </a:pPr>
            <a:r>
              <a:rPr b="0" lang="en-PH" sz="2200" spc="-1" strike="noStrike">
                <a:latin typeface="Lato"/>
              </a:rPr>
              <a:t>Its chemical name is </a:t>
            </a:r>
            <a:r>
              <a:rPr b="0" i="1" lang="en-PH" sz="2200" spc="-1" strike="noStrike">
                <a:latin typeface="Lato"/>
              </a:rPr>
              <a:t>sodium chloride</a:t>
            </a:r>
            <a:r>
              <a:rPr b="0" lang="en-PH" sz="2200" spc="-1" strike="noStrike">
                <a:latin typeface="Lato"/>
              </a:rPr>
              <a:t>, represented by the formula </a:t>
            </a:r>
            <a:r>
              <a:rPr b="1" lang="en-PH" sz="2200" spc="-1" strike="noStrike">
                <a:latin typeface="Lato"/>
              </a:rPr>
              <a:t>NaCl.</a:t>
            </a:r>
            <a:endParaRPr b="0" lang="en-PH" sz="2200" spc="-1" strike="noStrike">
              <a:latin typeface="Arial"/>
            </a:endParaRPr>
          </a:p>
        </p:txBody>
      </p:sp>
      <p:sp>
        <p:nvSpPr>
          <p:cNvPr id="137" name=""/>
          <p:cNvSpPr/>
          <p:nvPr/>
        </p:nvSpPr>
        <p:spPr>
          <a:xfrm>
            <a:off x="665640" y="3608280"/>
            <a:ext cx="10494000" cy="125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200" spc="-1" strike="noStrike">
                <a:latin typeface="Lato"/>
              </a:rPr>
              <a:t>Water</a:t>
            </a:r>
            <a:r>
              <a:rPr b="1" lang="en-PH" sz="2200" spc="-1" strike="noStrike">
                <a:latin typeface="Lato"/>
              </a:rPr>
              <a:t> </a:t>
            </a:r>
            <a:endParaRPr b="0" lang="en-PH" sz="2200" spc="-1" strike="noStrike">
              <a:latin typeface="Arial"/>
            </a:endParaRPr>
          </a:p>
          <a:p>
            <a:pPr>
              <a:lnSpc>
                <a:spcPct val="100000"/>
              </a:lnSpc>
              <a:buNone/>
            </a:pPr>
            <a:r>
              <a:rPr b="0" lang="en-PH" sz="2200" spc="-1" strike="noStrike">
                <a:latin typeface="Lato"/>
              </a:rPr>
              <a:t>It is made up to two elements: </a:t>
            </a:r>
            <a:r>
              <a:rPr b="1" lang="en-PH" sz="2200" spc="-1" strike="noStrike">
                <a:latin typeface="Lato"/>
              </a:rPr>
              <a:t>Hydrogen and oxygen</a:t>
            </a:r>
            <a:r>
              <a:rPr b="0" lang="en-PH" sz="2200" spc="-1" strike="noStrike">
                <a:latin typeface="Lato"/>
              </a:rPr>
              <a:t>.</a:t>
            </a:r>
            <a:endParaRPr b="0" lang="en-PH" sz="2200" spc="-1" strike="noStrike">
              <a:latin typeface="Arial"/>
            </a:endParaRPr>
          </a:p>
          <a:p>
            <a:pPr>
              <a:lnSpc>
                <a:spcPct val="100000"/>
              </a:lnSpc>
              <a:buNone/>
            </a:pPr>
            <a:r>
              <a:rPr b="0" lang="en-PH" sz="2200" spc="-1" strike="noStrike">
                <a:latin typeface="Lato"/>
              </a:rPr>
              <a:t>The formula of water is </a:t>
            </a:r>
            <a:r>
              <a:rPr b="1" lang="en-PH" sz="2000" spc="-1" strike="noStrike">
                <a:latin typeface="Lato"/>
              </a:rPr>
              <a:t>H</a:t>
            </a:r>
            <a:r>
              <a:rPr b="1" lang="en-PH" sz="1200" spc="-1" strike="noStrike">
                <a:latin typeface="Lato"/>
              </a:rPr>
              <a:t>2</a:t>
            </a:r>
            <a:r>
              <a:rPr b="1" lang="en-PH" sz="2000" spc="-1" strike="noStrike">
                <a:latin typeface="Lato"/>
              </a:rPr>
              <a:t>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39" name=""/>
          <p:cNvSpPr/>
          <p:nvPr/>
        </p:nvSpPr>
        <p:spPr>
          <a:xfrm>
            <a:off x="540000" y="1561680"/>
            <a:ext cx="11699640" cy="149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In a </a:t>
            </a:r>
            <a:r>
              <a:rPr b="1" lang="en-PH" sz="2200" spc="-1" strike="noStrike">
                <a:latin typeface="Lato"/>
              </a:rPr>
              <a:t>mixture</a:t>
            </a:r>
            <a:r>
              <a:rPr b="0" lang="en-PH" sz="2200" spc="-1" strike="noStrike">
                <a:latin typeface="Lato"/>
              </a:rPr>
              <a:t>, the substances are put together without chemical change, and no</a:t>
            </a:r>
            <a:endParaRPr b="0" lang="en-PH" sz="2200" spc="-1" strike="noStrike">
              <a:latin typeface="Arial"/>
            </a:endParaRPr>
          </a:p>
          <a:p>
            <a:pPr>
              <a:lnSpc>
                <a:spcPct val="100000"/>
              </a:lnSpc>
              <a:buNone/>
            </a:pPr>
            <a:r>
              <a:rPr b="0" lang="en-PH" sz="2200" spc="-1" strike="noStrike">
                <a:latin typeface="Lato"/>
              </a:rPr>
              <a:t>new substance is formed. The substances retain their individual composition even when</a:t>
            </a:r>
            <a:endParaRPr b="0" lang="en-PH" sz="2200" spc="-1" strike="noStrike">
              <a:latin typeface="Arial"/>
            </a:endParaRPr>
          </a:p>
          <a:p>
            <a:pPr>
              <a:lnSpc>
                <a:spcPct val="100000"/>
              </a:lnSpc>
              <a:buNone/>
            </a:pPr>
            <a:r>
              <a:rPr b="0" lang="en-PH" sz="2200" spc="-1" strike="noStrike">
                <a:latin typeface="Lato"/>
              </a:rPr>
              <a:t>combined, and these substances can be separated from one another.</a:t>
            </a:r>
            <a:endParaRPr b="0" lang="en-PH" sz="2200" spc="-1" strike="noStrike">
              <a:latin typeface="Arial"/>
            </a:endParaRPr>
          </a:p>
        </p:txBody>
      </p:sp>
      <p:sp>
        <p:nvSpPr>
          <p:cNvPr id="140" name=""/>
          <p:cNvSpPr/>
          <p:nvPr/>
        </p:nvSpPr>
        <p:spPr>
          <a:xfrm>
            <a:off x="613080" y="3600000"/>
            <a:ext cx="11086560" cy="85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Example:</a:t>
            </a:r>
            <a:r>
              <a:rPr b="0" lang="en-PH" sz="2200" spc="-1" strike="noStrike">
                <a:latin typeface="Lato"/>
              </a:rPr>
              <a:t>  Fruit salad</a:t>
            </a:r>
            <a:endParaRPr b="0" lang="en-PH" sz="2200" spc="-1" strike="noStrike">
              <a:latin typeface="Arial"/>
            </a:endParaRPr>
          </a:p>
          <a:p>
            <a:pPr>
              <a:lnSpc>
                <a:spcPct val="100000"/>
              </a:lnSpc>
              <a:buNone/>
            </a:pP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9"/>
          <p:cNvSpPr/>
          <p:nvPr/>
        </p:nvSpPr>
        <p:spPr>
          <a:xfrm>
            <a:off x="903240" y="4457520"/>
            <a:ext cx="9896400" cy="1122120"/>
          </a:xfrm>
          <a:prstGeom prst="rect">
            <a:avLst/>
          </a:prstGeom>
          <a:noFill/>
          <a:ln w="0">
            <a:noFill/>
          </a:ln>
        </p:spPr>
        <p:style>
          <a:lnRef idx="0"/>
          <a:fillRef idx="0"/>
          <a:effectRef idx="0"/>
          <a:fontRef idx="minor"/>
        </p:style>
      </p:sp>
      <p:sp>
        <p:nvSpPr>
          <p:cNvPr id="142" name=""/>
          <p:cNvSpPr/>
          <p:nvPr/>
        </p:nvSpPr>
        <p:spPr>
          <a:xfrm>
            <a:off x="652320" y="1440000"/>
            <a:ext cx="10686960" cy="2999880"/>
          </a:xfrm>
          <a:prstGeom prst="rect">
            <a:avLst/>
          </a:prstGeom>
          <a:noFill/>
          <a:ln w="180000">
            <a:noFill/>
          </a:ln>
        </p:spPr>
        <p:style>
          <a:lnRef idx="0"/>
          <a:fillRef idx="0"/>
          <a:effectRef idx="0"/>
          <a:fontRef idx="minor"/>
        </p:style>
        <p:txBody>
          <a:bodyPr lIns="90000" rIns="90000" tIns="45000" bIns="45000" anchor="t">
            <a:noAutofit/>
          </a:bodyPr>
          <a:p>
            <a:pPr>
              <a:lnSpc>
                <a:spcPct val="115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3"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44" name=""/>
          <p:cNvSpPr/>
          <p:nvPr/>
        </p:nvSpPr>
        <p:spPr>
          <a:xfrm>
            <a:off x="469080" y="1980000"/>
            <a:ext cx="10870200" cy="159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200" spc="-1" strike="noStrike">
                <a:latin typeface="Lato"/>
              </a:rPr>
              <a:t>Homogeneous or uniform mixtures</a:t>
            </a:r>
            <a:r>
              <a:rPr b="0" i="1" lang="en-PH" sz="2200" spc="-1" strike="noStrike">
                <a:latin typeface="Lato"/>
              </a:rPr>
              <a:t> </a:t>
            </a:r>
            <a:endParaRPr b="0" lang="en-PH" sz="2200" spc="-1" strike="noStrike">
              <a:latin typeface="Arial"/>
            </a:endParaRPr>
          </a:p>
          <a:p>
            <a:pPr>
              <a:lnSpc>
                <a:spcPct val="100000"/>
              </a:lnSpc>
              <a:buNone/>
            </a:pPr>
            <a:r>
              <a:rPr b="0" lang="en-PH" sz="2200" spc="-1" strike="noStrike">
                <a:latin typeface="Lato"/>
              </a:rPr>
              <a:t> </a:t>
            </a:r>
            <a:r>
              <a:rPr b="0" lang="en-PH" sz="2200" spc="-1" strike="noStrike">
                <a:latin typeface="Lato"/>
              </a:rPr>
              <a:t>	</a:t>
            </a:r>
            <a:r>
              <a:rPr b="0" lang="en-PH" sz="2200" spc="-1" strike="noStrike">
                <a:latin typeface="Lato"/>
              </a:rPr>
              <a:t>These are mixtures that have substances that cannot be distinguished because solutes completely dissolve in the solvent.</a:t>
            </a:r>
            <a:endParaRPr b="0" lang="en-PH" sz="2200" spc="-1" strike="noStrike">
              <a:latin typeface="Arial"/>
            </a:endParaRPr>
          </a:p>
        </p:txBody>
      </p:sp>
      <p:sp>
        <p:nvSpPr>
          <p:cNvPr id="145" name=""/>
          <p:cNvSpPr/>
          <p:nvPr/>
        </p:nvSpPr>
        <p:spPr>
          <a:xfrm>
            <a:off x="360360" y="900000"/>
            <a:ext cx="10799280" cy="1233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Mixtures</a:t>
            </a:r>
            <a:r>
              <a:rPr b="0" lang="en-PH" sz="2200" spc="-1" strike="noStrike">
                <a:latin typeface="Lato"/>
              </a:rPr>
              <a:t> can be classified depending on their appearance. Mixtures can be</a:t>
            </a:r>
            <a:endParaRPr b="0" lang="en-PH" sz="2200" spc="-1" strike="noStrike">
              <a:latin typeface="Arial"/>
            </a:endParaRPr>
          </a:p>
          <a:p>
            <a:pPr>
              <a:lnSpc>
                <a:spcPct val="100000"/>
              </a:lnSpc>
              <a:buNone/>
            </a:pPr>
            <a:r>
              <a:rPr b="0" lang="en-PH" sz="2200" spc="-1" strike="noStrike">
                <a:latin typeface="Lato"/>
              </a:rPr>
              <a:t>heterogeneous or homogeneous.</a:t>
            </a:r>
            <a:endParaRPr b="0" lang="en-PH" sz="2200" spc="-1" strike="noStrike">
              <a:latin typeface="Arial"/>
            </a:endParaRPr>
          </a:p>
        </p:txBody>
      </p:sp>
      <p:sp>
        <p:nvSpPr>
          <p:cNvPr id="146" name=""/>
          <p:cNvSpPr/>
          <p:nvPr/>
        </p:nvSpPr>
        <p:spPr>
          <a:xfrm>
            <a:off x="652320" y="3240000"/>
            <a:ext cx="3307320" cy="85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Example:</a:t>
            </a:r>
            <a:r>
              <a:rPr b="0" lang="en-PH" sz="2200" spc="-1" strike="noStrike">
                <a:latin typeface="Lato"/>
              </a:rPr>
              <a:t>  Salt solution</a:t>
            </a:r>
            <a:endParaRPr b="0" lang="en-PH" sz="2200" spc="-1" strike="noStrike">
              <a:latin typeface="Arial"/>
            </a:endParaRPr>
          </a:p>
          <a:p>
            <a:pPr>
              <a:lnSpc>
                <a:spcPct val="100000"/>
              </a:lnSpc>
              <a:buNone/>
            </a:pPr>
            <a:endParaRPr b="0" lang="en-PH" sz="2200" spc="-1" strike="noStrike">
              <a:latin typeface="Arial"/>
            </a:endParaRPr>
          </a:p>
        </p:txBody>
      </p:sp>
      <p:sp>
        <p:nvSpPr>
          <p:cNvPr id="147" name=""/>
          <p:cNvSpPr/>
          <p:nvPr/>
        </p:nvSpPr>
        <p:spPr>
          <a:xfrm>
            <a:off x="1080000" y="3780000"/>
            <a:ext cx="2422080" cy="240012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latin typeface="Arial"/>
              </a:rPr>
              <a:t> </a:t>
            </a:r>
            <a:endParaRPr b="0" lang="en-PH" sz="1800" spc="-1" strike="noStrike">
              <a:latin typeface="Arial"/>
            </a:endParaRPr>
          </a:p>
        </p:txBody>
      </p:sp>
      <p:sp>
        <p:nvSpPr>
          <p:cNvPr id="148" name=""/>
          <p:cNvSpPr/>
          <p:nvPr/>
        </p:nvSpPr>
        <p:spPr>
          <a:xfrm>
            <a:off x="4140000" y="3420000"/>
            <a:ext cx="7739640" cy="2519640"/>
          </a:xfrm>
          <a:prstGeom prst="horizontalScroll">
            <a:avLst>
              <a:gd name="adj" fmla="val 12500"/>
            </a:avLst>
          </a:prstGeom>
          <a:blipFill rotWithShape="0">
            <a:blip r:embed="rId2"/>
            <a:srcRect/>
            <a:tile/>
          </a:blipFill>
          <a:ln w="0">
            <a:solidFill>
              <a:srgbClr val="3465a4"/>
            </a:solidFill>
          </a:ln>
        </p:spPr>
        <p:style>
          <a:lnRef idx="0"/>
          <a:fillRef idx="0"/>
          <a:effectRef idx="0"/>
          <a:fontRef idx="minor"/>
        </p:style>
      </p:sp>
      <p:sp>
        <p:nvSpPr>
          <p:cNvPr id="149" name=""/>
          <p:cNvSpPr/>
          <p:nvPr/>
        </p:nvSpPr>
        <p:spPr>
          <a:xfrm>
            <a:off x="4517640" y="3729240"/>
            <a:ext cx="732384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When you mix </a:t>
            </a:r>
            <a:r>
              <a:rPr b="0" i="1" lang="en-PH" sz="1800" spc="-1" strike="noStrike">
                <a:latin typeface="Lato"/>
              </a:rPr>
              <a:t>salt and water</a:t>
            </a:r>
            <a:r>
              <a:rPr b="0" lang="en-PH" sz="1800" spc="-1" strike="noStrike">
                <a:latin typeface="Lato"/>
              </a:rPr>
              <a:t>, you cannot see the components separately because salt particles completely dissolve in the water. </a:t>
            </a:r>
            <a:endParaRPr b="0" lang="en-PH" sz="1800" spc="-1" strike="noStrike">
              <a:latin typeface="Arial"/>
            </a:endParaRPr>
          </a:p>
          <a:p>
            <a:pPr algn="just">
              <a:lnSpc>
                <a:spcPct val="100000"/>
              </a:lnSpc>
              <a:buNone/>
            </a:pPr>
            <a:r>
              <a:rPr b="0" lang="en-PH" sz="1800" spc="-1" strike="noStrike">
                <a:latin typeface="Lato"/>
              </a:rPr>
              <a:t>The particles of salt seem to have disappeared, and the mixture appears to be just one substance. The particles of salt are evenly distributed throughout the mixture, making every portion of the mixture uniform.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51" name=""/>
          <p:cNvSpPr/>
          <p:nvPr/>
        </p:nvSpPr>
        <p:spPr>
          <a:xfrm>
            <a:off x="720000" y="1260000"/>
            <a:ext cx="10439640" cy="3090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Examples of homogeneous or uniform mixtures</a:t>
            </a:r>
            <a:endParaRPr b="0" lang="en-PH" sz="2200" spc="-1" strike="noStrike">
              <a:latin typeface="Arial"/>
            </a:endParaRPr>
          </a:p>
          <a:p>
            <a:pPr>
              <a:lnSpc>
                <a:spcPct val="100000"/>
              </a:lnSpc>
              <a:buNone/>
            </a:pPr>
            <a:r>
              <a:rPr b="0" lang="en-PH" sz="2200" spc="-1" strike="noStrike">
                <a:latin typeface="Lato"/>
              </a:rPr>
              <a:t>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air</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hot coffee</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rubbing alcohol</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vinegar</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bronze </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steel</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7"/>
          <p:cNvSpPr/>
          <p:nvPr/>
        </p:nvSpPr>
        <p:spPr>
          <a:xfrm>
            <a:off x="540000" y="1476360"/>
            <a:ext cx="10976760" cy="3740400"/>
          </a:xfrm>
          <a:prstGeom prst="rect">
            <a:avLst/>
          </a:prstGeom>
          <a:noFill/>
          <a:ln w="0">
            <a:noFill/>
          </a:ln>
        </p:spPr>
        <p:style>
          <a:lnRef idx="0"/>
          <a:fillRef idx="0"/>
          <a:effectRef idx="0"/>
          <a:fontRef idx="minor"/>
        </p:style>
      </p:sp>
      <p:sp>
        <p:nvSpPr>
          <p:cNvPr id="153" name="PlaceHolder 5"/>
          <p:cNvSpPr/>
          <p:nvPr/>
        </p:nvSpPr>
        <p:spPr>
          <a:xfrm>
            <a:off x="648360" y="281844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br/>
            <a:br/>
            <a:endParaRPr b="0" lang="en-PH" sz="1800" spc="-1" strike="noStrike">
              <a:latin typeface="Arial"/>
            </a:endParaRPr>
          </a:p>
        </p:txBody>
      </p:sp>
      <p:sp>
        <p:nvSpPr>
          <p:cNvPr id="154"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55" name=""/>
          <p:cNvSpPr/>
          <p:nvPr/>
        </p:nvSpPr>
        <p:spPr>
          <a:xfrm>
            <a:off x="540000" y="1332000"/>
            <a:ext cx="10439640" cy="12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200" spc="-1" strike="noStrike">
                <a:latin typeface="Lat"/>
              </a:rPr>
              <a:t>Heterogeneous or nonuniform mixtures</a:t>
            </a:r>
            <a:r>
              <a:rPr b="1" lang="en-PH" sz="2200" spc="-1" strike="noStrike">
                <a:latin typeface="Lat"/>
              </a:rPr>
              <a:t> </a:t>
            </a:r>
            <a:endParaRPr b="0" lang="en-PH" sz="2200" spc="-1" strike="noStrike">
              <a:latin typeface="Arial"/>
            </a:endParaRPr>
          </a:p>
          <a:p>
            <a:pPr>
              <a:lnSpc>
                <a:spcPct val="100000"/>
              </a:lnSpc>
              <a:buNone/>
            </a:pPr>
            <a:r>
              <a:rPr b="0" lang="en-PH" sz="2200" spc="-1" strike="noStrike">
                <a:latin typeface="Lat"/>
              </a:rPr>
              <a:t>These are mixtures that have components that can be identified immediately. One</a:t>
            </a:r>
            <a:endParaRPr b="0" lang="en-PH" sz="2200" spc="-1" strike="noStrike">
              <a:latin typeface="Arial"/>
            </a:endParaRPr>
          </a:p>
          <a:p>
            <a:pPr>
              <a:lnSpc>
                <a:spcPct val="100000"/>
              </a:lnSpc>
              <a:buNone/>
            </a:pPr>
            <a:r>
              <a:rPr b="0" lang="en-PH" sz="2200" spc="-1" strike="noStrike">
                <a:latin typeface="Lat"/>
              </a:rPr>
              <a:t>part of the mixture has components different from those of the other portions</a:t>
            </a:r>
            <a:r>
              <a:rPr b="0" lang="en-PH" sz="1200" spc="-1" strike="noStrike">
                <a:latin typeface="Lat"/>
              </a:rPr>
              <a:t>.</a:t>
            </a:r>
            <a:endParaRPr b="0" lang="en-PH" sz="1200" spc="-1" strike="noStrike">
              <a:latin typeface="Arial"/>
            </a:endParaRPr>
          </a:p>
        </p:txBody>
      </p:sp>
      <p:sp>
        <p:nvSpPr>
          <p:cNvPr id="156" name=""/>
          <p:cNvSpPr/>
          <p:nvPr/>
        </p:nvSpPr>
        <p:spPr>
          <a:xfrm>
            <a:off x="660960" y="2641320"/>
            <a:ext cx="4738680" cy="876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Example: </a:t>
            </a:r>
            <a:r>
              <a:rPr b="0" lang="en-PH" sz="2200" spc="-1" strike="noStrike">
                <a:latin typeface="Lato"/>
              </a:rPr>
              <a:t>fruit salad</a:t>
            </a:r>
            <a:endParaRPr b="0" lang="en-PH" sz="2200" spc="-1" strike="noStrike">
              <a:latin typeface="Arial"/>
            </a:endParaRPr>
          </a:p>
        </p:txBody>
      </p:sp>
      <p:pic>
        <p:nvPicPr>
          <p:cNvPr id="157" name="" descr=""/>
          <p:cNvPicPr/>
          <p:nvPr/>
        </p:nvPicPr>
        <p:blipFill>
          <a:blip r:embed="rId1"/>
          <a:stretch/>
        </p:blipFill>
        <p:spPr>
          <a:xfrm>
            <a:off x="1080000" y="3383640"/>
            <a:ext cx="2441520" cy="2196000"/>
          </a:xfrm>
          <a:prstGeom prst="rect">
            <a:avLst/>
          </a:prstGeom>
          <a:ln w="0">
            <a:noFill/>
          </a:ln>
        </p:spPr>
      </p:pic>
      <p:sp>
        <p:nvSpPr>
          <p:cNvPr id="158" name=""/>
          <p:cNvSpPr/>
          <p:nvPr/>
        </p:nvSpPr>
        <p:spPr>
          <a:xfrm>
            <a:off x="4140360" y="2880000"/>
            <a:ext cx="7739640" cy="2519640"/>
          </a:xfrm>
          <a:prstGeom prst="horizontalScroll">
            <a:avLst>
              <a:gd name="adj" fmla="val 12500"/>
            </a:avLst>
          </a:prstGeom>
          <a:blipFill rotWithShape="0">
            <a:blip r:embed="rId2"/>
            <a:srcRect/>
            <a:tile/>
          </a:blipFill>
          <a:ln w="0">
            <a:solidFill>
              <a:srgbClr val="3465a4"/>
            </a:solidFill>
          </a:ln>
        </p:spPr>
        <p:style>
          <a:lnRef idx="0"/>
          <a:fillRef idx="0"/>
          <a:effectRef idx="0"/>
          <a:fontRef idx="minor"/>
        </p:style>
      </p:sp>
      <p:sp>
        <p:nvSpPr>
          <p:cNvPr id="159" name=""/>
          <p:cNvSpPr/>
          <p:nvPr/>
        </p:nvSpPr>
        <p:spPr>
          <a:xfrm>
            <a:off x="4680000" y="3544200"/>
            <a:ext cx="719964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The mixture of different kinds of fruits and dressing is a heterogeneous mixture. You can easily distinguish the different</a:t>
            </a:r>
            <a:endParaRPr b="0" lang="en-PH" sz="1800" spc="-1" strike="noStrike">
              <a:latin typeface="Arial"/>
            </a:endParaRPr>
          </a:p>
          <a:p>
            <a:pPr>
              <a:lnSpc>
                <a:spcPct val="100000"/>
              </a:lnSpc>
              <a:buNone/>
            </a:pPr>
            <a:r>
              <a:rPr b="0" lang="en-PH" sz="1800" spc="-1" strike="noStrike">
                <a:latin typeface="Lato"/>
              </a:rPr>
              <a:t>fruits and the dressing.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360000" y="180000"/>
            <a:ext cx="10259280" cy="600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800" spc="-1" strike="noStrike">
                <a:solidFill>
                  <a:srgbClr val="000000"/>
                </a:solidFill>
                <a:latin typeface="Lato"/>
                <a:ea typeface="Lato"/>
              </a:rPr>
              <a:t>Homogeneous and Heterogeneous Mixtures</a:t>
            </a:r>
            <a:endParaRPr b="0" lang="en-PH" sz="2800" spc="-1" strike="noStrike">
              <a:latin typeface="Arial"/>
            </a:endParaRPr>
          </a:p>
        </p:txBody>
      </p:sp>
      <p:sp>
        <p:nvSpPr>
          <p:cNvPr id="161" name=""/>
          <p:cNvSpPr/>
          <p:nvPr/>
        </p:nvSpPr>
        <p:spPr>
          <a:xfrm>
            <a:off x="720000" y="1258920"/>
            <a:ext cx="10259640" cy="2340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Examples of the heterogeneous mixture </a:t>
            </a:r>
            <a:endParaRPr b="0" lang="en-PH" sz="2200" spc="-1" strike="noStrike">
              <a:latin typeface="Arial"/>
            </a:endParaRPr>
          </a:p>
          <a:p>
            <a:pPr>
              <a:lnSpc>
                <a:spcPct val="100000"/>
              </a:lnSpc>
              <a:buNone/>
            </a:pP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oil mixed with water</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sandwich fillings</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gravel and water</a:t>
            </a:r>
            <a:endParaRPr b="0" lang="en-PH" sz="2200" spc="-1" strike="noStrike">
              <a:latin typeface="Arial"/>
            </a:endParaRPr>
          </a:p>
          <a:p>
            <a:pPr marL="216000" indent="-216000">
              <a:lnSpc>
                <a:spcPct val="100000"/>
              </a:lnSpc>
              <a:buClr>
                <a:srgbClr val="000000"/>
              </a:buClr>
              <a:buSzPct val="45000"/>
              <a:buFont typeface="Wingdings" charset="2"/>
              <a:buChar char=""/>
            </a:pPr>
            <a:r>
              <a:rPr b="0" lang="en-PH" sz="2200" spc="-1" strike="noStrike">
                <a:latin typeface="Lato"/>
              </a:rPr>
              <a:t>halo-halo</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2023-07-10T15:13:46Z</dcterms:modified>
  <cp:revision>115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