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3097080"/>
            <a:ext cx="807948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Direct Speech and Indirect Speech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49" name="TextBox 11"/>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sp>
        <p:nvSpPr>
          <p:cNvPr id="150" name=""/>
          <p:cNvSpPr/>
          <p:nvPr/>
        </p:nvSpPr>
        <p:spPr>
          <a:xfrm>
            <a:off x="842400" y="828000"/>
            <a:ext cx="10496160" cy="564804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c9211e"/>
                </a:solidFill>
                <a:latin typeface="Lato"/>
                <a:ea typeface="Arial;Arial"/>
              </a:rPr>
              <a:t>Answer:</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1. Carla said, “I like painting people’s faces.”</a:t>
            </a:r>
            <a:endParaRPr b="0" lang="en-PH" sz="1800" spc="-1" strike="noStrike">
              <a:latin typeface="Arial"/>
            </a:endParaRPr>
          </a:p>
          <a:p>
            <a:pPr algn="just">
              <a:lnSpc>
                <a:spcPct val="150000"/>
              </a:lnSpc>
              <a:spcBef>
                <a:spcPts val="283"/>
              </a:spcBef>
              <a:spcAft>
                <a:spcPts val="283"/>
              </a:spcAft>
              <a:buNone/>
            </a:pPr>
            <a:r>
              <a:rPr b="0" lang="en-PH" sz="1800" spc="-1" strike="noStrike" u="sng">
                <a:solidFill>
                  <a:srgbClr val="000000"/>
                </a:solidFill>
                <a:uFillTx/>
                <a:latin typeface="Lato"/>
                <a:ea typeface="Arial;Arial"/>
              </a:rPr>
              <a:t>     </a:t>
            </a:r>
            <a:r>
              <a:rPr b="0" lang="en-PH" sz="1800" spc="-1" strike="noStrike" u="sng">
                <a:solidFill>
                  <a:srgbClr val="000000"/>
                </a:solidFill>
                <a:uFillTx/>
                <a:latin typeface="Lato"/>
                <a:ea typeface="Arial;Arial"/>
              </a:rPr>
              <a:t>Carla said she liked painting people’s faces.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2. “I was memorizing the poem,” he said.</a:t>
            </a:r>
            <a:endParaRPr b="0" lang="en-PH" sz="1800" spc="-1" strike="noStrike">
              <a:latin typeface="Arial"/>
            </a:endParaRPr>
          </a:p>
          <a:p>
            <a:pPr algn="just">
              <a:lnSpc>
                <a:spcPct val="150000"/>
              </a:lnSpc>
              <a:spcBef>
                <a:spcPts val="283"/>
              </a:spcBef>
              <a:spcAft>
                <a:spcPts val="283"/>
              </a:spcAft>
              <a:buNone/>
            </a:pPr>
            <a:r>
              <a:rPr b="0" lang="en-PH" sz="1800" spc="-1" strike="noStrike" u="sng">
                <a:solidFill>
                  <a:srgbClr val="000000"/>
                </a:solidFill>
                <a:uFillTx/>
                <a:latin typeface="Lato"/>
                <a:ea typeface="Arial;Arial"/>
              </a:rPr>
              <a:t>      </a:t>
            </a:r>
            <a:r>
              <a:rPr b="0" lang="en-PH" sz="1800" spc="-1" strike="noStrike" u="sng">
                <a:solidFill>
                  <a:srgbClr val="000000"/>
                </a:solidFill>
                <a:uFillTx/>
                <a:latin typeface="Lato"/>
                <a:ea typeface="Arial;Arial"/>
              </a:rPr>
              <a:t>He said he had been memorizing the poem.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3. They said, “We had visited that palace before.”</a:t>
            </a:r>
            <a:endParaRPr b="0" lang="en-PH" sz="1800" spc="-1" strike="noStrike">
              <a:latin typeface="Arial"/>
            </a:endParaRPr>
          </a:p>
          <a:p>
            <a:pPr algn="just">
              <a:lnSpc>
                <a:spcPct val="150000"/>
              </a:lnSpc>
              <a:spcBef>
                <a:spcPts val="283"/>
              </a:spcBef>
              <a:spcAft>
                <a:spcPts val="283"/>
              </a:spcAft>
              <a:buNone/>
            </a:pPr>
            <a:r>
              <a:rPr b="0" lang="en-PH" sz="1800" spc="-1" strike="noStrike" u="sng">
                <a:solidFill>
                  <a:srgbClr val="000000"/>
                </a:solidFill>
                <a:uFillTx/>
                <a:latin typeface="Lato"/>
                <a:ea typeface="Arial;Arial"/>
              </a:rPr>
              <a:t>     </a:t>
            </a:r>
            <a:r>
              <a:rPr b="0" lang="en-PH" sz="1800" spc="-1" strike="noStrike" u="sng">
                <a:solidFill>
                  <a:srgbClr val="000000"/>
                </a:solidFill>
                <a:uFillTx/>
                <a:latin typeface="Lato"/>
                <a:ea typeface="Arial;Arial"/>
              </a:rPr>
              <a:t>They said they had visited that place before.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4. Mark said, “I can perform 10 magic tricks in 10 minutes.”</a:t>
            </a:r>
            <a:endParaRPr b="0" lang="en-PH" sz="1800" spc="-1" strike="noStrike">
              <a:latin typeface="Arial"/>
            </a:endParaRPr>
          </a:p>
          <a:p>
            <a:pPr algn="just">
              <a:lnSpc>
                <a:spcPct val="150000"/>
              </a:lnSpc>
              <a:spcBef>
                <a:spcPts val="283"/>
              </a:spcBef>
              <a:spcAft>
                <a:spcPts val="283"/>
              </a:spcAft>
              <a:buNone/>
            </a:pPr>
            <a:r>
              <a:rPr b="0" lang="en-PH" sz="1800" spc="-1" strike="noStrike" u="sng">
                <a:solidFill>
                  <a:srgbClr val="000000"/>
                </a:solidFill>
                <a:uFillTx/>
                <a:latin typeface="Lato"/>
                <a:ea typeface="Arial;Arial"/>
              </a:rPr>
              <a:t>      </a:t>
            </a:r>
            <a:r>
              <a:rPr b="0" lang="en-PH" sz="1800" spc="-1" strike="noStrike" u="sng">
                <a:solidFill>
                  <a:srgbClr val="000000"/>
                </a:solidFill>
                <a:uFillTx/>
                <a:latin typeface="Lato"/>
                <a:ea typeface="Arial;Arial"/>
              </a:rPr>
              <a:t>Mark said he could perform 10 magic tricks in 10 minutes.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5. Joanna said, “I will take the bus.”  </a:t>
            </a:r>
            <a:endParaRPr b="0" lang="en-PH" sz="1800" spc="-1" strike="noStrike">
              <a:latin typeface="Arial"/>
            </a:endParaRPr>
          </a:p>
          <a:p>
            <a:pPr>
              <a:lnSpc>
                <a:spcPct val="150000"/>
              </a:lnSpc>
              <a:spcBef>
                <a:spcPts val="283"/>
              </a:spcBef>
              <a:spcAft>
                <a:spcPts val="283"/>
              </a:spcAft>
              <a:buNone/>
            </a:pPr>
            <a:r>
              <a:rPr b="0" lang="en-PH" sz="1800" spc="-1" strike="noStrike" u="sng">
                <a:solidFill>
                  <a:srgbClr val="000000"/>
                </a:solidFill>
                <a:uFillTx/>
                <a:latin typeface="Lato"/>
                <a:ea typeface="Arial;Arial"/>
              </a:rPr>
              <a:t>       </a:t>
            </a:r>
            <a:r>
              <a:rPr b="0" lang="en-PH" sz="1800" spc="-1" strike="noStrike" u="sng">
                <a:solidFill>
                  <a:srgbClr val="000000"/>
                </a:solidFill>
                <a:uFillTx/>
                <a:latin typeface="Lato"/>
                <a:ea typeface="Arial;Arial"/>
              </a:rPr>
              <a:t>Joana said she would take the bus.       </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3"/>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sp>
        <p:nvSpPr>
          <p:cNvPr id="126" name=""/>
          <p:cNvSpPr/>
          <p:nvPr/>
        </p:nvSpPr>
        <p:spPr>
          <a:xfrm>
            <a:off x="720000" y="1224000"/>
            <a:ext cx="10618920" cy="50220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Direct Speech</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convey the exact message of the speaker to another person. There is no need to change the words. We use quotation marks to enclose what the speaker says/said. </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Examples: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Kulas said, “If my cock loses, I will never, never go to the cockpit again.”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Celing said, “Remember last time you dreamt of the red cat? You still lost after betting!” </a:t>
            </a:r>
            <a:endParaRPr b="0" lang="en-PH" sz="1800" spc="-1" strike="noStrike">
              <a:latin typeface="Arial"/>
            </a:endParaRPr>
          </a:p>
          <a:p>
            <a:pPr marL="876240" algn="just">
              <a:lnSpc>
                <a:spcPct val="200000"/>
              </a:lnSpc>
              <a:buNone/>
            </a:pPr>
            <a:r>
              <a:rPr b="0" lang="en-PH" sz="1800" spc="-1" strike="noStrike">
                <a:solidFill>
                  <a:srgbClr val="000000"/>
                </a:solidFill>
                <a:latin typeface="Lato"/>
                <a:ea typeface="DejaVu Sans"/>
              </a:rPr>
              <a:t>Teban said, “Ma’am, I will bet all this?” </a:t>
            </a:r>
            <a:endParaRPr b="0" lang="en-PH" sz="1800" spc="-1" strike="noStrike">
              <a:latin typeface="Arial"/>
            </a:endParaRPr>
          </a:p>
          <a:p>
            <a:pPr marL="876240">
              <a:lnSpc>
                <a:spcPct val="2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Arial;Arial"/>
              </a:rPr>
              <a:t>Indirect Speech </a:t>
            </a:r>
            <a:endParaRPr b="0" lang="en-PH" sz="1800" spc="-1" strike="noStrike">
              <a:latin typeface="Arial"/>
            </a:endParaRPr>
          </a:p>
          <a:p>
            <a:pPr>
              <a:lnSpc>
                <a:spcPct val="2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use of own words to convey the speaker’s message to another person. We do not use quotation marks here. </a:t>
            </a:r>
            <a:endParaRPr b="0" lang="en-PH" sz="1800" spc="-1" strike="noStrike">
              <a:latin typeface="Arial"/>
            </a:endParaRPr>
          </a:p>
          <a:p>
            <a:pPr algn="just">
              <a:lnSpc>
                <a:spcPct val="200000"/>
              </a:lnSpc>
              <a:buNone/>
            </a:pPr>
            <a:r>
              <a:rPr b="1" lang="en-PH" sz="1800" spc="-1" strike="noStrike">
                <a:solidFill>
                  <a:srgbClr val="000000"/>
                </a:solidFill>
                <a:latin typeface="Lato"/>
                <a:ea typeface="PingFang SC"/>
              </a:rPr>
              <a:t>Examples: </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Kulas said if his cock lost, he would never go to the cockpit again. </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Celing said she was jealous of the attention Kulas gave to his cocks. </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Teban asked if he would bet the whole 20 pesos on the cockfight.</a:t>
            </a:r>
            <a:endParaRPr b="0" lang="en-PH" sz="1800" spc="-1" strike="noStrike">
              <a:latin typeface="Arial"/>
            </a:endParaRPr>
          </a:p>
          <a:p>
            <a:pPr>
              <a:lnSpc>
                <a:spcPct val="200000"/>
              </a:lnSpc>
              <a:buNone/>
            </a:pPr>
            <a:endParaRPr b="0" lang="en-PH" sz="1800" spc="-1" strike="noStrike">
              <a:latin typeface="Arial"/>
            </a:endParaRPr>
          </a:p>
        </p:txBody>
      </p:sp>
      <p:sp>
        <p:nvSpPr>
          <p:cNvPr id="128" name="TextBox 1"/>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30" name="TextBox 2"/>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graphicFrame>
        <p:nvGraphicFramePr>
          <p:cNvPr id="131" name=""/>
          <p:cNvGraphicFramePr/>
          <p:nvPr/>
        </p:nvGraphicFramePr>
        <p:xfrm>
          <a:off x="900000" y="1752480"/>
          <a:ext cx="10079640" cy="4187160"/>
        </p:xfrm>
        <a:graphic>
          <a:graphicData uri="http://schemas.openxmlformats.org/drawingml/2006/table">
            <a:tbl>
              <a:tblPr/>
              <a:tblGrid>
                <a:gridCol w="2301480"/>
                <a:gridCol w="3830760"/>
                <a:gridCol w="3947760"/>
              </a:tblGrid>
              <a:tr h="871920">
                <a:tc>
                  <a:txBody>
                    <a:bodyPr lIns="90000" rIns="90000" anchor="ctr">
                      <a:noAutofit/>
                    </a:bodyPr>
                    <a:p>
                      <a:pPr algn="ctr">
                        <a:lnSpc>
                          <a:spcPct val="100000"/>
                        </a:lnSpc>
                        <a:buNone/>
                      </a:pPr>
                      <a:r>
                        <a:rPr b="1" lang="en-PH" sz="1800" spc="-1" strike="noStrike">
                          <a:latin typeface="Lato"/>
                        </a:rPr>
                        <a:t>Tense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Direct Speech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Indirect Speech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00520">
                <a:tc>
                  <a:txBody>
                    <a:bodyPr lIns="90000" rIns="90000" anchor="ctr">
                      <a:noAutofit/>
                    </a:bodyPr>
                    <a:p>
                      <a:pPr algn="ctr">
                        <a:lnSpc>
                          <a:spcPct val="100000"/>
                        </a:lnSpc>
                        <a:buNone/>
                      </a:pPr>
                      <a:r>
                        <a:rPr b="1" lang="en-PH" sz="1800" spc="-1" strike="noStrike">
                          <a:latin typeface="Lato"/>
                        </a:rPr>
                        <a:t>Simple Present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says, “I always drink coffee.”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says she always drinks coffee.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00520">
                <a:tc>
                  <a:txBody>
                    <a:bodyPr lIns="90000" rIns="90000" anchor="ctr">
                      <a:noAutofit/>
                    </a:bodyPr>
                    <a:p>
                      <a:pPr algn="ctr">
                        <a:lnSpc>
                          <a:spcPct val="100000"/>
                        </a:lnSpc>
                        <a:buNone/>
                      </a:pPr>
                      <a:r>
                        <a:rPr b="1" lang="en-PH" sz="1800" spc="-1" strike="noStrike">
                          <a:latin typeface="Lato"/>
                        </a:rPr>
                        <a:t>(General Truth)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“A day has 24 hours.”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a day has 24 hours.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14560">
                <a:tc gridSpan="3">
                  <a:txBody>
                    <a:bodyPr lIns="90000" rIns="90000" anchor="t">
                      <a:noAutofit/>
                    </a:bodyPr>
                    <a:p>
                      <a:pPr>
                        <a:lnSpc>
                          <a:spcPct val="100000"/>
                        </a:lnSpc>
                        <a:buNone/>
                      </a:pPr>
                      <a:r>
                        <a:rPr b="0" lang="en-PH" sz="1800" spc="-1" strike="noStrike">
                          <a:latin typeface="Lato"/>
                          <a:ea typeface="AppleSystemUIFont"/>
                        </a:rPr>
                        <a:t>Generally, present tenses are converted into past tenses. However, if you see that the reporting verb is SAY or SAYS, the tense will not be changed. When the statement is a general truth, we also do not make changes in the tense. See the examples above.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bl>
          </a:graphicData>
        </a:graphic>
      </p:graphicFrame>
      <p:sp>
        <p:nvSpPr>
          <p:cNvPr id="132" name=""/>
          <p:cNvSpPr/>
          <p:nvPr/>
        </p:nvSpPr>
        <p:spPr>
          <a:xfrm>
            <a:off x="540000" y="1260000"/>
            <a:ext cx="8278560" cy="410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rial;Arial"/>
              </a:rPr>
              <a:t>Rules to follow when it comes to verb tenses: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34" name="TextBox 4"/>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graphicFrame>
        <p:nvGraphicFramePr>
          <p:cNvPr id="135" name=""/>
          <p:cNvGraphicFramePr/>
          <p:nvPr/>
        </p:nvGraphicFramePr>
        <p:xfrm>
          <a:off x="793080" y="1172880"/>
          <a:ext cx="10619280" cy="4765320"/>
        </p:xfrm>
        <a:graphic>
          <a:graphicData uri="http://schemas.openxmlformats.org/drawingml/2006/table">
            <a:tbl>
              <a:tblPr/>
              <a:tblGrid>
                <a:gridCol w="2109240"/>
                <a:gridCol w="4150800"/>
                <a:gridCol w="4359600"/>
              </a:tblGrid>
              <a:tr h="939600">
                <a:tc>
                  <a:txBody>
                    <a:bodyPr lIns="90000" rIns="90000" anchor="ctr">
                      <a:noAutofit/>
                    </a:bodyPr>
                    <a:p>
                      <a:pPr algn="ctr">
                        <a:lnSpc>
                          <a:spcPct val="100000"/>
                        </a:lnSpc>
                        <a:buNone/>
                      </a:pPr>
                      <a:r>
                        <a:rPr b="1" lang="en-PH" sz="1800" spc="-1" strike="noStrike">
                          <a:latin typeface="Lato"/>
                        </a:rPr>
                        <a:t>Simple Present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“I always drink coffee.”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she always drank coffee.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044360">
                <a:tc>
                  <a:txBody>
                    <a:bodyPr lIns="90000" rIns="90000" anchor="ctr">
                      <a:noAutofit/>
                    </a:bodyPr>
                    <a:p>
                      <a:pPr algn="ctr">
                        <a:lnSpc>
                          <a:spcPct val="100000"/>
                        </a:lnSpc>
                        <a:buNone/>
                      </a:pPr>
                      <a:r>
                        <a:rPr b="1" lang="en-PH" sz="1800" spc="-1" strike="noStrike">
                          <a:latin typeface="Lato"/>
                        </a:rPr>
                        <a:t>Present Continuous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“I am working in the hospital.”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he was working in the hospital.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14040">
                <a:tc>
                  <a:txBody>
                    <a:bodyPr lIns="90000" rIns="90000" anchor="ctr">
                      <a:noAutofit/>
                    </a:bodyPr>
                    <a:p>
                      <a:pPr algn="ctr">
                        <a:lnSpc>
                          <a:spcPct val="100000"/>
                        </a:lnSpc>
                        <a:buNone/>
                      </a:pPr>
                      <a:r>
                        <a:rPr b="1" lang="en-PH" sz="1800" spc="-1" strike="noStrike">
                          <a:latin typeface="Lato"/>
                        </a:rPr>
                        <a:t>Simple Past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said, “We visited our relatives.”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said they had visited their relatives.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2760">
                <a:tc>
                  <a:txBody>
                    <a:bodyPr lIns="90000" rIns="90000" anchor="ctr">
                      <a:noAutofit/>
                    </a:bodyPr>
                    <a:p>
                      <a:pPr algn="ctr">
                        <a:lnSpc>
                          <a:spcPct val="100000"/>
                        </a:lnSpc>
                        <a:buNone/>
                      </a:pPr>
                      <a:r>
                        <a:rPr b="1" lang="en-PH" sz="1800" spc="-1" strike="noStrike">
                          <a:latin typeface="Lato"/>
                        </a:rPr>
                        <a:t>Past Continuous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said,”We were visiting our relatives.”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said they had been visiting their relatives.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4920">
                <a:tc>
                  <a:txBody>
                    <a:bodyPr lIns="90000" rIns="90000" anchor="ctr">
                      <a:noAutofit/>
                    </a:bodyPr>
                    <a:p>
                      <a:pPr algn="ctr">
                        <a:lnSpc>
                          <a:spcPct val="100000"/>
                        </a:lnSpc>
                        <a:buNone/>
                      </a:pPr>
                      <a:r>
                        <a:rPr b="1" lang="en-PH" sz="1800" spc="-1" strike="noStrike">
                          <a:latin typeface="Lato"/>
                        </a:rPr>
                        <a:t>Present Perfect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“I have seen the document.”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he had seen the document.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37" name="TextBox 5"/>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graphicFrame>
        <p:nvGraphicFramePr>
          <p:cNvPr id="138" name=""/>
          <p:cNvGraphicFramePr/>
          <p:nvPr/>
        </p:nvGraphicFramePr>
        <p:xfrm>
          <a:off x="793080" y="1172880"/>
          <a:ext cx="10619280" cy="4765320"/>
        </p:xfrm>
        <a:graphic>
          <a:graphicData uri="http://schemas.openxmlformats.org/drawingml/2006/table">
            <a:tbl>
              <a:tblPr/>
              <a:tblGrid>
                <a:gridCol w="2109240"/>
                <a:gridCol w="4150800"/>
                <a:gridCol w="4359600"/>
              </a:tblGrid>
              <a:tr h="1191240">
                <a:tc>
                  <a:txBody>
                    <a:bodyPr lIns="90000" rIns="90000" anchor="ctr">
                      <a:noAutofit/>
                    </a:bodyPr>
                    <a:p>
                      <a:pPr algn="ctr">
                        <a:lnSpc>
                          <a:spcPct val="100000"/>
                        </a:lnSpc>
                        <a:buNone/>
                      </a:pPr>
                      <a:r>
                        <a:rPr b="1" lang="en-PH" sz="1800" spc="-1" strike="noStrike">
                          <a:latin typeface="Lato"/>
                        </a:rPr>
                        <a:t>Past Perfect (no changes in the tense)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He said, “I had seen the document.”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He said he had seen the document.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91240">
                <a:tc>
                  <a:txBody>
                    <a:bodyPr lIns="90000" rIns="90000" anchor="ctr">
                      <a:noAutofit/>
                    </a:bodyPr>
                    <a:p>
                      <a:pPr algn="ctr">
                        <a:lnSpc>
                          <a:spcPct val="100000"/>
                        </a:lnSpc>
                        <a:buNone/>
                      </a:pPr>
                      <a:r>
                        <a:rPr b="1" lang="en-PH" sz="1800" spc="-1" strike="noStrike">
                          <a:latin typeface="Lato"/>
                        </a:rPr>
                        <a:t>Future Simple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She said, “I will try to come.”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She said she would try to come.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91240">
                <a:tc>
                  <a:txBody>
                    <a:bodyPr lIns="90000" rIns="90000" anchor="ctr">
                      <a:noAutofit/>
                    </a:bodyPr>
                    <a:p>
                      <a:pPr algn="ctr">
                        <a:lnSpc>
                          <a:spcPct val="100000"/>
                        </a:lnSpc>
                        <a:buNone/>
                      </a:pPr>
                      <a:r>
                        <a:rPr b="1" lang="en-PH" sz="1800" spc="-1" strike="noStrike">
                          <a:latin typeface="Lato"/>
                        </a:rPr>
                        <a:t>Future Perfect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She said, “ I will have finished the task by June.”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She said she would have finished the task by June.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91960">
                <a:tc>
                  <a:txBody>
                    <a:bodyPr lIns="90000" rIns="90000" anchor="ctr">
                      <a:noAutofit/>
                    </a:bodyPr>
                    <a:p>
                      <a:pPr algn="ctr">
                        <a:lnSpc>
                          <a:spcPct val="100000"/>
                        </a:lnSpc>
                        <a:buNone/>
                      </a:pPr>
                      <a:r>
                        <a:rPr b="1" lang="en-PH" sz="1800" spc="-1" strike="noStrike">
                          <a:latin typeface="Lato"/>
                        </a:rPr>
                        <a:t>Future Continuous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They said, “We will be giving away free tickets.”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They said they would be giving away free tickets.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40" name="TextBox 6"/>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graphicFrame>
        <p:nvGraphicFramePr>
          <p:cNvPr id="141" name=""/>
          <p:cNvGraphicFramePr/>
          <p:nvPr/>
        </p:nvGraphicFramePr>
        <p:xfrm>
          <a:off x="793080" y="1172880"/>
          <a:ext cx="10619280" cy="4464360"/>
        </p:xfrm>
        <a:graphic>
          <a:graphicData uri="http://schemas.openxmlformats.org/drawingml/2006/table">
            <a:tbl>
              <a:tblPr/>
              <a:tblGrid>
                <a:gridCol w="2109240"/>
                <a:gridCol w="4150800"/>
                <a:gridCol w="4359600"/>
              </a:tblGrid>
              <a:tr h="768240">
                <a:tc gridSpan="3">
                  <a:txBody>
                    <a:bodyPr lIns="90000" rIns="90000" anchor="ctr">
                      <a:noAutofit/>
                    </a:bodyPr>
                    <a:p>
                      <a:pPr algn="ctr">
                        <a:lnSpc>
                          <a:spcPct val="100000"/>
                        </a:lnSpc>
                        <a:buNone/>
                      </a:pPr>
                      <a:r>
                        <a:rPr b="1" lang="en-PH" sz="1800" spc="-1" strike="noStrike">
                          <a:latin typeface="Lato"/>
                        </a:rPr>
                        <a:t>Other changes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r h="970560">
                <a:tc>
                  <a:txBody>
                    <a:bodyPr lIns="90000" rIns="90000" anchor="ctr">
                      <a:noAutofit/>
                    </a:bodyPr>
                    <a:p>
                      <a:pPr algn="ctr">
                        <a:lnSpc>
                          <a:spcPct val="100000"/>
                        </a:lnSpc>
                        <a:buNone/>
                      </a:pPr>
                      <a:r>
                        <a:rPr b="1" lang="en-PH" sz="1800" spc="-1" strike="noStrike">
                          <a:latin typeface="Lato"/>
                        </a:rPr>
                        <a:t>Can - could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t>
                      </a:r>
                      <a:r>
                        <a:rPr b="0" lang="en-PH" sz="1800" spc="-1" strike="noStrike">
                          <a:latin typeface="Lato"/>
                        </a:rPr>
                        <a:t>I can sing.” she said.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she could sing.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49680">
                <a:tc>
                  <a:txBody>
                    <a:bodyPr lIns="90000" rIns="90000" anchor="ctr">
                      <a:noAutofit/>
                    </a:bodyPr>
                    <a:p>
                      <a:pPr algn="ctr">
                        <a:lnSpc>
                          <a:spcPct val="100000"/>
                        </a:lnSpc>
                        <a:buNone/>
                      </a:pPr>
                      <a:r>
                        <a:rPr b="1" lang="en-PH" sz="1800" spc="-1" strike="noStrike">
                          <a:latin typeface="Lato"/>
                        </a:rPr>
                        <a:t>Could - could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t>
                      </a:r>
                      <a:r>
                        <a:rPr b="0" lang="en-PH" sz="1800" spc="-1" strike="noStrike">
                          <a:latin typeface="Lato"/>
                        </a:rPr>
                        <a:t>I could sing.”she said.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She said she could sing.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8120">
                <a:tc>
                  <a:txBody>
                    <a:bodyPr lIns="90000" rIns="90000" anchor="ctr">
                      <a:noAutofit/>
                    </a:bodyPr>
                    <a:p>
                      <a:pPr algn="ctr">
                        <a:lnSpc>
                          <a:spcPct val="100000"/>
                        </a:lnSpc>
                        <a:buNone/>
                      </a:pPr>
                      <a:r>
                        <a:rPr b="1" lang="en-PH" sz="1800" spc="-1" strike="noStrike">
                          <a:latin typeface="Lato"/>
                        </a:rPr>
                        <a:t>Shall - should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“I shall copy it.”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He said he should copy it.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8120">
                <a:tc>
                  <a:txBody>
                    <a:bodyPr lIns="90000" rIns="90000" anchor="ctr">
                      <a:noAutofit/>
                    </a:bodyPr>
                    <a:p>
                      <a:pPr algn="ctr">
                        <a:lnSpc>
                          <a:spcPct val="100000"/>
                        </a:lnSpc>
                        <a:buNone/>
                      </a:pPr>
                      <a:r>
                        <a:rPr b="1" lang="en-PH" sz="1800" spc="-1" strike="noStrike">
                          <a:latin typeface="Lato"/>
                        </a:rPr>
                        <a:t>Should - should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He said, “I should copy it.”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50000"/>
                        </a:lnSpc>
                        <a:buNone/>
                      </a:pPr>
                      <a:r>
                        <a:rPr b="0" lang="en-PH" sz="1800" spc="-1" strike="noStrike">
                          <a:latin typeface="Lato"/>
                        </a:rPr>
                        <a:t>He said he should copy it.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43" name="TextBox 8"/>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sp>
        <p:nvSpPr>
          <p:cNvPr id="144" name=""/>
          <p:cNvSpPr/>
          <p:nvPr/>
        </p:nvSpPr>
        <p:spPr>
          <a:xfrm>
            <a:off x="720000" y="1008000"/>
            <a:ext cx="10546200" cy="44989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Grammatical </a:t>
            </a:r>
            <a:r>
              <a:rPr b="0" lang="en-PH" sz="1800" spc="-1" strike="noStrike">
                <a:solidFill>
                  <a:srgbClr val="000000"/>
                </a:solidFill>
                <a:latin typeface="Lato"/>
                <a:ea typeface="DejaVu Sans"/>
              </a:rPr>
              <a:t>means the indirect speech has no grammar errors, specifically in terms of verb tense and pronoun. On the other hand, if there are errors or inconsistencies in the verb tense and pronoun, the sentence becomes </a:t>
            </a:r>
            <a:r>
              <a:rPr b="1" lang="en-PH" sz="1800" spc="-1" strike="noStrike">
                <a:solidFill>
                  <a:srgbClr val="000000"/>
                </a:solidFill>
                <a:latin typeface="Lato"/>
                <a:ea typeface="DejaVu Sans"/>
              </a:rPr>
              <a:t>ungrammatical</a:t>
            </a:r>
            <a:r>
              <a:rPr b="0" lang="en-PH" sz="1800" spc="-1" strike="noStrike">
                <a:solidFill>
                  <a:srgbClr val="000000"/>
                </a:solidFill>
                <a:latin typeface="Lato"/>
                <a:ea typeface="DejaVu Sans"/>
              </a:rPr>
              <a:t>. Let’s look at some examples: </a:t>
            </a:r>
            <a:endParaRPr b="0" lang="en-PH" sz="1800" spc="-1" strike="noStrike">
              <a:latin typeface="Arial"/>
            </a:endParaRPr>
          </a:p>
          <a:p>
            <a:pPr marL="762120" indent="-304920" algn="just">
              <a:lnSpc>
                <a:spcPct val="200000"/>
              </a:lnSpc>
              <a:buNone/>
              <a:tabLst>
                <a:tab algn="l" pos="0"/>
              </a:tabLst>
            </a:pPr>
            <a:r>
              <a:rPr b="0" lang="en-PH" sz="1800" spc="-1" strike="noStrike">
                <a:solidFill>
                  <a:srgbClr val="000000"/>
                </a:solidFill>
                <a:latin typeface="Lato"/>
                <a:ea typeface="Arial;Arial"/>
              </a:rPr>
              <a:t>Direct speech: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Celing said, “Kulas is always a loser!” </a:t>
            </a:r>
            <a:endParaRPr b="0" lang="en-PH" sz="1800" spc="-1" strike="noStrike">
              <a:latin typeface="Arial"/>
            </a:endParaRPr>
          </a:p>
          <a:p>
            <a:pPr marL="762120" indent="-304920" algn="just">
              <a:lnSpc>
                <a:spcPct val="200000"/>
              </a:lnSpc>
              <a:buNone/>
              <a:tabLst>
                <a:tab algn="l" pos="0"/>
              </a:tabLst>
            </a:pPr>
            <a:r>
              <a:rPr b="0" lang="en-PH" sz="1800" spc="-1" strike="noStrike">
                <a:solidFill>
                  <a:srgbClr val="000000"/>
                </a:solidFill>
                <a:latin typeface="Lato"/>
                <a:ea typeface="Arial;Arial"/>
              </a:rPr>
              <a:t>Indirect speech: </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Celing said Kulas is always a loser. </a:t>
            </a:r>
            <a:endParaRPr b="0" lang="en-PH" sz="1800" spc="-1" strike="noStrike">
              <a:latin typeface="Arial"/>
            </a:endParaRPr>
          </a:p>
          <a:p>
            <a:pPr marL="762120" indent="-304920" algn="just">
              <a:lnSpc>
                <a:spcPct val="200000"/>
              </a:lnSpc>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Here, the indirect speech is ungrammatical because </a:t>
            </a:r>
            <a:r>
              <a:rPr b="1" lang="en-PH" sz="1800" spc="-1" strike="noStrike">
                <a:solidFill>
                  <a:srgbClr val="000000"/>
                </a:solidFill>
                <a:latin typeface="Lato"/>
                <a:ea typeface="Arial;Arial"/>
              </a:rPr>
              <a:t>“is” </a:t>
            </a:r>
            <a:r>
              <a:rPr b="0" lang="en-PH" sz="1800" spc="-1" strike="noStrike">
                <a:solidFill>
                  <a:srgbClr val="000000"/>
                </a:solidFill>
                <a:latin typeface="Lato"/>
                <a:ea typeface="Arial;Arial"/>
              </a:rPr>
              <a:t>is incorrect.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Going back to the table, “is” should be changed to </a:t>
            </a:r>
            <a:r>
              <a:rPr b="1" lang="en-PH" sz="1800" spc="-1" strike="noStrike">
                <a:solidFill>
                  <a:srgbClr val="000000"/>
                </a:solidFill>
                <a:latin typeface="Lato"/>
                <a:ea typeface="Arial;Arial"/>
              </a:rPr>
              <a:t>“was.” </a:t>
            </a:r>
            <a:endParaRPr b="0" lang="en-PH" sz="1800" spc="-1" strike="noStrike">
              <a:latin typeface="Arial"/>
            </a:endParaRPr>
          </a:p>
          <a:p>
            <a:pPr marL="762120" indent="-304920" algn="just">
              <a:lnSpc>
                <a:spcPct val="200000"/>
              </a:lnSpc>
              <a:spcAft>
                <a:spcPts val="34"/>
              </a:spcAft>
              <a:buNone/>
              <a:tabLst>
                <a:tab algn="l" pos="0"/>
              </a:tabLst>
            </a:pPr>
            <a:r>
              <a:rPr b="0" lang="en-PH" sz="1800" spc="-1" strike="noStrike">
                <a:solidFill>
                  <a:srgbClr val="000000"/>
                </a:solidFill>
                <a:latin typeface="Lato"/>
                <a:ea typeface="Arial;Arial"/>
              </a:rPr>
              <a:t>To make it grammatical, the indirect speech should be: </a:t>
            </a:r>
            <a:r>
              <a:rPr b="1" lang="en-PH" sz="1800" spc="-1" strike="noStrike" u="sng">
                <a:solidFill>
                  <a:srgbClr val="000000"/>
                </a:solidFill>
                <a:uFillTx/>
                <a:latin typeface="Lato"/>
                <a:ea typeface="Arial;Arial"/>
              </a:rPr>
              <a:t>Celing said Kulas was always a loser</a:t>
            </a:r>
            <a:r>
              <a:rPr b="0" lang="en-PH" sz="1800" spc="-1" strike="noStrike">
                <a:solidFill>
                  <a:srgbClr val="000000"/>
                </a:solidFill>
                <a:latin typeface="Lato"/>
                <a:ea typeface="Arial;Arial"/>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0000" y="1477800"/>
            <a:ext cx="10618560" cy="4459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46" name="TextBox 9"/>
          <p:cNvSpPr/>
          <p:nvPr/>
        </p:nvSpPr>
        <p:spPr>
          <a:xfrm>
            <a:off x="288000" y="252000"/>
            <a:ext cx="10543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Direct Speech and Indirect Speech </a:t>
            </a:r>
            <a:endParaRPr b="0" lang="en-PH" sz="3600" spc="-1" strike="noStrike">
              <a:latin typeface="Arial"/>
            </a:endParaRPr>
          </a:p>
        </p:txBody>
      </p:sp>
      <p:sp>
        <p:nvSpPr>
          <p:cNvPr id="147" name=""/>
          <p:cNvSpPr/>
          <p:nvPr/>
        </p:nvSpPr>
        <p:spPr>
          <a:xfrm>
            <a:off x="842400" y="864000"/>
            <a:ext cx="10496160" cy="564804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000000"/>
                </a:solidFill>
                <a:latin typeface="Lato"/>
                <a:ea typeface="Arial;Arial"/>
              </a:rPr>
              <a:t>Activity: Convert the following direct speech into reported speech.</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1. Carla said, “I like painting people’s faces.”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_______________________________________________________</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2. “I was memorizing the poem,” he said.</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_______________________________________________________</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3. They said, “We had visited that palace before.”</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_______________________________________________________</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4. Mark said, “I can perform 10 magic tricks in 10 minutes.”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_______________________________________________________</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5. Joanna said, “I will take the bus.”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Arial;Arial"/>
              </a:rPr>
              <a:t>_______________________________________________________</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2023-07-25T15:32:58Z</dcterms:modified>
  <cp:revision>193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