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1240" cy="683712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78120" cy="2778120"/>
          </a:xfrm>
          <a:prstGeom prst="rect">
            <a:avLst/>
          </a:prstGeom>
          <a:ln w="0">
            <a:noFill/>
          </a:ln>
        </p:spPr>
      </p:pic>
      <p:sp>
        <p:nvSpPr>
          <p:cNvPr id="2" name="Rectangle 5"/>
          <p:cNvSpPr/>
          <p:nvPr/>
        </p:nvSpPr>
        <p:spPr>
          <a:xfrm>
            <a:off x="3487320" y="1475280"/>
            <a:ext cx="8683560" cy="384156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3560" cy="36324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1240" cy="614160"/>
          </a:xfrm>
          <a:prstGeom prst="rect">
            <a:avLst/>
          </a:prstGeom>
          <a:ln w="0">
            <a:noFill/>
          </a:ln>
        </p:spPr>
      </p:pic>
      <p:sp>
        <p:nvSpPr>
          <p:cNvPr id="43" name="Rectangle 7"/>
          <p:cNvSpPr/>
          <p:nvPr/>
        </p:nvSpPr>
        <p:spPr>
          <a:xfrm>
            <a:off x="10868760" y="0"/>
            <a:ext cx="949680" cy="94968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3760" cy="1013760"/>
          </a:xfrm>
          <a:prstGeom prst="rect">
            <a:avLst/>
          </a:prstGeom>
          <a:ln w="0">
            <a:noFill/>
          </a:ln>
        </p:spPr>
      </p:pic>
      <p:sp>
        <p:nvSpPr>
          <p:cNvPr id="45" name="TextBox 9"/>
          <p:cNvSpPr/>
          <p:nvPr/>
        </p:nvSpPr>
        <p:spPr>
          <a:xfrm>
            <a:off x="185400" y="6362280"/>
            <a:ext cx="4671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2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5560" cy="33638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3097080"/>
            <a:ext cx="8079480" cy="639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Direct Speech and Indirect Speech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720000" y="1477800"/>
            <a:ext cx="10618560" cy="445932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endParaRPr b="0" lang="en-PH" sz="1800" spc="-1" strike="noStrike">
              <a:latin typeface="Arial"/>
            </a:endParaRPr>
          </a:p>
          <a:p>
            <a:pPr>
              <a:lnSpc>
                <a:spcPct val="200000"/>
              </a:lnSpc>
              <a:buNone/>
            </a:pPr>
            <a:endParaRPr b="0" lang="en-PH" sz="1800" spc="-1" strike="noStrike">
              <a:latin typeface="Arial"/>
            </a:endParaRPr>
          </a:p>
        </p:txBody>
      </p:sp>
      <p:sp>
        <p:nvSpPr>
          <p:cNvPr id="149" name="TextBox 11"/>
          <p:cNvSpPr/>
          <p:nvPr/>
        </p:nvSpPr>
        <p:spPr>
          <a:xfrm>
            <a:off x="288000" y="252000"/>
            <a:ext cx="105433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Direct Speech and Indirect Speech </a:t>
            </a:r>
            <a:endParaRPr b="0" lang="en-PH" sz="3600" spc="-1" strike="noStrike">
              <a:latin typeface="Arial"/>
            </a:endParaRPr>
          </a:p>
        </p:txBody>
      </p:sp>
      <p:sp>
        <p:nvSpPr>
          <p:cNvPr id="150" name=""/>
          <p:cNvSpPr/>
          <p:nvPr/>
        </p:nvSpPr>
        <p:spPr>
          <a:xfrm>
            <a:off x="842400" y="828000"/>
            <a:ext cx="10496160" cy="564804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283"/>
              </a:spcBef>
              <a:spcAft>
                <a:spcPts val="283"/>
              </a:spcAft>
              <a:buNone/>
            </a:pPr>
            <a:r>
              <a:rPr b="1" lang="en-PH" sz="1800" spc="-1" strike="noStrike">
                <a:solidFill>
                  <a:srgbClr val="c9211e"/>
                </a:solidFill>
                <a:latin typeface="Lato"/>
                <a:ea typeface="Arial;Arial"/>
              </a:rPr>
              <a:t>Answer:</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Arial;Arial"/>
              </a:rPr>
              <a:t>1. Carla said, “I like painting people’s faces.”</a:t>
            </a:r>
            <a:endParaRPr b="0" lang="en-PH" sz="1800" spc="-1" strike="noStrike">
              <a:latin typeface="Arial"/>
            </a:endParaRPr>
          </a:p>
          <a:p>
            <a:pPr algn="just">
              <a:lnSpc>
                <a:spcPct val="150000"/>
              </a:lnSpc>
              <a:spcBef>
                <a:spcPts val="283"/>
              </a:spcBef>
              <a:spcAft>
                <a:spcPts val="283"/>
              </a:spcAft>
              <a:buNone/>
            </a:pPr>
            <a:r>
              <a:rPr b="0" lang="en-PH" sz="1800" spc="-1" strike="noStrike" u="sng">
                <a:solidFill>
                  <a:srgbClr val="000000"/>
                </a:solidFill>
                <a:uFillTx/>
                <a:latin typeface="Lato"/>
                <a:ea typeface="Arial;Arial"/>
              </a:rPr>
              <a:t>     </a:t>
            </a:r>
            <a:r>
              <a:rPr b="0" lang="en-PH" sz="1800" spc="-1" strike="noStrike" u="sng">
                <a:solidFill>
                  <a:srgbClr val="000000"/>
                </a:solidFill>
                <a:uFillTx/>
                <a:latin typeface="Lato"/>
                <a:ea typeface="Arial;Arial"/>
              </a:rPr>
              <a:t>Carla said she liked painting people’s faces.      </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Arial;Arial"/>
              </a:rPr>
              <a:t>2. “I was memorizing the poem,” he said.</a:t>
            </a:r>
            <a:endParaRPr b="0" lang="en-PH" sz="1800" spc="-1" strike="noStrike">
              <a:latin typeface="Arial"/>
            </a:endParaRPr>
          </a:p>
          <a:p>
            <a:pPr algn="just">
              <a:lnSpc>
                <a:spcPct val="150000"/>
              </a:lnSpc>
              <a:spcBef>
                <a:spcPts val="283"/>
              </a:spcBef>
              <a:spcAft>
                <a:spcPts val="283"/>
              </a:spcAft>
              <a:buNone/>
            </a:pPr>
            <a:r>
              <a:rPr b="0" lang="en-PH" sz="1800" spc="-1" strike="noStrike" u="sng">
                <a:solidFill>
                  <a:srgbClr val="000000"/>
                </a:solidFill>
                <a:uFillTx/>
                <a:latin typeface="Lato"/>
                <a:ea typeface="Arial;Arial"/>
              </a:rPr>
              <a:t>      </a:t>
            </a:r>
            <a:r>
              <a:rPr b="0" lang="en-PH" sz="1800" spc="-1" strike="noStrike" u="sng">
                <a:solidFill>
                  <a:srgbClr val="000000"/>
                </a:solidFill>
                <a:uFillTx/>
                <a:latin typeface="Lato"/>
                <a:ea typeface="Arial;Arial"/>
              </a:rPr>
              <a:t>He said he had been memorizing the poem.     </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Arial;Arial"/>
              </a:rPr>
              <a:t>3. They said, “We had visited that palace before.”</a:t>
            </a:r>
            <a:endParaRPr b="0" lang="en-PH" sz="1800" spc="-1" strike="noStrike">
              <a:latin typeface="Arial"/>
            </a:endParaRPr>
          </a:p>
          <a:p>
            <a:pPr algn="just">
              <a:lnSpc>
                <a:spcPct val="150000"/>
              </a:lnSpc>
              <a:spcBef>
                <a:spcPts val="283"/>
              </a:spcBef>
              <a:spcAft>
                <a:spcPts val="283"/>
              </a:spcAft>
              <a:buNone/>
            </a:pPr>
            <a:r>
              <a:rPr b="0" lang="en-PH" sz="1800" spc="-1" strike="noStrike" u="sng">
                <a:solidFill>
                  <a:srgbClr val="000000"/>
                </a:solidFill>
                <a:uFillTx/>
                <a:latin typeface="Lato"/>
                <a:ea typeface="Arial;Arial"/>
              </a:rPr>
              <a:t>     </a:t>
            </a:r>
            <a:r>
              <a:rPr b="0" lang="en-PH" sz="1800" spc="-1" strike="noStrike" u="sng">
                <a:solidFill>
                  <a:srgbClr val="000000"/>
                </a:solidFill>
                <a:uFillTx/>
                <a:latin typeface="Lato"/>
                <a:ea typeface="Arial;Arial"/>
              </a:rPr>
              <a:t>They said they had visited that place before.     </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Arial;Arial"/>
              </a:rPr>
              <a:t>4. Mark said, “I can perform 10 magic tricks in 10 minutes.”</a:t>
            </a:r>
            <a:endParaRPr b="0" lang="en-PH" sz="1800" spc="-1" strike="noStrike">
              <a:latin typeface="Arial"/>
            </a:endParaRPr>
          </a:p>
          <a:p>
            <a:pPr algn="just">
              <a:lnSpc>
                <a:spcPct val="150000"/>
              </a:lnSpc>
              <a:spcBef>
                <a:spcPts val="283"/>
              </a:spcBef>
              <a:spcAft>
                <a:spcPts val="283"/>
              </a:spcAft>
              <a:buNone/>
            </a:pPr>
            <a:r>
              <a:rPr b="0" lang="en-PH" sz="1800" spc="-1" strike="noStrike" u="sng">
                <a:solidFill>
                  <a:srgbClr val="000000"/>
                </a:solidFill>
                <a:uFillTx/>
                <a:latin typeface="Lato"/>
                <a:ea typeface="Arial;Arial"/>
              </a:rPr>
              <a:t>      </a:t>
            </a:r>
            <a:r>
              <a:rPr b="0" lang="en-PH" sz="1800" spc="-1" strike="noStrike" u="sng">
                <a:solidFill>
                  <a:srgbClr val="000000"/>
                </a:solidFill>
                <a:uFillTx/>
                <a:latin typeface="Lato"/>
                <a:ea typeface="Arial;Arial"/>
              </a:rPr>
              <a:t>Mark said he could perform 10 magic tricks in 10 minutes.     </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Arial;Arial"/>
              </a:rPr>
              <a:t>5. Joanna said, “I will take the bus.”  </a:t>
            </a:r>
            <a:endParaRPr b="0" lang="en-PH" sz="1800" spc="-1" strike="noStrike">
              <a:latin typeface="Arial"/>
            </a:endParaRPr>
          </a:p>
          <a:p>
            <a:pPr>
              <a:lnSpc>
                <a:spcPct val="150000"/>
              </a:lnSpc>
              <a:spcBef>
                <a:spcPts val="283"/>
              </a:spcBef>
              <a:spcAft>
                <a:spcPts val="283"/>
              </a:spcAft>
              <a:buNone/>
            </a:pPr>
            <a:r>
              <a:rPr b="0" lang="en-PH" sz="1800" spc="-1" strike="noStrike" u="sng">
                <a:solidFill>
                  <a:srgbClr val="000000"/>
                </a:solidFill>
                <a:uFillTx/>
                <a:latin typeface="Lato"/>
                <a:ea typeface="Arial;Arial"/>
              </a:rPr>
              <a:t>       </a:t>
            </a:r>
            <a:r>
              <a:rPr b="0" lang="en-PH" sz="1800" spc="-1" strike="noStrike" u="sng">
                <a:solidFill>
                  <a:srgbClr val="000000"/>
                </a:solidFill>
                <a:uFillTx/>
                <a:latin typeface="Lato"/>
                <a:ea typeface="Arial;Arial"/>
              </a:rPr>
              <a:t>Joana said she would take the bus.       </a:t>
            </a:r>
            <a:endParaRPr b="0" lang="en-PH" sz="1800" spc="-1" strike="noStrike">
              <a:latin typeface="Arial"/>
            </a:endParaRPr>
          </a:p>
          <a:p>
            <a:pPr>
              <a:lnSpc>
                <a:spcPct val="150000"/>
              </a:lnSpc>
              <a:spcBef>
                <a:spcPts val="283"/>
              </a:spcBef>
              <a:spcAft>
                <a:spcPts val="283"/>
              </a:spcAft>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3"/>
          <p:cNvSpPr/>
          <p:nvPr/>
        </p:nvSpPr>
        <p:spPr>
          <a:xfrm>
            <a:off x="288000" y="252000"/>
            <a:ext cx="105433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Direct Speech and Indirect Speech </a:t>
            </a:r>
            <a:endParaRPr b="0" lang="en-PH" sz="3600" spc="-1" strike="noStrike">
              <a:latin typeface="Arial"/>
            </a:endParaRPr>
          </a:p>
        </p:txBody>
      </p:sp>
      <p:sp>
        <p:nvSpPr>
          <p:cNvPr id="126" name=""/>
          <p:cNvSpPr/>
          <p:nvPr/>
        </p:nvSpPr>
        <p:spPr>
          <a:xfrm>
            <a:off x="720000" y="1224000"/>
            <a:ext cx="10618920" cy="502200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1800" spc="-1" strike="noStrike">
                <a:solidFill>
                  <a:srgbClr val="000000"/>
                </a:solidFill>
                <a:latin typeface="Lato"/>
                <a:ea typeface="DejaVu Sans"/>
              </a:rPr>
              <a:t>Direct Speech</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convey the exact message of the speaker to another person. There is no need to change the words. We use quotation marks to enclose what the speaker says/said. </a:t>
            </a:r>
            <a:endParaRPr b="0" lang="en-PH" sz="1800" spc="-1" strike="noStrike">
              <a:latin typeface="Arial"/>
            </a:endParaRPr>
          </a:p>
          <a:p>
            <a:pPr>
              <a:lnSpc>
                <a:spcPct val="200000"/>
              </a:lnSpc>
              <a:buNone/>
            </a:pPr>
            <a:r>
              <a:rPr b="1" lang="en-PH" sz="1800" spc="-1" strike="noStrike">
                <a:solidFill>
                  <a:srgbClr val="000000"/>
                </a:solidFill>
                <a:latin typeface="Lato"/>
                <a:ea typeface="DejaVu Sans"/>
              </a:rPr>
              <a:t>Examples: </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Kulas said, “If my cock loses, I will never, never go to the cockpit again.” </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Celing said, “Remember last time you dreamt of the red cat? You still lost after betting!” </a:t>
            </a:r>
            <a:endParaRPr b="0" lang="en-PH" sz="1800" spc="-1" strike="noStrike">
              <a:latin typeface="Arial"/>
            </a:endParaRPr>
          </a:p>
          <a:p>
            <a:pPr marL="876240" algn="just">
              <a:lnSpc>
                <a:spcPct val="200000"/>
              </a:lnSpc>
              <a:buNone/>
            </a:pPr>
            <a:r>
              <a:rPr b="0" lang="en-PH" sz="1800" spc="-1" strike="noStrike">
                <a:solidFill>
                  <a:srgbClr val="000000"/>
                </a:solidFill>
                <a:latin typeface="Lato"/>
                <a:ea typeface="DejaVu Sans"/>
              </a:rPr>
              <a:t>Teban said, “Ma’am, I will bet all this?” </a:t>
            </a:r>
            <a:endParaRPr b="0" lang="en-PH" sz="1800" spc="-1" strike="noStrike">
              <a:latin typeface="Arial"/>
            </a:endParaRPr>
          </a:p>
          <a:p>
            <a:pPr marL="876240">
              <a:lnSpc>
                <a:spcPct val="2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720000" y="1477800"/>
            <a:ext cx="10618560" cy="445932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1800" spc="-1" strike="noStrike">
                <a:solidFill>
                  <a:srgbClr val="000000"/>
                </a:solidFill>
                <a:latin typeface="Lato"/>
                <a:ea typeface="Arial;Arial"/>
              </a:rPr>
              <a:t>Indirect Speech </a:t>
            </a:r>
            <a:endParaRPr b="0" lang="en-PH" sz="1800" spc="-1" strike="noStrike">
              <a:latin typeface="Arial"/>
            </a:endParaRPr>
          </a:p>
          <a:p>
            <a:pPr>
              <a:lnSpc>
                <a:spcPct val="200000"/>
              </a:lnSpc>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use of own words to convey the speaker’s message to another person. We do not use quotation marks here. </a:t>
            </a:r>
            <a:endParaRPr b="0" lang="en-PH" sz="1800" spc="-1" strike="noStrike">
              <a:latin typeface="Arial"/>
            </a:endParaRPr>
          </a:p>
          <a:p>
            <a:pPr algn="just">
              <a:lnSpc>
                <a:spcPct val="200000"/>
              </a:lnSpc>
              <a:buNone/>
            </a:pPr>
            <a:r>
              <a:rPr b="1" lang="en-PH" sz="1800" spc="-1" strike="noStrike">
                <a:solidFill>
                  <a:srgbClr val="000000"/>
                </a:solidFill>
                <a:latin typeface="Lato"/>
                <a:ea typeface="PingFang SC"/>
              </a:rPr>
              <a:t>Examples: </a:t>
            </a:r>
            <a:endParaRPr b="0" lang="en-PH" sz="1800" spc="-1" strike="noStrike">
              <a:latin typeface="Arial"/>
            </a:endParaRPr>
          </a:p>
          <a:p>
            <a:pPr algn="just">
              <a:lnSpc>
                <a:spcPct val="200000"/>
              </a:lnSpc>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Kulas said if his cock lost, he would never go to the cockpit again. </a:t>
            </a:r>
            <a:endParaRPr b="0" lang="en-PH" sz="1800" spc="-1" strike="noStrike">
              <a:latin typeface="Arial"/>
            </a:endParaRPr>
          </a:p>
          <a:p>
            <a:pPr algn="just">
              <a:lnSpc>
                <a:spcPct val="200000"/>
              </a:lnSpc>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Celing said she was jealous of the attention Kulas gave to his cocks. </a:t>
            </a:r>
            <a:endParaRPr b="0" lang="en-PH" sz="1800" spc="-1" strike="noStrike">
              <a:latin typeface="Arial"/>
            </a:endParaRPr>
          </a:p>
          <a:p>
            <a:pPr algn="just">
              <a:lnSpc>
                <a:spcPct val="200000"/>
              </a:lnSpc>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Teban asked if he would bet the whole 20 pesos on the cockfight.</a:t>
            </a:r>
            <a:endParaRPr b="0" lang="en-PH" sz="1800" spc="-1" strike="noStrike">
              <a:latin typeface="Arial"/>
            </a:endParaRPr>
          </a:p>
          <a:p>
            <a:pPr>
              <a:lnSpc>
                <a:spcPct val="200000"/>
              </a:lnSpc>
              <a:buNone/>
            </a:pPr>
            <a:endParaRPr b="0" lang="en-PH" sz="1800" spc="-1" strike="noStrike">
              <a:latin typeface="Arial"/>
            </a:endParaRPr>
          </a:p>
        </p:txBody>
      </p:sp>
      <p:sp>
        <p:nvSpPr>
          <p:cNvPr id="128" name="TextBox 1"/>
          <p:cNvSpPr/>
          <p:nvPr/>
        </p:nvSpPr>
        <p:spPr>
          <a:xfrm>
            <a:off x="288000" y="252000"/>
            <a:ext cx="105433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Direct Speech and Indirect Speech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20000" y="1477800"/>
            <a:ext cx="10618560" cy="445932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endParaRPr b="0" lang="en-PH" sz="1800" spc="-1" strike="noStrike">
              <a:latin typeface="Arial"/>
            </a:endParaRPr>
          </a:p>
          <a:p>
            <a:pPr>
              <a:lnSpc>
                <a:spcPct val="200000"/>
              </a:lnSpc>
              <a:buNone/>
            </a:pPr>
            <a:endParaRPr b="0" lang="en-PH" sz="1800" spc="-1" strike="noStrike">
              <a:latin typeface="Arial"/>
            </a:endParaRPr>
          </a:p>
        </p:txBody>
      </p:sp>
      <p:sp>
        <p:nvSpPr>
          <p:cNvPr id="130" name="TextBox 2"/>
          <p:cNvSpPr/>
          <p:nvPr/>
        </p:nvSpPr>
        <p:spPr>
          <a:xfrm>
            <a:off x="288000" y="252000"/>
            <a:ext cx="105433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Direct Speech and Indirect Speech </a:t>
            </a:r>
            <a:endParaRPr b="0" lang="en-PH" sz="3600" spc="-1" strike="noStrike">
              <a:latin typeface="Arial"/>
            </a:endParaRPr>
          </a:p>
        </p:txBody>
      </p:sp>
      <p:graphicFrame>
        <p:nvGraphicFramePr>
          <p:cNvPr id="131" name=""/>
          <p:cNvGraphicFramePr/>
          <p:nvPr/>
        </p:nvGraphicFramePr>
        <p:xfrm>
          <a:off x="900000" y="1752480"/>
          <a:ext cx="10079640" cy="4187160"/>
        </p:xfrm>
        <a:graphic>
          <a:graphicData uri="http://schemas.openxmlformats.org/drawingml/2006/table">
            <a:tbl>
              <a:tblPr/>
              <a:tblGrid>
                <a:gridCol w="2301480"/>
                <a:gridCol w="3830760"/>
                <a:gridCol w="3947760"/>
              </a:tblGrid>
              <a:tr h="871920">
                <a:tc>
                  <a:txBody>
                    <a:bodyPr lIns="90000" rIns="90000" anchor="ctr">
                      <a:noAutofit/>
                    </a:bodyPr>
                    <a:p>
                      <a:pPr algn="ctr">
                        <a:lnSpc>
                          <a:spcPct val="100000"/>
                        </a:lnSpc>
                        <a:buNone/>
                      </a:pPr>
                      <a:r>
                        <a:rPr b="1" lang="en-PH" sz="1800" spc="-1" strike="noStrike">
                          <a:latin typeface="Lato"/>
                        </a:rPr>
                        <a:t>Tense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Direct Speech</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Indirect Speech</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100520">
                <a:tc>
                  <a:txBody>
                    <a:bodyPr lIns="90000" rIns="90000" anchor="ctr">
                      <a:noAutofit/>
                    </a:bodyPr>
                    <a:p>
                      <a:pPr algn="ctr">
                        <a:lnSpc>
                          <a:spcPct val="100000"/>
                        </a:lnSpc>
                        <a:buNone/>
                      </a:pPr>
                      <a:r>
                        <a:rPr b="1" lang="en-PH" sz="1800" spc="-1" strike="noStrike">
                          <a:latin typeface="Lato"/>
                        </a:rPr>
                        <a:t>Simple Present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She says, “I always drink coffee.”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She says she always drinks coffee.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100520">
                <a:tc>
                  <a:txBody>
                    <a:bodyPr lIns="90000" rIns="90000" anchor="ctr">
                      <a:noAutofit/>
                    </a:bodyPr>
                    <a:p>
                      <a:pPr algn="ctr">
                        <a:lnSpc>
                          <a:spcPct val="100000"/>
                        </a:lnSpc>
                        <a:buNone/>
                      </a:pPr>
                      <a:r>
                        <a:rPr b="1" lang="en-PH" sz="1800" spc="-1" strike="noStrike">
                          <a:latin typeface="Lato"/>
                        </a:rPr>
                        <a:t>(General Truth)</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She said, “A day has 24 hours.”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She said a day has 24 hours.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114560">
                <a:tc gridSpan="3">
                  <a:txBody>
                    <a:bodyPr lIns="90000" rIns="90000" anchor="t">
                      <a:noAutofit/>
                    </a:bodyPr>
                    <a:p>
                      <a:pPr>
                        <a:lnSpc>
                          <a:spcPct val="100000"/>
                        </a:lnSpc>
                        <a:buNone/>
                      </a:pPr>
                      <a:r>
                        <a:rPr b="0" lang="en-PH" sz="1800" spc="-1" strike="noStrike">
                          <a:latin typeface="Lato"/>
                          <a:ea typeface="AppleSystemUIFont"/>
                        </a:rPr>
                        <a:t>Generally, present tenses are converted into past tenses. However, if you see that the reporting verb is SAY or SAYS, the tense will not be changed. When the statement is a general truth, we also do not make changes in the tense. See the examples above.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solidFill>
                      <a:srgbClr val="729fcf"/>
                    </a:solidFill>
                  </a:tcPr>
                </a:tc>
                <a:tc hMerge="1">
                  <a:tcPr anchor="t" marL="90000" marR="90000">
                    <a:solidFill>
                      <a:srgbClr val="729fcf"/>
                    </a:solidFill>
                  </a:tcPr>
                </a:tc>
              </a:tr>
            </a:tbl>
          </a:graphicData>
        </a:graphic>
      </p:graphicFrame>
      <p:sp>
        <p:nvSpPr>
          <p:cNvPr id="132" name=""/>
          <p:cNvSpPr/>
          <p:nvPr/>
        </p:nvSpPr>
        <p:spPr>
          <a:xfrm>
            <a:off x="540000" y="1260000"/>
            <a:ext cx="8278560" cy="4107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rial;Arial"/>
              </a:rPr>
              <a:t>Rules to follow when it comes to verb tenses: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720000" y="1477800"/>
            <a:ext cx="10618560" cy="445932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endParaRPr b="0" lang="en-PH" sz="1800" spc="-1" strike="noStrike">
              <a:latin typeface="Arial"/>
            </a:endParaRPr>
          </a:p>
          <a:p>
            <a:pPr>
              <a:lnSpc>
                <a:spcPct val="200000"/>
              </a:lnSpc>
              <a:buNone/>
            </a:pPr>
            <a:endParaRPr b="0" lang="en-PH" sz="1800" spc="-1" strike="noStrike">
              <a:latin typeface="Arial"/>
            </a:endParaRPr>
          </a:p>
        </p:txBody>
      </p:sp>
      <p:sp>
        <p:nvSpPr>
          <p:cNvPr id="134" name="TextBox 4"/>
          <p:cNvSpPr/>
          <p:nvPr/>
        </p:nvSpPr>
        <p:spPr>
          <a:xfrm>
            <a:off x="288000" y="252000"/>
            <a:ext cx="105433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Direct Speech and Indirect Speech </a:t>
            </a:r>
            <a:endParaRPr b="0" lang="en-PH" sz="3600" spc="-1" strike="noStrike">
              <a:latin typeface="Arial"/>
            </a:endParaRPr>
          </a:p>
        </p:txBody>
      </p:sp>
      <p:graphicFrame>
        <p:nvGraphicFramePr>
          <p:cNvPr id="135" name=""/>
          <p:cNvGraphicFramePr/>
          <p:nvPr/>
        </p:nvGraphicFramePr>
        <p:xfrm>
          <a:off x="793080" y="1172880"/>
          <a:ext cx="10619280" cy="4765320"/>
        </p:xfrm>
        <a:graphic>
          <a:graphicData uri="http://schemas.openxmlformats.org/drawingml/2006/table">
            <a:tbl>
              <a:tblPr/>
              <a:tblGrid>
                <a:gridCol w="2109240"/>
                <a:gridCol w="4150800"/>
                <a:gridCol w="4359600"/>
              </a:tblGrid>
              <a:tr h="939600">
                <a:tc>
                  <a:txBody>
                    <a:bodyPr lIns="90000" rIns="90000" anchor="ctr">
                      <a:noAutofit/>
                    </a:bodyPr>
                    <a:p>
                      <a:pPr algn="ctr">
                        <a:lnSpc>
                          <a:spcPct val="100000"/>
                        </a:lnSpc>
                        <a:buNone/>
                      </a:pPr>
                      <a:r>
                        <a:rPr b="1" lang="en-PH" sz="1800" spc="-1" strike="noStrike">
                          <a:latin typeface="Lato"/>
                        </a:rPr>
                        <a:t>Simple Present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She said, “I always drink coffee.”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She said she always drank coffee.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044360">
                <a:tc>
                  <a:txBody>
                    <a:bodyPr lIns="90000" rIns="90000" anchor="ctr">
                      <a:noAutofit/>
                    </a:bodyPr>
                    <a:p>
                      <a:pPr algn="ctr">
                        <a:lnSpc>
                          <a:spcPct val="100000"/>
                        </a:lnSpc>
                        <a:buNone/>
                      </a:pPr>
                      <a:r>
                        <a:rPr b="1" lang="en-PH" sz="1800" spc="-1" strike="noStrike">
                          <a:latin typeface="Lato"/>
                        </a:rPr>
                        <a:t>Present Continuous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He said, “I am working in the hospital.”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He said he was working in the hospital.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914040">
                <a:tc>
                  <a:txBody>
                    <a:bodyPr lIns="90000" rIns="90000" anchor="ctr">
                      <a:noAutofit/>
                    </a:bodyPr>
                    <a:p>
                      <a:pPr algn="ctr">
                        <a:lnSpc>
                          <a:spcPct val="100000"/>
                        </a:lnSpc>
                        <a:buNone/>
                      </a:pPr>
                      <a:r>
                        <a:rPr b="1" lang="en-PH" sz="1800" spc="-1" strike="noStrike">
                          <a:latin typeface="Lato"/>
                        </a:rPr>
                        <a:t>Simple Past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They said, “We visited our relatives.”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They said they had visited their relatives.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932760">
                <a:tc>
                  <a:txBody>
                    <a:bodyPr lIns="90000" rIns="90000" anchor="ctr">
                      <a:noAutofit/>
                    </a:bodyPr>
                    <a:p>
                      <a:pPr algn="ctr">
                        <a:lnSpc>
                          <a:spcPct val="100000"/>
                        </a:lnSpc>
                        <a:buNone/>
                      </a:pPr>
                      <a:r>
                        <a:rPr b="1" lang="en-PH" sz="1800" spc="-1" strike="noStrike">
                          <a:latin typeface="Lato"/>
                        </a:rPr>
                        <a:t>Past Continuous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They said,”We were visiting our relatives.”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They said they had been visiting their relatives.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934920">
                <a:tc>
                  <a:txBody>
                    <a:bodyPr lIns="90000" rIns="90000" anchor="ctr">
                      <a:noAutofit/>
                    </a:bodyPr>
                    <a:p>
                      <a:pPr algn="ctr">
                        <a:lnSpc>
                          <a:spcPct val="100000"/>
                        </a:lnSpc>
                        <a:buNone/>
                      </a:pPr>
                      <a:r>
                        <a:rPr b="1" lang="en-PH" sz="1800" spc="-1" strike="noStrike">
                          <a:latin typeface="Lato"/>
                        </a:rPr>
                        <a:t>Present Perfect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He said, “I have seen the document.”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He said he had seen the document.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720000" y="1477800"/>
            <a:ext cx="10618560" cy="445932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endParaRPr b="0" lang="en-PH" sz="1800" spc="-1" strike="noStrike">
              <a:latin typeface="Arial"/>
            </a:endParaRPr>
          </a:p>
          <a:p>
            <a:pPr>
              <a:lnSpc>
                <a:spcPct val="200000"/>
              </a:lnSpc>
              <a:buNone/>
            </a:pPr>
            <a:endParaRPr b="0" lang="en-PH" sz="1800" spc="-1" strike="noStrike">
              <a:latin typeface="Arial"/>
            </a:endParaRPr>
          </a:p>
        </p:txBody>
      </p:sp>
      <p:sp>
        <p:nvSpPr>
          <p:cNvPr id="137" name="TextBox 5"/>
          <p:cNvSpPr/>
          <p:nvPr/>
        </p:nvSpPr>
        <p:spPr>
          <a:xfrm>
            <a:off x="288000" y="252000"/>
            <a:ext cx="105433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Direct Speech and Indirect Speech </a:t>
            </a:r>
            <a:endParaRPr b="0" lang="en-PH" sz="3600" spc="-1" strike="noStrike">
              <a:latin typeface="Arial"/>
            </a:endParaRPr>
          </a:p>
        </p:txBody>
      </p:sp>
      <p:graphicFrame>
        <p:nvGraphicFramePr>
          <p:cNvPr id="138" name=""/>
          <p:cNvGraphicFramePr/>
          <p:nvPr/>
        </p:nvGraphicFramePr>
        <p:xfrm>
          <a:off x="793080" y="1172880"/>
          <a:ext cx="10619280" cy="4765320"/>
        </p:xfrm>
        <a:graphic>
          <a:graphicData uri="http://schemas.openxmlformats.org/drawingml/2006/table">
            <a:tbl>
              <a:tblPr/>
              <a:tblGrid>
                <a:gridCol w="2109240"/>
                <a:gridCol w="4150800"/>
                <a:gridCol w="4359600"/>
              </a:tblGrid>
              <a:tr h="1191240">
                <a:tc>
                  <a:txBody>
                    <a:bodyPr lIns="90000" rIns="90000" anchor="ctr">
                      <a:noAutofit/>
                    </a:bodyPr>
                    <a:p>
                      <a:pPr algn="ctr">
                        <a:lnSpc>
                          <a:spcPct val="100000"/>
                        </a:lnSpc>
                        <a:buNone/>
                      </a:pPr>
                      <a:r>
                        <a:rPr b="1" lang="en-PH" sz="1800" spc="-1" strike="noStrike">
                          <a:latin typeface="Lato"/>
                        </a:rPr>
                        <a:t>Past Perfect (no changes in the tense)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50000"/>
                        </a:lnSpc>
                        <a:buNone/>
                      </a:pPr>
                      <a:r>
                        <a:rPr b="0" lang="en-PH" sz="1800" spc="-1" strike="noStrike">
                          <a:latin typeface="Lato"/>
                        </a:rPr>
                        <a:t>He said, “I had seen the document.”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50000"/>
                        </a:lnSpc>
                        <a:buNone/>
                      </a:pPr>
                      <a:r>
                        <a:rPr b="0" lang="en-PH" sz="1800" spc="-1" strike="noStrike">
                          <a:latin typeface="Lato"/>
                        </a:rPr>
                        <a:t>He said he had seen the document.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191240">
                <a:tc>
                  <a:txBody>
                    <a:bodyPr lIns="90000" rIns="90000" anchor="ctr">
                      <a:noAutofit/>
                    </a:bodyPr>
                    <a:p>
                      <a:pPr algn="ctr">
                        <a:lnSpc>
                          <a:spcPct val="100000"/>
                        </a:lnSpc>
                        <a:buNone/>
                      </a:pPr>
                      <a:r>
                        <a:rPr b="1" lang="en-PH" sz="1800" spc="-1" strike="noStrike">
                          <a:latin typeface="Lato"/>
                        </a:rPr>
                        <a:t>Future Simple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50000"/>
                        </a:lnSpc>
                        <a:buNone/>
                      </a:pPr>
                      <a:r>
                        <a:rPr b="0" lang="en-PH" sz="1800" spc="-1" strike="noStrike">
                          <a:latin typeface="Lato"/>
                        </a:rPr>
                        <a:t>She said, “I will try to come.”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50000"/>
                        </a:lnSpc>
                        <a:buNone/>
                      </a:pPr>
                      <a:r>
                        <a:rPr b="0" lang="en-PH" sz="1800" spc="-1" strike="noStrike">
                          <a:latin typeface="Lato"/>
                        </a:rPr>
                        <a:t>She said she would try to come.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191240">
                <a:tc>
                  <a:txBody>
                    <a:bodyPr lIns="90000" rIns="90000" anchor="ctr">
                      <a:noAutofit/>
                    </a:bodyPr>
                    <a:p>
                      <a:pPr algn="ctr">
                        <a:lnSpc>
                          <a:spcPct val="100000"/>
                        </a:lnSpc>
                        <a:buNone/>
                      </a:pPr>
                      <a:r>
                        <a:rPr b="1" lang="en-PH" sz="1800" spc="-1" strike="noStrike">
                          <a:latin typeface="Lato"/>
                        </a:rPr>
                        <a:t>Future Perfect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50000"/>
                        </a:lnSpc>
                        <a:buNone/>
                      </a:pPr>
                      <a:r>
                        <a:rPr b="0" lang="en-PH" sz="1800" spc="-1" strike="noStrike">
                          <a:latin typeface="Lato"/>
                        </a:rPr>
                        <a:t>She said, “ I will have finished the task by June.”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50000"/>
                        </a:lnSpc>
                        <a:buNone/>
                      </a:pPr>
                      <a:r>
                        <a:rPr b="0" lang="en-PH" sz="1800" spc="-1" strike="noStrike">
                          <a:latin typeface="Lato"/>
                        </a:rPr>
                        <a:t>She said she would have finished the task by June.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191960">
                <a:tc>
                  <a:txBody>
                    <a:bodyPr lIns="90000" rIns="90000" anchor="ctr">
                      <a:noAutofit/>
                    </a:bodyPr>
                    <a:p>
                      <a:pPr algn="ctr">
                        <a:lnSpc>
                          <a:spcPct val="100000"/>
                        </a:lnSpc>
                        <a:buNone/>
                      </a:pPr>
                      <a:r>
                        <a:rPr b="1" lang="en-PH" sz="1800" spc="-1" strike="noStrike">
                          <a:latin typeface="Lato"/>
                        </a:rPr>
                        <a:t>Future Continuous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50000"/>
                        </a:lnSpc>
                        <a:buNone/>
                      </a:pPr>
                      <a:r>
                        <a:rPr b="0" lang="en-PH" sz="1800" spc="-1" strike="noStrike">
                          <a:latin typeface="Lato"/>
                        </a:rPr>
                        <a:t>They said, “We will be giving away free tickets.”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50000"/>
                        </a:lnSpc>
                        <a:buNone/>
                      </a:pPr>
                      <a:r>
                        <a:rPr b="0" lang="en-PH" sz="1800" spc="-1" strike="noStrike">
                          <a:latin typeface="Lato"/>
                        </a:rPr>
                        <a:t>They said they would be giving away free tickets.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720000" y="1477800"/>
            <a:ext cx="10618560" cy="445932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endParaRPr b="0" lang="en-PH" sz="1800" spc="-1" strike="noStrike">
              <a:latin typeface="Arial"/>
            </a:endParaRPr>
          </a:p>
          <a:p>
            <a:pPr>
              <a:lnSpc>
                <a:spcPct val="200000"/>
              </a:lnSpc>
              <a:buNone/>
            </a:pPr>
            <a:endParaRPr b="0" lang="en-PH" sz="1800" spc="-1" strike="noStrike">
              <a:latin typeface="Arial"/>
            </a:endParaRPr>
          </a:p>
        </p:txBody>
      </p:sp>
      <p:sp>
        <p:nvSpPr>
          <p:cNvPr id="140" name="TextBox 6"/>
          <p:cNvSpPr/>
          <p:nvPr/>
        </p:nvSpPr>
        <p:spPr>
          <a:xfrm>
            <a:off x="288000" y="252000"/>
            <a:ext cx="105433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Direct Speech and Indirect Speech </a:t>
            </a:r>
            <a:endParaRPr b="0" lang="en-PH" sz="3600" spc="-1" strike="noStrike">
              <a:latin typeface="Arial"/>
            </a:endParaRPr>
          </a:p>
        </p:txBody>
      </p:sp>
      <p:graphicFrame>
        <p:nvGraphicFramePr>
          <p:cNvPr id="141" name=""/>
          <p:cNvGraphicFramePr/>
          <p:nvPr/>
        </p:nvGraphicFramePr>
        <p:xfrm>
          <a:off x="793080" y="1172880"/>
          <a:ext cx="10619280" cy="4464360"/>
        </p:xfrm>
        <a:graphic>
          <a:graphicData uri="http://schemas.openxmlformats.org/drawingml/2006/table">
            <a:tbl>
              <a:tblPr/>
              <a:tblGrid>
                <a:gridCol w="2109240"/>
                <a:gridCol w="4150800"/>
                <a:gridCol w="4359600"/>
              </a:tblGrid>
              <a:tr h="768240">
                <a:tc gridSpan="3">
                  <a:txBody>
                    <a:bodyPr lIns="90000" rIns="90000" anchor="ctr">
                      <a:noAutofit/>
                    </a:bodyPr>
                    <a:p>
                      <a:pPr algn="ctr">
                        <a:lnSpc>
                          <a:spcPct val="100000"/>
                        </a:lnSpc>
                        <a:buNone/>
                      </a:pPr>
                      <a:r>
                        <a:rPr b="1" lang="en-PH" sz="1800" spc="-1" strike="noStrike">
                          <a:latin typeface="Lato"/>
                        </a:rPr>
                        <a:t>Other changes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solidFill>
                      <a:srgbClr val="729fcf"/>
                    </a:solidFill>
                  </a:tcPr>
                </a:tc>
                <a:tc hMerge="1">
                  <a:tcPr anchor="t" marL="90000" marR="90000">
                    <a:solidFill>
                      <a:srgbClr val="729fcf"/>
                    </a:solidFill>
                  </a:tcPr>
                </a:tc>
              </a:tr>
              <a:tr h="970560">
                <a:tc>
                  <a:txBody>
                    <a:bodyPr lIns="90000" rIns="90000" anchor="ctr">
                      <a:noAutofit/>
                    </a:bodyPr>
                    <a:p>
                      <a:pPr algn="ctr">
                        <a:lnSpc>
                          <a:spcPct val="100000"/>
                        </a:lnSpc>
                        <a:buNone/>
                      </a:pPr>
                      <a:r>
                        <a:rPr b="1" lang="en-PH" sz="1800" spc="-1" strike="noStrike">
                          <a:latin typeface="Lato"/>
                        </a:rPr>
                        <a:t>Can - could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a:t>
                      </a:r>
                      <a:r>
                        <a:rPr b="0" lang="en-PH" sz="1800" spc="-1" strike="noStrike">
                          <a:latin typeface="Lato"/>
                        </a:rPr>
                        <a:t>I can sing.” she said.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She said she could sing.</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949680">
                <a:tc>
                  <a:txBody>
                    <a:bodyPr lIns="90000" rIns="90000" anchor="ctr">
                      <a:noAutofit/>
                    </a:bodyPr>
                    <a:p>
                      <a:pPr algn="ctr">
                        <a:lnSpc>
                          <a:spcPct val="100000"/>
                        </a:lnSpc>
                        <a:buNone/>
                      </a:pPr>
                      <a:r>
                        <a:rPr b="1" lang="en-PH" sz="1800" spc="-1" strike="noStrike">
                          <a:latin typeface="Lato"/>
                        </a:rPr>
                        <a:t>Could - could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a:t>
                      </a:r>
                      <a:r>
                        <a:rPr b="0" lang="en-PH" sz="1800" spc="-1" strike="noStrike">
                          <a:latin typeface="Lato"/>
                        </a:rPr>
                        <a:t>I could sing.”she said.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She said she could sing.</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888120">
                <a:tc>
                  <a:txBody>
                    <a:bodyPr lIns="90000" rIns="90000" anchor="ctr">
                      <a:noAutofit/>
                    </a:bodyPr>
                    <a:p>
                      <a:pPr algn="ctr">
                        <a:lnSpc>
                          <a:spcPct val="100000"/>
                        </a:lnSpc>
                        <a:buNone/>
                      </a:pPr>
                      <a:r>
                        <a:rPr b="1" lang="en-PH" sz="1800" spc="-1" strike="noStrike">
                          <a:latin typeface="Lato"/>
                        </a:rPr>
                        <a:t>Shall - should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He said, “I shall copy it.”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He said he should copy it.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888120">
                <a:tc>
                  <a:txBody>
                    <a:bodyPr lIns="90000" rIns="90000" anchor="ctr">
                      <a:noAutofit/>
                    </a:bodyPr>
                    <a:p>
                      <a:pPr algn="ctr">
                        <a:lnSpc>
                          <a:spcPct val="100000"/>
                        </a:lnSpc>
                        <a:buNone/>
                      </a:pPr>
                      <a:r>
                        <a:rPr b="1" lang="en-PH" sz="1800" spc="-1" strike="noStrike">
                          <a:latin typeface="Lato"/>
                        </a:rPr>
                        <a:t>Should - should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50000"/>
                        </a:lnSpc>
                        <a:buNone/>
                      </a:pPr>
                      <a:r>
                        <a:rPr b="0" lang="en-PH" sz="1800" spc="-1" strike="noStrike">
                          <a:latin typeface="Lato"/>
                        </a:rPr>
                        <a:t>He said, “I should copy it.”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50000"/>
                        </a:lnSpc>
                        <a:buNone/>
                      </a:pPr>
                      <a:r>
                        <a:rPr b="0" lang="en-PH" sz="1800" spc="-1" strike="noStrike">
                          <a:latin typeface="Lato"/>
                        </a:rPr>
                        <a:t>He said he should copy it.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720000" y="1477800"/>
            <a:ext cx="10618560" cy="445932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endParaRPr b="0" lang="en-PH" sz="1800" spc="-1" strike="noStrike">
              <a:latin typeface="Arial"/>
            </a:endParaRPr>
          </a:p>
          <a:p>
            <a:pPr>
              <a:lnSpc>
                <a:spcPct val="200000"/>
              </a:lnSpc>
              <a:buNone/>
            </a:pPr>
            <a:endParaRPr b="0" lang="en-PH" sz="1800" spc="-1" strike="noStrike">
              <a:latin typeface="Arial"/>
            </a:endParaRPr>
          </a:p>
        </p:txBody>
      </p:sp>
      <p:sp>
        <p:nvSpPr>
          <p:cNvPr id="143" name="TextBox 8"/>
          <p:cNvSpPr/>
          <p:nvPr/>
        </p:nvSpPr>
        <p:spPr>
          <a:xfrm>
            <a:off x="288000" y="252000"/>
            <a:ext cx="105433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Direct Speech and Indirect Speech </a:t>
            </a:r>
            <a:endParaRPr b="0" lang="en-PH" sz="3600" spc="-1" strike="noStrike">
              <a:latin typeface="Arial"/>
            </a:endParaRPr>
          </a:p>
        </p:txBody>
      </p:sp>
      <p:sp>
        <p:nvSpPr>
          <p:cNvPr id="144" name=""/>
          <p:cNvSpPr/>
          <p:nvPr/>
        </p:nvSpPr>
        <p:spPr>
          <a:xfrm>
            <a:off x="720000" y="1008000"/>
            <a:ext cx="10546200" cy="449892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Grammatical </a:t>
            </a:r>
            <a:r>
              <a:rPr b="0" lang="en-PH" sz="1800" spc="-1" strike="noStrike">
                <a:solidFill>
                  <a:srgbClr val="000000"/>
                </a:solidFill>
                <a:latin typeface="Lato"/>
                <a:ea typeface="DejaVu Sans"/>
              </a:rPr>
              <a:t>means the indirect speech has no grammar errors, specifically in terms of verb tense and pronoun. On the other hand, if there are errors or inconsistencies in the verb tense and pronoun, the sentence becomes </a:t>
            </a:r>
            <a:r>
              <a:rPr b="1" lang="en-PH" sz="1800" spc="-1" strike="noStrike">
                <a:solidFill>
                  <a:srgbClr val="000000"/>
                </a:solidFill>
                <a:latin typeface="Lato"/>
                <a:ea typeface="DejaVu Sans"/>
              </a:rPr>
              <a:t>ungrammatical</a:t>
            </a:r>
            <a:r>
              <a:rPr b="0" lang="en-PH" sz="1800" spc="-1" strike="noStrike">
                <a:solidFill>
                  <a:srgbClr val="000000"/>
                </a:solidFill>
                <a:latin typeface="Lato"/>
                <a:ea typeface="DejaVu Sans"/>
              </a:rPr>
              <a:t>. Let’s look at some examples: </a:t>
            </a:r>
            <a:endParaRPr b="0" lang="en-PH" sz="1800" spc="-1" strike="noStrike">
              <a:latin typeface="Arial"/>
            </a:endParaRPr>
          </a:p>
          <a:p>
            <a:pPr marL="762120" indent="-304920" algn="just">
              <a:lnSpc>
                <a:spcPct val="200000"/>
              </a:lnSpc>
              <a:buNone/>
              <a:tabLst>
                <a:tab algn="l" pos="0"/>
              </a:tabLst>
            </a:pPr>
            <a:r>
              <a:rPr b="0" lang="en-PH" sz="1800" spc="-1" strike="noStrike">
                <a:solidFill>
                  <a:srgbClr val="000000"/>
                </a:solidFill>
                <a:latin typeface="Lato"/>
                <a:ea typeface="Arial;Arial"/>
              </a:rPr>
              <a:t>Direct speech: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Celing said, “Kulas is always a loser!” </a:t>
            </a:r>
            <a:endParaRPr b="0" lang="en-PH" sz="1800" spc="-1" strike="noStrike">
              <a:latin typeface="Arial"/>
            </a:endParaRPr>
          </a:p>
          <a:p>
            <a:pPr marL="762120" indent="-304920" algn="just">
              <a:lnSpc>
                <a:spcPct val="200000"/>
              </a:lnSpc>
              <a:buNone/>
              <a:tabLst>
                <a:tab algn="l" pos="0"/>
              </a:tabLst>
            </a:pPr>
            <a:r>
              <a:rPr b="0" lang="en-PH" sz="1800" spc="-1" strike="noStrike">
                <a:solidFill>
                  <a:srgbClr val="000000"/>
                </a:solidFill>
                <a:latin typeface="Lato"/>
                <a:ea typeface="Arial;Arial"/>
              </a:rPr>
              <a:t>Indirect speech: </a:t>
            </a: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Celing said Kulas is always a loser. </a:t>
            </a:r>
            <a:endParaRPr b="0" lang="en-PH" sz="1800" spc="-1" strike="noStrike">
              <a:latin typeface="Arial"/>
            </a:endParaRPr>
          </a:p>
          <a:p>
            <a:pPr marL="762120" indent="-304920" algn="just">
              <a:lnSpc>
                <a:spcPct val="200000"/>
              </a:lnSpc>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Here, the indirect speech is ungrammatical because </a:t>
            </a:r>
            <a:r>
              <a:rPr b="1" lang="en-PH" sz="1800" spc="-1" strike="noStrike">
                <a:solidFill>
                  <a:srgbClr val="000000"/>
                </a:solidFill>
                <a:latin typeface="Lato"/>
                <a:ea typeface="Arial;Arial"/>
              </a:rPr>
              <a:t>“is” </a:t>
            </a:r>
            <a:r>
              <a:rPr b="0" lang="en-PH" sz="1800" spc="-1" strike="noStrike">
                <a:solidFill>
                  <a:srgbClr val="000000"/>
                </a:solidFill>
                <a:latin typeface="Lato"/>
                <a:ea typeface="Arial;Arial"/>
              </a:rPr>
              <a:t>is incorrect.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Going back to the table, “is” should be changed to </a:t>
            </a:r>
            <a:r>
              <a:rPr b="1" lang="en-PH" sz="1800" spc="-1" strike="noStrike">
                <a:solidFill>
                  <a:srgbClr val="000000"/>
                </a:solidFill>
                <a:latin typeface="Lato"/>
                <a:ea typeface="Arial;Arial"/>
              </a:rPr>
              <a:t>“was.” </a:t>
            </a:r>
            <a:endParaRPr b="0" lang="en-PH" sz="1800" spc="-1" strike="noStrike">
              <a:latin typeface="Arial"/>
            </a:endParaRPr>
          </a:p>
          <a:p>
            <a:pPr marL="762120" indent="-304920" algn="just">
              <a:lnSpc>
                <a:spcPct val="200000"/>
              </a:lnSpc>
              <a:spcAft>
                <a:spcPts val="34"/>
              </a:spcAft>
              <a:buNone/>
              <a:tabLst>
                <a:tab algn="l" pos="0"/>
              </a:tabLst>
            </a:pPr>
            <a:r>
              <a:rPr b="0" lang="en-PH" sz="1800" spc="-1" strike="noStrike">
                <a:solidFill>
                  <a:srgbClr val="000000"/>
                </a:solidFill>
                <a:latin typeface="Lato"/>
                <a:ea typeface="Arial;Arial"/>
              </a:rPr>
              <a:t>To make it grammatical, the indirect speech should be: </a:t>
            </a:r>
            <a:r>
              <a:rPr b="1" lang="en-PH" sz="1800" spc="-1" strike="noStrike" u="sng">
                <a:solidFill>
                  <a:srgbClr val="000000"/>
                </a:solidFill>
                <a:uFillTx/>
                <a:latin typeface="Lato"/>
                <a:ea typeface="Arial;Arial"/>
              </a:rPr>
              <a:t>Celing said Kulas was always a loser</a:t>
            </a:r>
            <a:r>
              <a:rPr b="0" lang="en-PH" sz="1800" spc="-1" strike="noStrike">
                <a:solidFill>
                  <a:srgbClr val="000000"/>
                </a:solidFill>
                <a:latin typeface="Lato"/>
                <a:ea typeface="Arial;Arial"/>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720000" y="1477800"/>
            <a:ext cx="10618560" cy="445932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endParaRPr b="0" lang="en-PH" sz="1800" spc="-1" strike="noStrike">
              <a:latin typeface="Arial"/>
            </a:endParaRPr>
          </a:p>
          <a:p>
            <a:pPr>
              <a:lnSpc>
                <a:spcPct val="200000"/>
              </a:lnSpc>
              <a:buNone/>
            </a:pPr>
            <a:endParaRPr b="0" lang="en-PH" sz="1800" spc="-1" strike="noStrike">
              <a:latin typeface="Arial"/>
            </a:endParaRPr>
          </a:p>
        </p:txBody>
      </p:sp>
      <p:sp>
        <p:nvSpPr>
          <p:cNvPr id="146" name="TextBox 9"/>
          <p:cNvSpPr/>
          <p:nvPr/>
        </p:nvSpPr>
        <p:spPr>
          <a:xfrm>
            <a:off x="288000" y="252000"/>
            <a:ext cx="105433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Direct Speech and Indirect Speech </a:t>
            </a:r>
            <a:endParaRPr b="0" lang="en-PH" sz="3600" spc="-1" strike="noStrike">
              <a:latin typeface="Arial"/>
            </a:endParaRPr>
          </a:p>
        </p:txBody>
      </p:sp>
      <p:sp>
        <p:nvSpPr>
          <p:cNvPr id="147" name=""/>
          <p:cNvSpPr/>
          <p:nvPr/>
        </p:nvSpPr>
        <p:spPr>
          <a:xfrm>
            <a:off x="842400" y="864000"/>
            <a:ext cx="10496160" cy="564804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283"/>
              </a:spcBef>
              <a:spcAft>
                <a:spcPts val="283"/>
              </a:spcAft>
              <a:buNone/>
            </a:pPr>
            <a:r>
              <a:rPr b="1" lang="en-PH" sz="1800" spc="-1" strike="noStrike">
                <a:solidFill>
                  <a:srgbClr val="000000"/>
                </a:solidFill>
                <a:latin typeface="Lato"/>
                <a:ea typeface="Arial;Arial"/>
              </a:rPr>
              <a:t>Activity: Convert the following direct speech into reported speech.</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Arial;Arial"/>
              </a:rPr>
              <a:t>1. Carla said, “I like painting people’s faces.”</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Arial;Arial"/>
              </a:rPr>
              <a:t>_______________________________________________________</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Arial;Arial"/>
              </a:rPr>
              <a:t>2. “I was memorizing the poem,” he said.</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Arial;Arial"/>
              </a:rPr>
              <a:t>_______________________________________________________</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Arial;Arial"/>
              </a:rPr>
              <a:t>3. They said, “We had visited that palace before.”</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Arial;Arial"/>
              </a:rPr>
              <a:t>_______________________________________________________</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Arial;Arial"/>
              </a:rPr>
              <a:t>4. Mark said, “I can perform 10 magic tricks in 10 minutes.”</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Arial;Arial"/>
              </a:rPr>
              <a:t>_______________________________________________________</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Arial;Arial"/>
              </a:rPr>
              <a:t>5. Joanna said, “I will take the bus.”  </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Arial;Arial"/>
              </a:rPr>
              <a:t>_______________________________________________________</a:t>
            </a:r>
            <a:endParaRPr b="0" lang="en-PH" sz="1800" spc="-1" strike="noStrike">
              <a:latin typeface="Arial"/>
            </a:endParaRPr>
          </a:p>
          <a:p>
            <a:pPr>
              <a:lnSpc>
                <a:spcPct val="150000"/>
              </a:lnSpc>
              <a:spcBef>
                <a:spcPts val="283"/>
              </a:spcBef>
              <a:spcAft>
                <a:spcPts val="283"/>
              </a:spcAft>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2958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2023-07-25T15:32:58Z</dcterms:modified>
  <cp:revision>193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