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4400" cy="68302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1280" cy="2771280"/>
          </a:xfrm>
          <a:prstGeom prst="rect">
            <a:avLst/>
          </a:prstGeom>
          <a:ln w="0">
            <a:noFill/>
          </a:ln>
        </p:spPr>
      </p:pic>
      <p:sp>
        <p:nvSpPr>
          <p:cNvPr id="2" name="Rectangle 5"/>
          <p:cNvSpPr/>
          <p:nvPr/>
        </p:nvSpPr>
        <p:spPr>
          <a:xfrm>
            <a:off x="3487320" y="1475280"/>
            <a:ext cx="8676720" cy="38347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6720" cy="3564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4400" cy="607320"/>
          </a:xfrm>
          <a:prstGeom prst="rect">
            <a:avLst/>
          </a:prstGeom>
          <a:ln w="0">
            <a:noFill/>
          </a:ln>
        </p:spPr>
      </p:pic>
      <p:sp>
        <p:nvSpPr>
          <p:cNvPr id="43" name="Rectangle 7"/>
          <p:cNvSpPr/>
          <p:nvPr/>
        </p:nvSpPr>
        <p:spPr>
          <a:xfrm>
            <a:off x="10868760" y="0"/>
            <a:ext cx="942840" cy="9428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6920" cy="1006920"/>
          </a:xfrm>
          <a:prstGeom prst="rect">
            <a:avLst/>
          </a:prstGeom>
          <a:ln w="0">
            <a:noFill/>
          </a:ln>
        </p:spPr>
      </p:pic>
      <p:sp>
        <p:nvSpPr>
          <p:cNvPr id="45" name="TextBox 9"/>
          <p:cNvSpPr/>
          <p:nvPr/>
        </p:nvSpPr>
        <p:spPr>
          <a:xfrm>
            <a:off x="185400" y="6362280"/>
            <a:ext cx="46641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5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8720" cy="33570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600000" y="2835360"/>
            <a:ext cx="845280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Arial;Arial"/>
              </a:rPr>
              <a:t> </a:t>
            </a:r>
            <a:r>
              <a:rPr b="1" lang="en-US" sz="3600" spc="-1" strike="noStrike">
                <a:solidFill>
                  <a:srgbClr val="ffffff"/>
                </a:solidFill>
                <a:latin typeface="Lato"/>
                <a:ea typeface="Arial;Arial"/>
              </a:rPr>
              <a:t>Malnutrisyon sa Mundo </a:t>
            </a:r>
            <a:endParaRPr b="0" lang="en-PH" sz="3600" spc="-1" strike="noStrike">
              <a:latin typeface="Arial"/>
            </a:endParaRPr>
          </a:p>
          <a:p>
            <a:pPr algn="ctr">
              <a:lnSpc>
                <a:spcPct val="100000"/>
              </a:lnSpc>
              <a:buNone/>
            </a:pPr>
            <a:r>
              <a:rPr b="1" lang="en-US" sz="3600" spc="-1" strike="noStrike">
                <a:solidFill>
                  <a:srgbClr val="ffffff"/>
                </a:solidFill>
                <a:latin typeface="Lato"/>
                <a:ea typeface="Arial;Arial"/>
              </a:rPr>
              <a:t>Pagbasa: Sanaysay  (Wika-Pang-ukol)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a:off x="7021440" y="1800000"/>
            <a:ext cx="4858560" cy="3432600"/>
          </a:xfrm>
          <a:prstGeom prst="rect">
            <a:avLst/>
          </a:prstGeom>
          <a:ln w="0">
            <a:noFill/>
          </a:ln>
        </p:spPr>
      </p:pic>
      <p:sp>
        <p:nvSpPr>
          <p:cNvPr id="138" name=""/>
          <p:cNvSpPr/>
          <p:nvPr/>
        </p:nvSpPr>
        <p:spPr>
          <a:xfrm rot="11400">
            <a:off x="338760" y="371160"/>
            <a:ext cx="6851520" cy="574848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Kailangang magtulong ang gobyerno at mamamayan sa </a:t>
            </a:r>
            <a:r>
              <a:rPr b="0" lang="en-PH" sz="3000" spc="-1" strike="noStrike">
                <a:solidFill>
                  <a:srgbClr val="000000"/>
                </a:solidFill>
                <a:highlight>
                  <a:srgbClr val="ffff00"/>
                </a:highlight>
                <a:latin typeface="Lato"/>
                <a:ea typeface="DejaVu Sans"/>
              </a:rPr>
              <a:t>pagsugpo</a:t>
            </a:r>
            <a:r>
              <a:rPr b="0" lang="en-PH" sz="3000" spc="-1" strike="noStrike">
                <a:solidFill>
                  <a:srgbClr val="000000"/>
                </a:solidFill>
                <a:latin typeface="Lato"/>
                <a:ea typeface="DejaVu Sans"/>
              </a:rPr>
              <a:t> sa malnutrisyon. Sa pamamagitan ng mga proyektong pampamayanan at pagbibigay ng ikabubuhay sa mga tao, unti-unting matutugunan ang mga pangunahing pangangailangan sa loob ng tahanan.</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rot="11400">
            <a:off x="547200" y="1259640"/>
            <a:ext cx="11160720" cy="430020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highlight>
                  <a:srgbClr val="ffff00"/>
                </a:highlight>
                <a:latin typeface="Lato"/>
                <a:ea typeface="DejaVu Sans"/>
              </a:rPr>
              <a:t>Sagutin ang sumusunod na mga tanong tungkol sa binasang sanaysay:</a:t>
            </a:r>
            <a:endParaRPr b="0" lang="en-PH" sz="3000" spc="-1" strike="noStrike">
              <a:latin typeface="Lato"/>
            </a:endParaRPr>
          </a:p>
          <a:p>
            <a:pPr algn="just">
              <a:lnSpc>
                <a:spcPct val="150000"/>
              </a:lnSpc>
              <a:buNone/>
            </a:pPr>
            <a:r>
              <a:rPr b="0" lang="en-PH" sz="3000" spc="-1" strike="noStrike">
                <a:solidFill>
                  <a:srgbClr val="000000"/>
                </a:solidFill>
                <a:latin typeface="Lato"/>
                <a:ea typeface="DejaVu Sans"/>
              </a:rPr>
              <a:t>1. Ano ang malnutrisyon at ano ang pagkakaiba nito sa pagkagutom?</a:t>
            </a:r>
            <a:endParaRPr b="0" lang="en-PH" sz="3000" spc="-1" strike="noStrike">
              <a:latin typeface="Lato"/>
            </a:endParaRPr>
          </a:p>
          <a:p>
            <a:pPr algn="just">
              <a:lnSpc>
                <a:spcPct val="150000"/>
              </a:lnSpc>
              <a:buNone/>
            </a:pPr>
            <a:r>
              <a:rPr b="0" lang="en-PH" sz="3000" spc="-1" strike="noStrike">
                <a:solidFill>
                  <a:srgbClr val="000000"/>
                </a:solidFill>
                <a:latin typeface="Lato"/>
                <a:ea typeface="DejaVu Sans"/>
              </a:rPr>
              <a:t>2. Gaano karami ang mga batang dumaranas ng malnutrisyon sa buong mundo at saan-saang bahagi ng mundo sila makikita?</a:t>
            </a:r>
            <a:endParaRPr b="0" lang="en-PH" sz="3000" spc="-1" strike="noStrike">
              <a:latin typeface="Lato"/>
            </a:endParaRPr>
          </a:p>
          <a:p>
            <a:pPr algn="just">
              <a:lnSpc>
                <a:spcPct val="150000"/>
              </a:lnSpc>
              <a:buNone/>
            </a:pPr>
            <a:endParaRPr b="0" lang="en-PH" sz="3000" spc="-1" strike="noStrike">
              <a:latin typeface="Lato"/>
            </a:endParaRPr>
          </a:p>
          <a:p>
            <a:pPr algn="just">
              <a:lnSpc>
                <a:spcPct val="150000"/>
              </a:lnSpc>
              <a:buNone/>
            </a:pP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rot="11400">
            <a:off x="547200" y="1259640"/>
            <a:ext cx="11160720" cy="430020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3. Ano-ano ang posibleng epekto ng malnutrisyon sa mga bata?</a:t>
            </a:r>
            <a:endParaRPr b="0" lang="en-PH" sz="3000" spc="-1" strike="noStrike">
              <a:latin typeface="Lato"/>
            </a:endParaRPr>
          </a:p>
          <a:p>
            <a:pPr algn="just">
              <a:lnSpc>
                <a:spcPct val="150000"/>
              </a:lnSpc>
              <a:buNone/>
            </a:pPr>
            <a:r>
              <a:rPr b="0" lang="en-PH" sz="3000" spc="-1" strike="noStrike">
                <a:solidFill>
                  <a:srgbClr val="000000"/>
                </a:solidFill>
                <a:latin typeface="Lato"/>
                <a:ea typeface="DejaVu Sans"/>
              </a:rPr>
              <a:t>4. Ano-ano ang magagawa ng mga tao at ng gobyerno upang solusyunan ang malnutrisyon?</a:t>
            </a:r>
            <a:endParaRPr b="0" lang="en-PH" sz="3000" spc="-1" strike="noStrike">
              <a:latin typeface="Lato"/>
            </a:endParaRPr>
          </a:p>
          <a:p>
            <a:pPr algn="just">
              <a:lnSpc>
                <a:spcPct val="150000"/>
              </a:lnSpc>
              <a:buNone/>
            </a:pPr>
            <a:r>
              <a:rPr b="0" lang="en-PH" sz="3000" spc="-1" strike="noStrike">
                <a:solidFill>
                  <a:srgbClr val="000000"/>
                </a:solidFill>
                <a:latin typeface="Lato"/>
                <a:ea typeface="DejaVu Sans"/>
              </a:rPr>
              <a:t>5. Bukod sa kahirapan, ano pa kaya ang maaaring maging dahilan ng malnutrisyon sa isang batang katulad mo?</a:t>
            </a:r>
            <a:endParaRPr b="0" lang="en-PH" sz="3000" spc="-1" strike="noStrike">
              <a:latin typeface="Lato"/>
            </a:endParaRPr>
          </a:p>
          <a:p>
            <a:pPr algn="just">
              <a:lnSpc>
                <a:spcPct val="150000"/>
              </a:lnSpc>
              <a:buNone/>
            </a:pP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rot="11400">
            <a:off x="387360" y="1778040"/>
            <a:ext cx="11160720" cy="362196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6. May suliranin ka ba sa sariling nutrisyon? Kung mayroon, ilarawan ito.</a:t>
            </a:r>
            <a:endParaRPr b="0" lang="en-PH" sz="3000" spc="-1" strike="noStrike">
              <a:latin typeface="Lato"/>
            </a:endParaRPr>
          </a:p>
          <a:p>
            <a:pPr algn="just">
              <a:lnSpc>
                <a:spcPct val="150000"/>
              </a:lnSpc>
              <a:buNone/>
            </a:pPr>
            <a:r>
              <a:rPr b="0" lang="en-PH" sz="3000" spc="-1" strike="noStrike">
                <a:solidFill>
                  <a:srgbClr val="000000"/>
                </a:solidFill>
                <a:latin typeface="Lato"/>
                <a:ea typeface="DejaVu Sans"/>
              </a:rPr>
              <a:t>7. Ano-ano ang mga pagkaing palaging pinipilit ng magulang mo o ng mga nakatatanda na kainin mo? Bakit ka kaya nila pinipilit na kainin ang mga ito?</a:t>
            </a:r>
            <a:endParaRPr b="0" lang="en-PH" sz="3000" spc="-1" strike="noStrike">
              <a:latin typeface="Lat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rot="11400">
            <a:off x="1622880" y="1815120"/>
            <a:ext cx="9187920" cy="2158200"/>
          </a:xfrm>
          <a:prstGeom prst="rect">
            <a:avLst/>
          </a:prstGeom>
          <a:solidFill>
            <a:srgbClr val="e91e63"/>
          </a:solidFill>
          <a:ln w="76320">
            <a:solidFill>
              <a:srgbClr val="4e342e"/>
            </a:solidFill>
            <a:round/>
          </a:ln>
        </p:spPr>
        <p:style>
          <a:lnRef idx="0"/>
          <a:fillRef idx="0"/>
          <a:effectRef idx="0"/>
          <a:fontRef idx="minor"/>
        </p:style>
        <p:txBody>
          <a:bodyPr lIns="128160" rIns="128160" tIns="83160" bIns="83160" anchor="t">
            <a:noAutofit/>
          </a:bodyPr>
          <a:p>
            <a:pPr algn="ctr">
              <a:lnSpc>
                <a:spcPct val="150000"/>
              </a:lnSpc>
              <a:buNone/>
            </a:pPr>
            <a:r>
              <a:rPr b="0" lang="en-PH" sz="4000" spc="-1" strike="noStrike">
                <a:solidFill>
                  <a:srgbClr val="fafafa"/>
                </a:solidFill>
                <a:latin typeface="Lato"/>
                <a:ea typeface="DejaVu Sans"/>
              </a:rPr>
              <a:t>Pagbibigay ng angkop na Pamagat sa</a:t>
            </a:r>
            <a:endParaRPr b="0" lang="en-PH" sz="4000" spc="-1" strike="noStrike">
              <a:latin typeface="Arial"/>
            </a:endParaRPr>
          </a:p>
          <a:p>
            <a:pPr algn="ctr">
              <a:lnSpc>
                <a:spcPct val="150000"/>
              </a:lnSpc>
              <a:buNone/>
            </a:pPr>
            <a:r>
              <a:rPr b="0" lang="en-PH" sz="4000" spc="-1" strike="noStrike">
                <a:solidFill>
                  <a:srgbClr val="fafafa"/>
                </a:solidFill>
                <a:latin typeface="Lato"/>
                <a:ea typeface="DejaVu Sans"/>
              </a:rPr>
              <a:t>Binasang Teksto</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rot="11400">
            <a:off x="701640" y="1096200"/>
            <a:ext cx="10644120" cy="4823640"/>
          </a:xfrm>
          <a:prstGeom prst="rect">
            <a:avLst/>
          </a:prstGeom>
          <a:solidFill>
            <a:srgbClr val="e91e63">
              <a:alpha val="70000"/>
            </a:srgbClr>
          </a:solidFill>
          <a:ln w="76320">
            <a:solidFill>
              <a:srgbClr val="4e342e"/>
            </a:solidFill>
            <a:round/>
          </a:ln>
        </p:spPr>
        <p:style>
          <a:lnRef idx="0"/>
          <a:fillRef idx="0"/>
          <a:effectRef idx="0"/>
          <a:fontRef idx="minor"/>
        </p:style>
        <p:txBody>
          <a:bodyPr lIns="128160" rIns="128160" tIns="83160" bIns="83160" anchor="t">
            <a:noAutofit/>
          </a:bodyPr>
          <a:p>
            <a:pPr algn="ctr">
              <a:lnSpc>
                <a:spcPct val="150000"/>
              </a:lnSpc>
              <a:buNone/>
            </a:pPr>
            <a:r>
              <a:rPr b="0" lang="en-PH" sz="2900" spc="-1" strike="noStrike">
                <a:solidFill>
                  <a:srgbClr val="000000"/>
                </a:solidFill>
                <a:latin typeface="Lato"/>
                <a:ea typeface="DejaVu Sans"/>
              </a:rPr>
              <a:t>Ang komposisyon ay isang simpleng sulatin na binubuo ng</a:t>
            </a:r>
            <a:endParaRPr b="0" lang="en-PH" sz="2900" spc="-1" strike="noStrike">
              <a:solidFill>
                <a:srgbClr val="000000"/>
              </a:solidFill>
              <a:latin typeface="Arial"/>
            </a:endParaRPr>
          </a:p>
          <a:p>
            <a:pPr algn="ctr">
              <a:lnSpc>
                <a:spcPct val="150000"/>
              </a:lnSpc>
              <a:buNone/>
            </a:pPr>
            <a:r>
              <a:rPr b="0" lang="en-PH" sz="2900" spc="-1" strike="noStrike">
                <a:solidFill>
                  <a:srgbClr val="000000"/>
                </a:solidFill>
                <a:latin typeface="Lato"/>
                <a:ea typeface="DejaVu Sans"/>
              </a:rPr>
              <a:t>mga talata at tumatalakay sa iba’t ibang paksa. Iba’t iba ang uri ng</a:t>
            </a:r>
            <a:endParaRPr b="0" lang="en-PH" sz="2900" spc="-1" strike="noStrike">
              <a:solidFill>
                <a:srgbClr val="000000"/>
              </a:solidFill>
              <a:latin typeface="Arial"/>
            </a:endParaRPr>
          </a:p>
          <a:p>
            <a:pPr algn="ctr">
              <a:lnSpc>
                <a:spcPct val="150000"/>
              </a:lnSpc>
              <a:buNone/>
            </a:pPr>
            <a:r>
              <a:rPr b="0" lang="en-PH" sz="2900" spc="-1" strike="noStrike">
                <a:solidFill>
                  <a:srgbClr val="000000"/>
                </a:solidFill>
                <a:latin typeface="Lato"/>
                <a:ea typeface="DejaVu Sans"/>
              </a:rPr>
              <a:t>komposisyon depende sa layunin nito:</a:t>
            </a:r>
            <a:endParaRPr b="0" lang="en-PH" sz="2900" spc="-1" strike="noStrike">
              <a:solidFill>
                <a:srgbClr val="000000"/>
              </a:solidFill>
              <a:latin typeface="Arial"/>
            </a:endParaRPr>
          </a:p>
          <a:p>
            <a:pPr algn="ctr">
              <a:lnSpc>
                <a:spcPct val="150000"/>
              </a:lnSpc>
              <a:buNone/>
            </a:pPr>
            <a:r>
              <a:rPr b="0" lang="en-PH" sz="2900" spc="-1" strike="noStrike">
                <a:solidFill>
                  <a:srgbClr val="000000"/>
                </a:solidFill>
                <a:latin typeface="Lato"/>
                <a:ea typeface="DejaVu Sans"/>
              </a:rPr>
              <a:t>1. </a:t>
            </a:r>
            <a:r>
              <a:rPr b="0" lang="en-PH" sz="2900" spc="-1" strike="noStrike">
                <a:solidFill>
                  <a:srgbClr val="000000"/>
                </a:solidFill>
                <a:highlight>
                  <a:srgbClr val="ffff00"/>
                </a:highlight>
                <a:latin typeface="Lato"/>
                <a:ea typeface="DejaVu Sans"/>
              </a:rPr>
              <a:t>Impormatibo</a:t>
            </a:r>
            <a:r>
              <a:rPr b="0" lang="en-PH" sz="2900" spc="-1" strike="noStrike">
                <a:solidFill>
                  <a:srgbClr val="000000"/>
                </a:solidFill>
                <a:latin typeface="Lato"/>
                <a:ea typeface="DejaVu Sans"/>
              </a:rPr>
              <a:t> – nagbibigay ng impormasyon o nagpapaliwanag</a:t>
            </a:r>
            <a:endParaRPr b="0" lang="en-PH" sz="2900" spc="-1" strike="noStrike">
              <a:solidFill>
                <a:srgbClr val="000000"/>
              </a:solidFill>
              <a:latin typeface="Arial"/>
            </a:endParaRPr>
          </a:p>
          <a:p>
            <a:pPr algn="ctr">
              <a:lnSpc>
                <a:spcPct val="150000"/>
              </a:lnSpc>
              <a:buNone/>
            </a:pPr>
            <a:r>
              <a:rPr b="0" lang="en-PH" sz="2900" spc="-1" strike="noStrike">
                <a:solidFill>
                  <a:srgbClr val="000000"/>
                </a:solidFill>
                <a:latin typeface="Lato"/>
                <a:ea typeface="DejaVu Sans"/>
              </a:rPr>
              <a:t>tungkol sa isang paksa.</a:t>
            </a:r>
            <a:endParaRPr b="0" lang="en-PH" sz="2900" spc="-1" strike="noStrike">
              <a:solidFill>
                <a:srgbClr val="000000"/>
              </a:solidFill>
              <a:latin typeface="Arial"/>
            </a:endParaRPr>
          </a:p>
          <a:p>
            <a:pPr algn="ctr">
              <a:lnSpc>
                <a:spcPct val="150000"/>
              </a:lnSpc>
              <a:buNone/>
            </a:pPr>
            <a:r>
              <a:rPr b="0" lang="en-PH" sz="2900" spc="-1" strike="noStrike">
                <a:solidFill>
                  <a:srgbClr val="000000"/>
                </a:solidFill>
                <a:latin typeface="Lato"/>
                <a:ea typeface="DejaVu Sans"/>
              </a:rPr>
              <a:t>2. </a:t>
            </a:r>
            <a:r>
              <a:rPr b="0" lang="en-PH" sz="2900" spc="-1" strike="noStrike">
                <a:solidFill>
                  <a:srgbClr val="000000"/>
                </a:solidFill>
                <a:highlight>
                  <a:srgbClr val="ffff00"/>
                </a:highlight>
                <a:latin typeface="Lato"/>
                <a:ea typeface="DejaVu Sans"/>
              </a:rPr>
              <a:t>Deskriptibo</a:t>
            </a:r>
            <a:r>
              <a:rPr b="0" lang="en-PH" sz="2900" spc="-1" strike="noStrike">
                <a:solidFill>
                  <a:srgbClr val="000000"/>
                </a:solidFill>
                <a:latin typeface="Lato"/>
                <a:ea typeface="DejaVu Sans"/>
              </a:rPr>
              <a:t> – naglalarawan ng isang tao, lugar, bagay, hayop,</a:t>
            </a:r>
            <a:endParaRPr b="0" lang="en-PH" sz="2900" spc="-1" strike="noStrike">
              <a:solidFill>
                <a:srgbClr val="000000"/>
              </a:solidFill>
              <a:latin typeface="Arial"/>
            </a:endParaRPr>
          </a:p>
          <a:p>
            <a:pPr algn="ctr">
              <a:lnSpc>
                <a:spcPct val="150000"/>
              </a:lnSpc>
              <a:buNone/>
            </a:pPr>
            <a:r>
              <a:rPr b="0" lang="en-PH" sz="2900" spc="-1" strike="noStrike">
                <a:solidFill>
                  <a:srgbClr val="000000"/>
                </a:solidFill>
                <a:latin typeface="Lato"/>
                <a:ea typeface="DejaVu Sans"/>
              </a:rPr>
              <a:t>pangyayari, at iba pa.</a:t>
            </a:r>
            <a:endParaRPr b="0" lang="en-PH" sz="2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rot="11400">
            <a:off x="775800" y="1637280"/>
            <a:ext cx="10644120" cy="3582360"/>
          </a:xfrm>
          <a:prstGeom prst="rect">
            <a:avLst/>
          </a:prstGeom>
          <a:solidFill>
            <a:srgbClr val="e91e63">
              <a:alpha val="70000"/>
            </a:srgbClr>
          </a:solidFill>
          <a:ln w="76320">
            <a:solidFill>
              <a:srgbClr val="4e342e"/>
            </a:solidFill>
            <a:round/>
          </a:ln>
        </p:spPr>
        <p:style>
          <a:lnRef idx="0"/>
          <a:fillRef idx="0"/>
          <a:effectRef idx="0"/>
          <a:fontRef idx="minor"/>
        </p:style>
        <p:txBody>
          <a:bodyPr lIns="128160" rIns="128160" tIns="83160" bIns="83160" anchor="t">
            <a:noAutofit/>
          </a:bodyPr>
          <a:p>
            <a:pPr algn="ctr">
              <a:lnSpc>
                <a:spcPct val="150000"/>
              </a:lnSpc>
              <a:buNone/>
            </a:pPr>
            <a:endParaRPr b="0" lang="en-PH" sz="2900" spc="-1" strike="noStrike">
              <a:solidFill>
                <a:srgbClr val="000000"/>
              </a:solidFill>
              <a:latin typeface="Lato"/>
            </a:endParaRPr>
          </a:p>
          <a:p>
            <a:pPr algn="ctr">
              <a:lnSpc>
                <a:spcPct val="150000"/>
              </a:lnSpc>
              <a:buNone/>
            </a:pPr>
            <a:r>
              <a:rPr b="0" lang="en-PH" sz="2900" spc="-1" strike="noStrike">
                <a:solidFill>
                  <a:srgbClr val="000000"/>
                </a:solidFill>
                <a:latin typeface="Lato"/>
                <a:ea typeface="DejaVu Sans"/>
              </a:rPr>
              <a:t>3. </a:t>
            </a:r>
            <a:r>
              <a:rPr b="0" lang="en-PH" sz="2900" spc="-1" strike="noStrike">
                <a:solidFill>
                  <a:srgbClr val="000000"/>
                </a:solidFill>
                <a:highlight>
                  <a:srgbClr val="ffff00"/>
                </a:highlight>
                <a:latin typeface="Lato"/>
                <a:ea typeface="DejaVu Sans"/>
              </a:rPr>
              <a:t>Naratibo</a:t>
            </a:r>
            <a:r>
              <a:rPr b="0" lang="en-PH" sz="2900" spc="-1" strike="noStrike">
                <a:solidFill>
                  <a:srgbClr val="000000"/>
                </a:solidFill>
                <a:latin typeface="Lato"/>
                <a:ea typeface="DejaVu Sans"/>
              </a:rPr>
              <a:t> – nagsasalaysay ng pangyayaring maaaring</a:t>
            </a:r>
            <a:endParaRPr b="0" lang="en-PH" sz="2900" spc="-1" strike="noStrike">
              <a:solidFill>
                <a:srgbClr val="000000"/>
              </a:solidFill>
              <a:latin typeface="Lato"/>
            </a:endParaRPr>
          </a:p>
          <a:p>
            <a:pPr algn="ctr">
              <a:lnSpc>
                <a:spcPct val="150000"/>
              </a:lnSpc>
              <a:buNone/>
            </a:pPr>
            <a:r>
              <a:rPr b="0" lang="en-PH" sz="2900" spc="-1" strike="noStrike">
                <a:solidFill>
                  <a:srgbClr val="000000"/>
                </a:solidFill>
                <a:latin typeface="Lato"/>
                <a:ea typeface="DejaVu Sans"/>
              </a:rPr>
              <a:t>makatotohanan o kathang-isip lamang.</a:t>
            </a:r>
            <a:endParaRPr b="0" lang="en-PH" sz="2900" spc="-1" strike="noStrike">
              <a:solidFill>
                <a:srgbClr val="000000"/>
              </a:solidFill>
              <a:latin typeface="Lato"/>
            </a:endParaRPr>
          </a:p>
          <a:p>
            <a:pPr algn="ctr">
              <a:lnSpc>
                <a:spcPct val="150000"/>
              </a:lnSpc>
              <a:buNone/>
            </a:pPr>
            <a:r>
              <a:rPr b="0" lang="en-PH" sz="2900" spc="-1" strike="noStrike">
                <a:solidFill>
                  <a:srgbClr val="000000"/>
                </a:solidFill>
                <a:latin typeface="Lato"/>
                <a:ea typeface="DejaVu Sans"/>
              </a:rPr>
              <a:t>4. </a:t>
            </a:r>
            <a:r>
              <a:rPr b="0" lang="en-PH" sz="2900" spc="-1" strike="noStrike">
                <a:solidFill>
                  <a:srgbClr val="000000"/>
                </a:solidFill>
                <a:highlight>
                  <a:srgbClr val="ffff00"/>
                </a:highlight>
                <a:latin typeface="Lato"/>
                <a:ea typeface="DejaVu Sans"/>
              </a:rPr>
              <a:t>Persweysiv</a:t>
            </a:r>
            <a:r>
              <a:rPr b="0" lang="en-PH" sz="2900" spc="-1" strike="noStrike">
                <a:solidFill>
                  <a:srgbClr val="000000"/>
                </a:solidFill>
                <a:latin typeface="Lato"/>
                <a:ea typeface="DejaVu Sans"/>
              </a:rPr>
              <a:t> – nangangatwiran at nagbibigay ng opinyon tungkol sa isang paksa.</a:t>
            </a:r>
            <a:endParaRPr b="0" lang="en-PH" sz="29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rot="11400">
            <a:off x="2161800" y="2165040"/>
            <a:ext cx="7907040" cy="1960560"/>
          </a:xfrm>
          <a:prstGeom prst="rect">
            <a:avLst/>
          </a:prstGeom>
          <a:solidFill>
            <a:srgbClr val="ffff00"/>
          </a:solidFill>
          <a:ln w="76320">
            <a:solidFill>
              <a:srgbClr val="4e342e"/>
            </a:solidFill>
            <a:round/>
          </a:ln>
        </p:spPr>
        <p:style>
          <a:lnRef idx="0"/>
          <a:fillRef idx="0"/>
          <a:effectRef idx="0"/>
          <a:fontRef idx="minor"/>
        </p:style>
        <p:txBody>
          <a:bodyPr lIns="128160" rIns="128160" tIns="83160" bIns="83160" anchor="t">
            <a:noAutofit/>
          </a:bodyPr>
          <a:p>
            <a:pPr algn="ctr">
              <a:lnSpc>
                <a:spcPct val="150000"/>
              </a:lnSpc>
              <a:buNone/>
            </a:pPr>
            <a:r>
              <a:rPr b="0" lang="en-PH" sz="3600" spc="-1" strike="noStrike">
                <a:solidFill>
                  <a:srgbClr val="000000"/>
                </a:solidFill>
                <a:latin typeface="Lato"/>
                <a:ea typeface="DejaVu Sans"/>
              </a:rPr>
              <a:t>Paggamit nang wasto ng pang-ukol</a:t>
            </a:r>
            <a:endParaRPr b="0" lang="en-PH" sz="3600" spc="-1" strike="noStrike">
              <a:latin typeface="Arial"/>
            </a:endParaRPr>
          </a:p>
          <a:p>
            <a:pPr algn="ctr">
              <a:lnSpc>
                <a:spcPct val="150000"/>
              </a:lnSpc>
              <a:buNone/>
            </a:pPr>
            <a:r>
              <a:rPr b="0" lang="en-PH" sz="3600" spc="-1" strike="noStrike">
                <a:solidFill>
                  <a:srgbClr val="000000"/>
                </a:solidFill>
                <a:latin typeface="Lato"/>
                <a:ea typeface="DejaVu Sans"/>
              </a:rPr>
              <a:t> </a:t>
            </a:r>
            <a:r>
              <a:rPr b="0" lang="en-PH" sz="3600" spc="-1" strike="noStrike">
                <a:solidFill>
                  <a:srgbClr val="000000"/>
                </a:solidFill>
                <a:latin typeface="Lato"/>
                <a:ea typeface="DejaVu Sans"/>
              </a:rPr>
              <a:t>(laban sa, ayon sa, para sa, ukol sa)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rot="11400">
            <a:off x="722880" y="1276560"/>
            <a:ext cx="10802520" cy="4643280"/>
          </a:xfrm>
          <a:prstGeom prst="rect">
            <a:avLst/>
          </a:prstGeom>
          <a:solidFill>
            <a:srgbClr val="ffff00"/>
          </a:solidFill>
          <a:ln w="76320">
            <a:solidFill>
              <a:srgbClr val="4e342e"/>
            </a:solidFill>
            <a:round/>
          </a:ln>
        </p:spPr>
        <p:style>
          <a:lnRef idx="0"/>
          <a:fillRef idx="0"/>
          <a:effectRef idx="0"/>
          <a:fontRef idx="minor"/>
        </p:style>
        <p:txBody>
          <a:bodyPr lIns="128160" rIns="128160" tIns="83160" bIns="83160" anchor="t">
            <a:noAutofit/>
          </a:bodyPr>
          <a:p>
            <a:pPr algn="ctr">
              <a:lnSpc>
                <a:spcPct val="200000"/>
              </a:lnSpc>
              <a:buNone/>
            </a:pPr>
            <a:r>
              <a:rPr b="0" lang="en-PH" sz="3100" spc="-1" strike="noStrike">
                <a:solidFill>
                  <a:srgbClr val="000000"/>
                </a:solidFill>
                <a:latin typeface="Lato"/>
                <a:ea typeface="DejaVu Sans"/>
              </a:rPr>
              <a:t>Ang</a:t>
            </a:r>
            <a:r>
              <a:rPr b="0" lang="en-PH" sz="3100" spc="-1" strike="noStrike">
                <a:solidFill>
                  <a:srgbClr val="000000"/>
                </a:solidFill>
                <a:highlight>
                  <a:srgbClr val="ffebee"/>
                </a:highlight>
                <a:latin typeface="Lato"/>
                <a:ea typeface="DejaVu Sans"/>
              </a:rPr>
              <a:t> pang-ukol</a:t>
            </a:r>
            <a:r>
              <a:rPr b="0" lang="en-PH" sz="3100" spc="-1" strike="noStrike">
                <a:solidFill>
                  <a:srgbClr val="000000"/>
                </a:solidFill>
                <a:latin typeface="Lato"/>
                <a:ea typeface="DejaVu Sans"/>
              </a:rPr>
              <a:t> naman ay bahagi ng pananalitang nag-uugnay sa pangngalan, panghalip, pandiwa, at pang-abay na pinag-uukulan ng kilos, gawa, ari, balak, o layon. Ang ilang tiyak na halimbawa ng pangukol ay </a:t>
            </a:r>
            <a:r>
              <a:rPr b="0" lang="en-PH" sz="3100" spc="-1" strike="noStrike">
                <a:solidFill>
                  <a:srgbClr val="000000"/>
                </a:solidFill>
                <a:highlight>
                  <a:srgbClr val="ffebee"/>
                </a:highlight>
                <a:latin typeface="Lato"/>
                <a:ea typeface="DejaVu Sans"/>
              </a:rPr>
              <a:t>laban sa, ayon sa, at para sa</a:t>
            </a:r>
            <a:r>
              <a:rPr b="0" lang="en-PH" sz="3100" spc="-1" strike="noStrike">
                <a:solidFill>
                  <a:srgbClr val="000000"/>
                </a:solidFill>
                <a:latin typeface="Lato"/>
                <a:ea typeface="DejaVu Sans"/>
              </a:rPr>
              <a:t>.</a:t>
            </a:r>
            <a:endParaRPr b="0" lang="en-PH" sz="31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rot="11400">
            <a:off x="722880" y="1276560"/>
            <a:ext cx="10802520" cy="4643280"/>
          </a:xfrm>
          <a:prstGeom prst="rect">
            <a:avLst/>
          </a:prstGeom>
          <a:solidFill>
            <a:srgbClr val="ffff00"/>
          </a:solidFill>
          <a:ln w="76320">
            <a:solidFill>
              <a:srgbClr val="4e342e"/>
            </a:solidFill>
            <a:round/>
          </a:ln>
        </p:spPr>
        <p:style>
          <a:lnRef idx="0"/>
          <a:fillRef idx="0"/>
          <a:effectRef idx="0"/>
          <a:fontRef idx="minor"/>
        </p:style>
        <p:txBody>
          <a:bodyPr lIns="128160" rIns="128160" tIns="83160" bIns="83160" anchor="t">
            <a:noAutofit/>
          </a:bodyPr>
          <a:p>
            <a:pPr algn="ctr">
              <a:lnSpc>
                <a:spcPct val="150000"/>
              </a:lnSpc>
              <a:buNone/>
            </a:pPr>
            <a:r>
              <a:rPr b="0" lang="en-PH" sz="2800" spc="-1" strike="noStrike">
                <a:solidFill>
                  <a:srgbClr val="000000"/>
                </a:solidFill>
                <a:latin typeface="Lato"/>
                <a:ea typeface="DejaVu Sans"/>
              </a:rPr>
              <a:t>Narito ang ilang halimbawa ng gamit sa pangungusap ng pang-ukol.</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1. Kailangang proteksiyonan ang mga kabataan</a:t>
            </a:r>
            <a:r>
              <a:rPr b="0" lang="en-PH" sz="2800" spc="-1" strike="noStrike">
                <a:solidFill>
                  <a:srgbClr val="000000"/>
                </a:solidFill>
                <a:highlight>
                  <a:srgbClr val="ffebee"/>
                </a:highlight>
                <a:latin typeface="Lato"/>
                <a:ea typeface="DejaVu Sans"/>
              </a:rPr>
              <a:t> laban sa </a:t>
            </a:r>
            <a:r>
              <a:rPr b="0" lang="en-PH" sz="2800" spc="-1" strike="noStrike">
                <a:solidFill>
                  <a:srgbClr val="000000"/>
                </a:solidFill>
                <a:latin typeface="Lato"/>
                <a:ea typeface="DejaVu Sans"/>
              </a:rPr>
              <a:t>malnutrisyon.</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2. Dumarami ang batang kulang sa nutrisyon sa buong mundo, </a:t>
            </a:r>
            <a:r>
              <a:rPr b="0" lang="en-PH" sz="2800" spc="-1" strike="noStrike">
                <a:solidFill>
                  <a:srgbClr val="000000"/>
                </a:solidFill>
                <a:highlight>
                  <a:srgbClr val="ffebee"/>
                </a:highlight>
                <a:latin typeface="Lato"/>
                <a:ea typeface="DejaVu Sans"/>
              </a:rPr>
              <a:t>ayon sa </a:t>
            </a:r>
            <a:r>
              <a:rPr b="0" lang="en-PH" sz="2800" spc="-1" strike="noStrike">
                <a:solidFill>
                  <a:srgbClr val="000000"/>
                </a:solidFill>
                <a:latin typeface="Lato"/>
                <a:ea typeface="DejaVu Sans"/>
              </a:rPr>
              <a:t>UNICEF.</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3. Mga programa </a:t>
            </a:r>
            <a:r>
              <a:rPr b="0" lang="en-PH" sz="2800" spc="-1" strike="noStrike">
                <a:solidFill>
                  <a:srgbClr val="000000"/>
                </a:solidFill>
                <a:highlight>
                  <a:srgbClr val="ffebee"/>
                </a:highlight>
                <a:latin typeface="Lato"/>
                <a:ea typeface="DejaVu Sans"/>
              </a:rPr>
              <a:t>para sa</a:t>
            </a:r>
            <a:r>
              <a:rPr b="0" lang="en-PH" sz="2800" spc="-1" strike="noStrike">
                <a:solidFill>
                  <a:srgbClr val="000000"/>
                </a:solidFill>
                <a:latin typeface="Lato"/>
                <a:ea typeface="DejaVu Sans"/>
              </a:rPr>
              <a:t> pagpapabuti ng nutrisyon ng mga kabataan ang kailangang palakasin.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720000" y="138600"/>
            <a:ext cx="9718560" cy="5619960"/>
          </a:xfrm>
          <a:prstGeom prst="rect">
            <a:avLst/>
          </a:prstGeom>
          <a:ln w="0">
            <a:noFill/>
          </a:ln>
        </p:spPr>
      </p:pic>
      <p:sp>
        <p:nvSpPr>
          <p:cNvPr id="126" name=""/>
          <p:cNvSpPr/>
          <p:nvPr/>
        </p:nvSpPr>
        <p:spPr>
          <a:xfrm rot="11400">
            <a:off x="3241800" y="4690440"/>
            <a:ext cx="6499440" cy="1066680"/>
          </a:xfrm>
          <a:prstGeom prst="rect">
            <a:avLst/>
          </a:prstGeom>
          <a:noFill/>
          <a:ln w="76320">
            <a:noFill/>
          </a:ln>
        </p:spPr>
        <p:style>
          <a:lnRef idx="0"/>
          <a:fillRef idx="0"/>
          <a:effectRef idx="0"/>
          <a:fontRef idx="minor"/>
        </p:style>
        <p:txBody>
          <a:bodyPr lIns="128160" rIns="128160" tIns="83160" bIns="83160" anchor="t">
            <a:noAutofit/>
          </a:bodyPr>
          <a:p>
            <a:pPr algn="ctr">
              <a:lnSpc>
                <a:spcPct val="150000"/>
              </a:lnSpc>
              <a:buNone/>
            </a:pPr>
            <a:r>
              <a:rPr b="1" lang="en-PH" sz="3600" spc="-1" strike="noStrike">
                <a:solidFill>
                  <a:srgbClr val="000000"/>
                </a:solidFill>
                <a:latin typeface="Lato"/>
                <a:ea typeface="DejaVu Sans"/>
              </a:rPr>
              <a:t>Malnutrisyon sa Mundo</a:t>
            </a:r>
            <a:endParaRPr b="0" lang="en-PH" sz="3600" spc="-1" strike="noStrike">
              <a:latin typeface="Arial"/>
            </a:endParaRPr>
          </a:p>
          <a:p>
            <a:pPr algn="just">
              <a:lnSpc>
                <a:spcPct val="150000"/>
              </a:lnSpc>
              <a:buNone/>
            </a:pP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rot="11400">
            <a:off x="476280" y="1619280"/>
            <a:ext cx="11157840" cy="394200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ctr">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Dumaranas ng malnutrisyon ang higit 150 milyong bata sa buong mundo. Ayon sa United Nations Children’s Fund (UNICEF), higit kalahati ng bilang ng mga batang dumaranas ng malnutrisyon ay mula sa Timog Asya. Pumapangalawa naman sa pinakamaraming kaso ng malnutrisyon ang Africa.</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rot="11400">
            <a:off x="913320" y="1800720"/>
            <a:ext cx="10453320" cy="377928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Magkaiba ang pagkagutom at malnutrisyon. Lahat ng tao ay nakararanas ng gutom kung minsan. Ito ang senyales na kailangan na ng katawan ng pagkain. Kapag naibigay na ang pangangailangang pagkain, nawawala ang gutom hanggang sa kailanganin na naman ito ng katawan.</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rot="11400">
            <a:off x="368640" y="359640"/>
            <a:ext cx="8451360" cy="576108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Ang malnutrisyon ay tumutukoy sa madalas at pangmatagalang pagkagutom ng katawan. Kapag hindi naibibigay ang sapat na pangangailangan ng katawan upang maging malusog, dumaranas ng malnutrisyon ang isang tao. Mas mababa ang timbang ng mga taong nakararanas nito. Kung bata pa lang ay nagkukulang na sa nutrisyon, nagbubunga ito ng pagkabansot.</a:t>
            </a:r>
            <a:endParaRPr b="0" lang="en-PH" sz="3000" spc="-1" strike="noStrike">
              <a:latin typeface="Arial"/>
            </a:endParaRPr>
          </a:p>
        </p:txBody>
      </p:sp>
      <p:pic>
        <p:nvPicPr>
          <p:cNvPr id="130" name="" descr=""/>
          <p:cNvPicPr/>
          <p:nvPr/>
        </p:nvPicPr>
        <p:blipFill>
          <a:blip r:embed="rId1"/>
          <a:srcRect l="0" t="3965" r="0" b="3317"/>
          <a:stretch/>
        </p:blipFill>
        <p:spPr>
          <a:xfrm>
            <a:off x="9360000" y="900360"/>
            <a:ext cx="2584800" cy="50396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rot="11400">
            <a:off x="725040" y="1097280"/>
            <a:ext cx="10608840" cy="502272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Mas madaling dapuan ng sakit ang mga taong dumaranas ng malnutrisyon at posibleng malubhang sakit ang dumapo na nagiging dahilan ng pagkamatay. Kalahati ng kabuuang kaso ng pagkamatay ng mga bata sa buong mundo ay may kinalaman sa malnutrisyon. Kadalasan ay namamatay sa mga karaniwang sakit gaya ng </a:t>
            </a:r>
            <a:r>
              <a:rPr b="0" i="1" lang="en-PH" sz="3000" spc="-1" strike="noStrike">
                <a:solidFill>
                  <a:srgbClr val="000000"/>
                </a:solidFill>
                <a:latin typeface="Lato"/>
                <a:ea typeface="DejaVu Sans"/>
              </a:rPr>
              <a:t>diarrhea </a:t>
            </a:r>
            <a:r>
              <a:rPr b="0" lang="en-PH" sz="3000" spc="-1" strike="noStrike">
                <a:solidFill>
                  <a:srgbClr val="000000"/>
                </a:solidFill>
                <a:latin typeface="Lato"/>
                <a:ea typeface="DejaVu Sans"/>
              </a:rPr>
              <a:t>at sakit sa baga ang mga batang kulang sa nutrisyon.</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rot="11400">
            <a:off x="724680" y="1261440"/>
            <a:ext cx="5582520" cy="430920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Ipinakikita rin ng ilang pag-aaral na bukod sa mahinang katawan ay nakararanas ng iba’t ibang suliranin sa pag-aaral ang mga batang </a:t>
            </a:r>
            <a:r>
              <a:rPr b="0" i="1" lang="en-PH" sz="3000" spc="-1" strike="noStrike">
                <a:solidFill>
                  <a:srgbClr val="000000"/>
                </a:solidFill>
                <a:latin typeface="Lato"/>
                <a:ea typeface="DejaVu Sans"/>
              </a:rPr>
              <a:t>malnourished.</a:t>
            </a:r>
            <a:endParaRPr b="0" lang="en-PH" sz="3000" spc="-1" strike="noStrike">
              <a:latin typeface="Arial"/>
            </a:endParaRPr>
          </a:p>
        </p:txBody>
      </p:sp>
      <p:pic>
        <p:nvPicPr>
          <p:cNvPr id="133" name="" descr=""/>
          <p:cNvPicPr/>
          <p:nvPr/>
        </p:nvPicPr>
        <p:blipFill>
          <a:blip r:embed="rId1"/>
          <a:stretch/>
        </p:blipFill>
        <p:spPr>
          <a:xfrm>
            <a:off x="7020000" y="77760"/>
            <a:ext cx="3449160" cy="56822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rot="11400">
            <a:off x="720000" y="1097640"/>
            <a:ext cx="10799640" cy="502272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Mahalaga ang pagbibigay ng kaalaman sa mga tao kung paanong masosolusyunan ang malnutrisyon sa loob ng mga tahanan. Susi ang pagbibigay ng sapat at tamang uri ng mga pagkain sa bata. Kailangang sundin ang </a:t>
            </a:r>
            <a:r>
              <a:rPr b="0" i="1" lang="en-PH" sz="3000" spc="-1" strike="noStrike">
                <a:solidFill>
                  <a:srgbClr val="000000"/>
                </a:solidFill>
                <a:latin typeface="Lato"/>
                <a:ea typeface="DejaVu Sans"/>
              </a:rPr>
              <a:t>nutritional chart</a:t>
            </a:r>
            <a:r>
              <a:rPr b="0" lang="en-PH" sz="3000" spc="-1" strike="noStrike">
                <a:solidFill>
                  <a:srgbClr val="000000"/>
                </a:solidFill>
                <a:latin typeface="Lato"/>
                <a:ea typeface="DejaVu Sans"/>
              </a:rPr>
              <a:t> na makikita sa mga</a:t>
            </a:r>
            <a:r>
              <a:rPr b="0" i="1" lang="en-PH" sz="3000" spc="-1" strike="noStrike">
                <a:solidFill>
                  <a:srgbClr val="000000"/>
                </a:solidFill>
                <a:latin typeface="Lato"/>
                <a:ea typeface="DejaVu Sans"/>
              </a:rPr>
              <a:t> Barangay Health Center</a:t>
            </a:r>
            <a:r>
              <a:rPr b="0" lang="en-PH" sz="3000" spc="-1" strike="noStrike">
                <a:solidFill>
                  <a:srgbClr val="000000"/>
                </a:solidFill>
                <a:latin typeface="Lato"/>
                <a:ea typeface="DejaVu Sans"/>
              </a:rPr>
              <a:t> upang maihanda sa loob ng tahanan ang mga tamang uri ng pagkain para sa sapat na nutrisyon.</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 descr=""/>
          <p:cNvPicPr/>
          <p:nvPr/>
        </p:nvPicPr>
        <p:blipFill>
          <a:blip r:embed="rId1"/>
          <a:stretch/>
        </p:blipFill>
        <p:spPr>
          <a:xfrm>
            <a:off x="6722640" y="1146960"/>
            <a:ext cx="5337360" cy="4253040"/>
          </a:xfrm>
          <a:prstGeom prst="rect">
            <a:avLst/>
          </a:prstGeom>
          <a:ln w="0">
            <a:noFill/>
          </a:ln>
        </p:spPr>
      </p:pic>
      <p:sp>
        <p:nvSpPr>
          <p:cNvPr id="136" name=""/>
          <p:cNvSpPr/>
          <p:nvPr/>
        </p:nvSpPr>
        <p:spPr>
          <a:xfrm rot="11400">
            <a:off x="357840" y="539280"/>
            <a:ext cx="6302520" cy="5580000"/>
          </a:xfrm>
          <a:prstGeom prst="rect">
            <a:avLst/>
          </a:prstGeom>
          <a:solidFill>
            <a:srgbClr val="e0f2f1"/>
          </a:solidFill>
          <a:ln w="76320">
            <a:solidFill>
              <a:srgbClr val="4e342e"/>
            </a:solidFill>
            <a:round/>
          </a:ln>
        </p:spPr>
        <p:style>
          <a:lnRef idx="0"/>
          <a:fillRef idx="0"/>
          <a:effectRef idx="0"/>
          <a:fontRef idx="minor"/>
        </p:style>
        <p:txBody>
          <a:bodyPr lIns="128160" rIns="128160" tIns="83160" bIns="83160" anchor="t">
            <a:noAutofit/>
          </a:bodyPr>
          <a:p>
            <a:pPr algn="just">
              <a:lnSpc>
                <a:spcPct val="150000"/>
              </a:lnSpc>
              <a:buNone/>
            </a:pPr>
            <a:r>
              <a:rPr b="0" lang="en-PH" sz="3000" spc="-1" strike="noStrike">
                <a:solidFill>
                  <a:srgbClr val="000000"/>
                </a:solidFill>
                <a:latin typeface="Lato"/>
                <a:ea typeface="DejaVu Sans"/>
              </a:rPr>
              <a:t>	</a:t>
            </a:r>
            <a:r>
              <a:rPr b="0" lang="en-PH" sz="3000" spc="-1" strike="noStrike">
                <a:solidFill>
                  <a:srgbClr val="000000"/>
                </a:solidFill>
                <a:latin typeface="Lato"/>
                <a:ea typeface="DejaVu Sans"/>
              </a:rPr>
              <a:t>Bukod sa pagkain, kailangang sapat din ang ehersisyo at pisikal na gawain ng bata upang maging maayos ang kalusugan. Mahalagang solusyonan ang kahirapan upang matulungan ang mga taong walang sapat na pambili ng maayos na pagkain.</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3046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2023-09-06T11:33:47Z</dcterms:modified>
  <cp:revision>317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