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71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1"/>
    <p:restoredTop sz="96405"/>
  </p:normalViewPr>
  <p:slideViewPr>
    <p:cSldViewPr snapToGrid="0" snapToObjects="1">
      <p:cViewPr>
        <p:scale>
          <a:sx n="80" d="100"/>
          <a:sy n="80" d="100"/>
        </p:scale>
        <p:origin x="104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8/1/23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1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88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15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90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12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8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3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78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1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53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7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0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7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9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5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2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30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8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8/1/23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8/1/23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305593" y="3288714"/>
            <a:ext cx="749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Counting to 100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8200F-1212-EA40-9AE1-0770BF6FA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63" r="18844"/>
          <a:stretch/>
        </p:blipFill>
        <p:spPr>
          <a:xfrm>
            <a:off x="1219200" y="893464"/>
            <a:ext cx="1664289" cy="3811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A78CB-372C-1C40-ABA7-7C564DB6C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98" r="-141"/>
          <a:stretch/>
        </p:blipFill>
        <p:spPr>
          <a:xfrm>
            <a:off x="4471439" y="864224"/>
            <a:ext cx="1452349" cy="3811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D1579-707F-334F-9D8A-CE92F6481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2" r="20350"/>
          <a:stretch/>
        </p:blipFill>
        <p:spPr>
          <a:xfrm>
            <a:off x="2865201" y="893464"/>
            <a:ext cx="1452349" cy="3782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05217-7771-ED4C-96C8-EE9A73E10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50"/>
          <a:stretch/>
        </p:blipFill>
        <p:spPr>
          <a:xfrm>
            <a:off x="5945031" y="864224"/>
            <a:ext cx="1452349" cy="3811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613EEB-E8BD-E240-9711-3D9B011F2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700"/>
          <a:stretch/>
        </p:blipFill>
        <p:spPr>
          <a:xfrm>
            <a:off x="7546639" y="864224"/>
            <a:ext cx="1414099" cy="3811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F3FA64-C7E9-7E4D-93FC-60417FCFA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1400"/>
          <a:stretch/>
        </p:blipFill>
        <p:spPr>
          <a:xfrm>
            <a:off x="8997233" y="864224"/>
            <a:ext cx="1448307" cy="38408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773696-A196-B64E-94D1-BC276EF69245}"/>
              </a:ext>
            </a:extLst>
          </p:cNvPr>
          <p:cNvSpPr txBox="1"/>
          <p:nvPr/>
        </p:nvSpPr>
        <p:spPr>
          <a:xfrm>
            <a:off x="1915939" y="4548597"/>
            <a:ext cx="17540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14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fourteen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23B19E-18C1-1D41-A61A-7C28915DBE11}"/>
              </a:ext>
            </a:extLst>
          </p:cNvPr>
          <p:cNvSpPr txBox="1"/>
          <p:nvPr/>
        </p:nvSpPr>
        <p:spPr>
          <a:xfrm>
            <a:off x="5216850" y="4548597"/>
            <a:ext cx="137730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15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fifteen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7BA827-EA61-3F40-8B17-A7587AF3AA47}"/>
              </a:ext>
            </a:extLst>
          </p:cNvPr>
          <p:cNvSpPr txBox="1"/>
          <p:nvPr/>
        </p:nvSpPr>
        <p:spPr>
          <a:xfrm>
            <a:off x="8238556" y="4569957"/>
            <a:ext cx="14863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16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sixteen</a:t>
            </a:r>
          </a:p>
        </p:txBody>
      </p:sp>
    </p:spTree>
    <p:extLst>
      <p:ext uri="{BB962C8B-B14F-4D97-AF65-F5344CB8AC3E}">
        <p14:creationId xmlns:p14="http://schemas.microsoft.com/office/powerpoint/2010/main" val="233790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97A7D-354F-904A-A6A0-6AE2802C0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0" r="60700"/>
          <a:stretch/>
        </p:blipFill>
        <p:spPr>
          <a:xfrm>
            <a:off x="1404439" y="943836"/>
            <a:ext cx="1460762" cy="3782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821D3-F076-5149-BDB4-CB98D120A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00" r="40750"/>
          <a:stretch/>
        </p:blipFill>
        <p:spPr>
          <a:xfrm>
            <a:off x="4491401" y="943836"/>
            <a:ext cx="1414099" cy="3780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1ADF1-C42F-E647-8787-110338035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00" r="20350"/>
          <a:stretch/>
        </p:blipFill>
        <p:spPr>
          <a:xfrm>
            <a:off x="7459980" y="914596"/>
            <a:ext cx="1471379" cy="3809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5A8AE9-9DD5-3044-A051-B902DC56A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00" r="61188"/>
          <a:stretch/>
        </p:blipFill>
        <p:spPr>
          <a:xfrm>
            <a:off x="2865202" y="943836"/>
            <a:ext cx="1422140" cy="3809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7369F6-76A0-9947-8B1E-3B66D4A1A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00" r="40900"/>
          <a:stretch/>
        </p:blipFill>
        <p:spPr>
          <a:xfrm>
            <a:off x="5908299" y="943836"/>
            <a:ext cx="1413450" cy="3809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AC5CD5-5B46-EB48-8A5D-20A10146A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87" r="20500"/>
          <a:stretch/>
        </p:blipFill>
        <p:spPr>
          <a:xfrm>
            <a:off x="8969489" y="925548"/>
            <a:ext cx="1413449" cy="38072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0A81CA-4068-6648-AACB-F37E11C1BE85}"/>
              </a:ext>
            </a:extLst>
          </p:cNvPr>
          <p:cNvSpPr txBox="1"/>
          <p:nvPr/>
        </p:nvSpPr>
        <p:spPr>
          <a:xfrm>
            <a:off x="1772471" y="4580681"/>
            <a:ext cx="20409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17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seventeen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48CCB1-26C6-F240-9BBF-969B9B2E9D28}"/>
              </a:ext>
            </a:extLst>
          </p:cNvPr>
          <p:cNvSpPr txBox="1"/>
          <p:nvPr/>
        </p:nvSpPr>
        <p:spPr>
          <a:xfrm>
            <a:off x="5028498" y="4580681"/>
            <a:ext cx="17540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18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eighteen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FACD6-456B-3B40-AAB0-D50452470400}"/>
              </a:ext>
            </a:extLst>
          </p:cNvPr>
          <p:cNvSpPr txBox="1"/>
          <p:nvPr/>
        </p:nvSpPr>
        <p:spPr>
          <a:xfrm>
            <a:off x="8095890" y="4602041"/>
            <a:ext cx="17716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19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nineteen</a:t>
            </a:r>
          </a:p>
        </p:txBody>
      </p:sp>
    </p:spTree>
    <p:extLst>
      <p:ext uri="{BB962C8B-B14F-4D97-AF65-F5344CB8AC3E}">
        <p14:creationId xmlns:p14="http://schemas.microsoft.com/office/powerpoint/2010/main" val="295278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67672-E223-6847-BEA7-6806F8E70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50"/>
          <a:stretch/>
        </p:blipFill>
        <p:spPr>
          <a:xfrm>
            <a:off x="4476679" y="1081195"/>
            <a:ext cx="1422421" cy="3782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F48C-EFFF-BC41-AE4C-9F742156D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50"/>
          <a:stretch/>
        </p:blipFill>
        <p:spPr>
          <a:xfrm>
            <a:off x="5917388" y="1081195"/>
            <a:ext cx="1422421" cy="3782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7F41D3-C55F-194D-8D78-AF47AE577904}"/>
              </a:ext>
            </a:extLst>
          </p:cNvPr>
          <p:cNvSpPr txBox="1"/>
          <p:nvPr/>
        </p:nvSpPr>
        <p:spPr>
          <a:xfrm>
            <a:off x="5137934" y="4694518"/>
            <a:ext cx="14590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20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twenty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6F9267-2024-5D4E-A469-2BCCFD2BD132}"/>
              </a:ext>
            </a:extLst>
          </p:cNvPr>
          <p:cNvSpPr txBox="1"/>
          <p:nvPr/>
        </p:nvSpPr>
        <p:spPr>
          <a:xfrm>
            <a:off x="12103225" y="3762102"/>
            <a:ext cx="17716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19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nineteen</a:t>
            </a:r>
          </a:p>
        </p:txBody>
      </p:sp>
    </p:spTree>
    <p:extLst>
      <p:ext uri="{BB962C8B-B14F-4D97-AF65-F5344CB8AC3E}">
        <p14:creationId xmlns:p14="http://schemas.microsoft.com/office/powerpoint/2010/main" val="325526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174E56-D15E-804F-8CB7-3C4A7B4BC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36" y="1799374"/>
            <a:ext cx="9577774" cy="1261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3F21AF-5211-1849-959F-64D0D0ECA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36" y="4465113"/>
            <a:ext cx="9619128" cy="12618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38D9C3-7151-454B-81A9-37AE4C83D087}"/>
              </a:ext>
            </a:extLst>
          </p:cNvPr>
          <p:cNvSpPr txBox="1"/>
          <p:nvPr/>
        </p:nvSpPr>
        <p:spPr>
          <a:xfrm>
            <a:off x="1495696" y="626276"/>
            <a:ext cx="13724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11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eleven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4741E-B2C1-6246-9367-591A061B7FF2}"/>
              </a:ext>
            </a:extLst>
          </p:cNvPr>
          <p:cNvSpPr txBox="1"/>
          <p:nvPr/>
        </p:nvSpPr>
        <p:spPr>
          <a:xfrm>
            <a:off x="3410222" y="642779"/>
            <a:ext cx="139814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12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twelve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92058F-5F83-4A44-ABA5-4AAB58135EDC}"/>
              </a:ext>
            </a:extLst>
          </p:cNvPr>
          <p:cNvSpPr txBox="1"/>
          <p:nvPr/>
        </p:nvSpPr>
        <p:spPr>
          <a:xfrm>
            <a:off x="5223770" y="642779"/>
            <a:ext cx="16482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13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thirteen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D577E0-9132-034D-A71F-9C3404293B7E}"/>
              </a:ext>
            </a:extLst>
          </p:cNvPr>
          <p:cNvSpPr txBox="1"/>
          <p:nvPr/>
        </p:nvSpPr>
        <p:spPr>
          <a:xfrm>
            <a:off x="7079682" y="642779"/>
            <a:ext cx="17540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14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fourteen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34EFC6-3C21-B34F-967A-3D2458B217E1}"/>
              </a:ext>
            </a:extLst>
          </p:cNvPr>
          <p:cNvSpPr txBox="1"/>
          <p:nvPr/>
        </p:nvSpPr>
        <p:spPr>
          <a:xfrm>
            <a:off x="9249095" y="625773"/>
            <a:ext cx="137730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15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fifteen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35068-1366-5A4C-85AF-D9E93D3BAC58}"/>
              </a:ext>
            </a:extLst>
          </p:cNvPr>
          <p:cNvSpPr txBox="1"/>
          <p:nvPr/>
        </p:nvSpPr>
        <p:spPr>
          <a:xfrm>
            <a:off x="1427540" y="3316457"/>
            <a:ext cx="14863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16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sixteen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C2FDEC-AA96-1A4D-BCF9-ADB015478E98}"/>
              </a:ext>
            </a:extLst>
          </p:cNvPr>
          <p:cNvSpPr txBox="1"/>
          <p:nvPr/>
        </p:nvSpPr>
        <p:spPr>
          <a:xfrm>
            <a:off x="3095749" y="3308518"/>
            <a:ext cx="20409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17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seventeen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9CF034-DC07-A248-80A0-4CCDF0DD6DDF}"/>
              </a:ext>
            </a:extLst>
          </p:cNvPr>
          <p:cNvSpPr txBox="1"/>
          <p:nvPr/>
        </p:nvSpPr>
        <p:spPr>
          <a:xfrm>
            <a:off x="5157520" y="3337050"/>
            <a:ext cx="17540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18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eighteen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6F9267-2024-5D4E-A469-2BCCFD2BD132}"/>
              </a:ext>
            </a:extLst>
          </p:cNvPr>
          <p:cNvSpPr txBox="1"/>
          <p:nvPr/>
        </p:nvSpPr>
        <p:spPr>
          <a:xfrm>
            <a:off x="7116505" y="3337050"/>
            <a:ext cx="17716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19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nineteen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9D39BA-9BB6-2249-A0C5-9EAAB5BCCEC7}"/>
              </a:ext>
            </a:extLst>
          </p:cNvPr>
          <p:cNvSpPr txBox="1"/>
          <p:nvPr/>
        </p:nvSpPr>
        <p:spPr>
          <a:xfrm>
            <a:off x="9249095" y="3337050"/>
            <a:ext cx="14590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20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twenty</a:t>
            </a:r>
          </a:p>
        </p:txBody>
      </p:sp>
    </p:spTree>
    <p:extLst>
      <p:ext uri="{BB962C8B-B14F-4D97-AF65-F5344CB8AC3E}">
        <p14:creationId xmlns:p14="http://schemas.microsoft.com/office/powerpoint/2010/main" val="292025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A719A-7C66-5746-992F-9472CA205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6" r="50000"/>
          <a:stretch/>
        </p:blipFill>
        <p:spPr>
          <a:xfrm>
            <a:off x="10411753" y="968585"/>
            <a:ext cx="1750463" cy="50170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F62B8-D3E7-6D4E-8F1D-3C625225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1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Counting to 100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18E88133-E115-4745-B5F2-FB8023D17BCD}"/>
              </a:ext>
            </a:extLst>
          </p:cNvPr>
          <p:cNvSpPr/>
          <p:nvPr/>
        </p:nvSpPr>
        <p:spPr>
          <a:xfrm>
            <a:off x="7549960" y="681037"/>
            <a:ext cx="3169920" cy="1217983"/>
          </a:xfrm>
          <a:prstGeom prst="wedgeEllipseCallout">
            <a:avLst>
              <a:gd name="adj1" fmla="val 54174"/>
              <a:gd name="adj2" fmla="val 39619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ato" panose="020F0502020204030203" pitchFamily="34" charset="77"/>
              </a:rPr>
              <a:t>Count in tens.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EB6D46-9DE2-194F-AEE1-D7EC2AE74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90"/>
          <a:stretch/>
        </p:blipFill>
        <p:spPr>
          <a:xfrm>
            <a:off x="1204842" y="3348787"/>
            <a:ext cx="4170947" cy="1827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22A166-5360-1F4A-8757-9E2DDD6AF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9474"/>
          <a:stretch/>
        </p:blipFill>
        <p:spPr>
          <a:xfrm>
            <a:off x="6816213" y="3442728"/>
            <a:ext cx="2502568" cy="1827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97C3E9-E614-284D-B4F5-DCE0E77FA05A}"/>
              </a:ext>
            </a:extLst>
          </p:cNvPr>
          <p:cNvSpPr txBox="1"/>
          <p:nvPr/>
        </p:nvSpPr>
        <p:spPr>
          <a:xfrm>
            <a:off x="7045023" y="1899020"/>
            <a:ext cx="14590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20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twenty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8F20C7-283F-DC44-B725-3B6BB110FB14}"/>
              </a:ext>
            </a:extLst>
          </p:cNvPr>
          <p:cNvSpPr txBox="1"/>
          <p:nvPr/>
        </p:nvSpPr>
        <p:spPr>
          <a:xfrm>
            <a:off x="2471669" y="1986945"/>
            <a:ext cx="86754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3824795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D47471-EE14-2F43-8FCD-3792B5F1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947" b="64974"/>
          <a:stretch/>
        </p:blipFill>
        <p:spPr>
          <a:xfrm>
            <a:off x="1371598" y="1551214"/>
            <a:ext cx="3176337" cy="1529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5B22DC-022C-8441-9112-5A4ADC5B1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19079" b="64974"/>
          <a:stretch/>
        </p:blipFill>
        <p:spPr>
          <a:xfrm>
            <a:off x="6424865" y="1551214"/>
            <a:ext cx="3769895" cy="15290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DFC80E-7BC8-4043-AA7F-0C059F0E1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" t="54793" r="61316" b="21981"/>
          <a:stretch/>
        </p:blipFill>
        <p:spPr>
          <a:xfrm>
            <a:off x="673766" y="4292805"/>
            <a:ext cx="4572000" cy="1013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5D9313-01D8-C04E-85FE-728243293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4793" r="12500" b="3230"/>
          <a:stretch/>
        </p:blipFill>
        <p:spPr>
          <a:xfrm>
            <a:off x="6424865" y="4328466"/>
            <a:ext cx="4572000" cy="18325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C76B03-EB37-0349-9C38-EBA21CEEFAF9}"/>
              </a:ext>
            </a:extLst>
          </p:cNvPr>
          <p:cNvSpPr txBox="1"/>
          <p:nvPr/>
        </p:nvSpPr>
        <p:spPr>
          <a:xfrm>
            <a:off x="2359281" y="591281"/>
            <a:ext cx="120097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30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thirty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549961-3654-B443-94D6-6DA42E5704C4}"/>
              </a:ext>
            </a:extLst>
          </p:cNvPr>
          <p:cNvSpPr txBox="1"/>
          <p:nvPr/>
        </p:nvSpPr>
        <p:spPr>
          <a:xfrm>
            <a:off x="7770240" y="696981"/>
            <a:ext cx="10791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40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forty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91DEC8-F6D6-C14A-A62C-C95C504F9867}"/>
              </a:ext>
            </a:extLst>
          </p:cNvPr>
          <p:cNvSpPr txBox="1"/>
          <p:nvPr/>
        </p:nvSpPr>
        <p:spPr>
          <a:xfrm>
            <a:off x="2599005" y="3065674"/>
            <a:ext cx="9300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50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fifty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3109DB-D31B-7540-9B01-856CCF8C956A}"/>
              </a:ext>
            </a:extLst>
          </p:cNvPr>
          <p:cNvSpPr txBox="1"/>
          <p:nvPr/>
        </p:nvSpPr>
        <p:spPr>
          <a:xfrm>
            <a:off x="7894549" y="3171374"/>
            <a:ext cx="10390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60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sixty</a:t>
            </a:r>
          </a:p>
        </p:txBody>
      </p:sp>
    </p:spTree>
    <p:extLst>
      <p:ext uri="{BB962C8B-B14F-4D97-AF65-F5344CB8AC3E}">
        <p14:creationId xmlns:p14="http://schemas.microsoft.com/office/powerpoint/2010/main" val="206456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0C76B03-EB37-0349-9C38-EBA21CEEFAF9}"/>
              </a:ext>
            </a:extLst>
          </p:cNvPr>
          <p:cNvSpPr txBox="1"/>
          <p:nvPr/>
        </p:nvSpPr>
        <p:spPr>
          <a:xfrm>
            <a:off x="2131730" y="60793"/>
            <a:ext cx="15937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70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seventy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549961-3654-B443-94D6-6DA42E5704C4}"/>
              </a:ext>
            </a:extLst>
          </p:cNvPr>
          <p:cNvSpPr txBox="1"/>
          <p:nvPr/>
        </p:nvSpPr>
        <p:spPr>
          <a:xfrm>
            <a:off x="8009550" y="44751"/>
            <a:ext cx="130676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80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eighty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3109DB-D31B-7540-9B01-856CCF8C956A}"/>
              </a:ext>
            </a:extLst>
          </p:cNvPr>
          <p:cNvSpPr txBox="1"/>
          <p:nvPr/>
        </p:nvSpPr>
        <p:spPr>
          <a:xfrm>
            <a:off x="7186023" y="3171374"/>
            <a:ext cx="245612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100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one hundred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1BEC2-E002-F44C-BB94-20F5321B3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6" r="56767" b="62329"/>
          <a:stretch/>
        </p:blipFill>
        <p:spPr>
          <a:xfrm>
            <a:off x="593551" y="1326649"/>
            <a:ext cx="4940969" cy="1899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D6B839-B589-0847-B11F-2F961894D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61" b="62329"/>
          <a:stretch/>
        </p:blipFill>
        <p:spPr>
          <a:xfrm>
            <a:off x="6392279" y="1370803"/>
            <a:ext cx="5082674" cy="1899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91DEC8-F6D6-C14A-A62C-C95C504F9867}"/>
              </a:ext>
            </a:extLst>
          </p:cNvPr>
          <p:cNvSpPr txBox="1"/>
          <p:nvPr/>
        </p:nvSpPr>
        <p:spPr>
          <a:xfrm>
            <a:off x="2401837" y="3065674"/>
            <a:ext cx="13244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90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ninety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DEA63-AFC4-F549-BC41-5F227297D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8" t="62329" r="56143"/>
          <a:stretch/>
        </p:blipFill>
        <p:spPr>
          <a:xfrm>
            <a:off x="470066" y="4327558"/>
            <a:ext cx="5064454" cy="1899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30ADE-EE20-0B40-9268-C359D748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61" t="62329" r="1305"/>
          <a:stretch/>
        </p:blipFill>
        <p:spPr>
          <a:xfrm>
            <a:off x="6290363" y="4327558"/>
            <a:ext cx="4924929" cy="18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66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22873-DE9F-CC4D-9E84-7CB73F89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2" y="2979487"/>
            <a:ext cx="1732011" cy="2587124"/>
          </a:xfrm>
          <a:prstGeom prst="rect">
            <a:avLst/>
          </a:prstGeo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4A404F0E-B3A5-0449-9D65-178FF2FF8082}"/>
              </a:ext>
            </a:extLst>
          </p:cNvPr>
          <p:cNvSpPr/>
          <p:nvPr/>
        </p:nvSpPr>
        <p:spPr>
          <a:xfrm>
            <a:off x="771223" y="770021"/>
            <a:ext cx="3319514" cy="1481925"/>
          </a:xfrm>
          <a:prstGeom prst="wedgeEllipseCallout">
            <a:avLst>
              <a:gd name="adj1" fmla="val -26292"/>
              <a:gd name="adj2" fmla="val 81243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ato" panose="020F0502020204030203" pitchFamily="34" charset="77"/>
              </a:rPr>
              <a:t>We can count in tens and ones.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7C442E8F-6317-8F42-AFB4-2E4A7CDA7C9E}"/>
              </a:ext>
            </a:extLst>
          </p:cNvPr>
          <p:cNvSpPr/>
          <p:nvPr/>
        </p:nvSpPr>
        <p:spPr>
          <a:xfrm>
            <a:off x="2624086" y="4084686"/>
            <a:ext cx="3169920" cy="1481925"/>
          </a:xfrm>
          <a:prstGeom prst="wedgeEllipseCallout">
            <a:avLst>
              <a:gd name="adj1" fmla="val -61717"/>
              <a:gd name="adj2" fmla="val -73557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ato" panose="020F0502020204030203" pitchFamily="34" charset="77"/>
              </a:rPr>
              <a:t>65 is read as sixty-five.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A34D0-C6A0-0B41-9DA6-D1B4E1900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639" y="1155921"/>
            <a:ext cx="6592170" cy="2928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A09F9-E0E0-954C-901C-DD53FAF77873}"/>
              </a:ext>
            </a:extLst>
          </p:cNvPr>
          <p:cNvSpPr txBox="1"/>
          <p:nvPr/>
        </p:nvSpPr>
        <p:spPr>
          <a:xfrm>
            <a:off x="6573475" y="4273049"/>
            <a:ext cx="3914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60 and 5 loose ones</a:t>
            </a:r>
          </a:p>
          <a:p>
            <a:endParaRPr lang="en-US" sz="2800" dirty="0">
              <a:latin typeface="Lato" panose="020F05020202040302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50060E-744D-9E4B-96DF-A2BC182B5D40}"/>
              </a:ext>
            </a:extLst>
          </p:cNvPr>
          <p:cNvSpPr txBox="1"/>
          <p:nvPr/>
        </p:nvSpPr>
        <p:spPr>
          <a:xfrm>
            <a:off x="6096000" y="4938465"/>
            <a:ext cx="4079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60 and 5 makes 65.</a:t>
            </a:r>
          </a:p>
          <a:p>
            <a:r>
              <a:rPr lang="en-PH" sz="2800" dirty="0">
                <a:latin typeface="Lato" panose="020F0502020204030203" pitchFamily="34" charset="77"/>
              </a:rPr>
              <a:t>60 + 5 = 65</a:t>
            </a:r>
          </a:p>
          <a:p>
            <a:endParaRPr lang="en-US" sz="28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717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A8E1C-310C-3842-B7F6-20FBD23AF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288" y="583532"/>
            <a:ext cx="1205796" cy="2000524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8E88E7EC-1DE9-CD48-9F0E-B7FF47D2B299}"/>
              </a:ext>
            </a:extLst>
          </p:cNvPr>
          <p:cNvSpPr/>
          <p:nvPr/>
        </p:nvSpPr>
        <p:spPr>
          <a:xfrm>
            <a:off x="1090863" y="842832"/>
            <a:ext cx="7350091" cy="1066180"/>
          </a:xfrm>
          <a:prstGeom prst="wedgeEllipseCallout">
            <a:avLst>
              <a:gd name="adj1" fmla="val 64516"/>
              <a:gd name="adj2" fmla="val -25927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PH" sz="2400" dirty="0">
                <a:solidFill>
                  <a:schemeClr val="tx1"/>
                </a:solidFill>
                <a:latin typeface="Lato" panose="020F0502020204030203" pitchFamily="34" charset="77"/>
              </a:rPr>
              <a:t>Add 1 loose one to 90 and 9 loose ones to get 90 and 10 loose ones.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748BF-ABC0-4841-880A-E22DD59B2240}"/>
              </a:ext>
            </a:extLst>
          </p:cNvPr>
          <p:cNvSpPr txBox="1"/>
          <p:nvPr/>
        </p:nvSpPr>
        <p:spPr>
          <a:xfrm>
            <a:off x="119229" y="2051468"/>
            <a:ext cx="317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100 is just after 99.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2E3002-74AD-FE46-ADA9-7D9B6AA55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163" y="2584056"/>
            <a:ext cx="8390021" cy="1032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FDFD06-7076-034C-827D-BAB92BF41E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8"/>
          <a:stretch/>
        </p:blipFill>
        <p:spPr>
          <a:xfrm>
            <a:off x="1707164" y="4887452"/>
            <a:ext cx="8390021" cy="12747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41CED3-F979-9B4B-96DD-EAE613BE2838}"/>
              </a:ext>
            </a:extLst>
          </p:cNvPr>
          <p:cNvSpPr txBox="1"/>
          <p:nvPr/>
        </p:nvSpPr>
        <p:spPr>
          <a:xfrm>
            <a:off x="5310382" y="3593605"/>
            <a:ext cx="5088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90 	and 		10 loose ones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9C4BA-ACE7-994F-B439-BC59F6C8B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4" y="4146958"/>
            <a:ext cx="281523" cy="6538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4CF24F-B009-7442-BDD6-EC19DF5D27E1}"/>
              </a:ext>
            </a:extLst>
          </p:cNvPr>
          <p:cNvSpPr txBox="1"/>
          <p:nvPr/>
        </p:nvSpPr>
        <p:spPr>
          <a:xfrm>
            <a:off x="8133815" y="4107526"/>
            <a:ext cx="3425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/>
              <a:t>regroup 10 loose ones</a:t>
            </a:r>
          </a:p>
          <a:p>
            <a:r>
              <a:rPr lang="en-PH" sz="2800" dirty="0"/>
              <a:t>into 1 ten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03140-FBA2-B348-8C3A-DB12F62DAF6A}"/>
              </a:ext>
            </a:extLst>
          </p:cNvPr>
          <p:cNvSpPr txBox="1"/>
          <p:nvPr/>
        </p:nvSpPr>
        <p:spPr>
          <a:xfrm>
            <a:off x="119229" y="4146958"/>
            <a:ext cx="4352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90 and 1 ten make 10 tens.</a:t>
            </a:r>
          </a:p>
          <a:p>
            <a:r>
              <a:rPr lang="en-PH" sz="2800" dirty="0">
                <a:latin typeface="Lato" panose="020F0502020204030203" pitchFamily="34" charset="77"/>
              </a:rPr>
              <a:t>10 tens make 100.</a:t>
            </a:r>
          </a:p>
        </p:txBody>
      </p:sp>
    </p:spTree>
    <p:extLst>
      <p:ext uri="{BB962C8B-B14F-4D97-AF65-F5344CB8AC3E}">
        <p14:creationId xmlns:p14="http://schemas.microsoft.com/office/powerpoint/2010/main" val="122574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5F3D631F-7B9E-654D-AFB2-09CF6807B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8" y="322559"/>
            <a:ext cx="10515600" cy="567794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Skip counting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DC63F9-00D2-5B45-ACF5-A35BE4673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04217"/>
              </p:ext>
            </p:extLst>
          </p:nvPr>
        </p:nvGraphicFramePr>
        <p:xfrm>
          <a:off x="1078832" y="971863"/>
          <a:ext cx="3598780" cy="306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90">
                  <a:extLst>
                    <a:ext uri="{9D8B030D-6E8A-4147-A177-3AD203B41FA5}">
                      <a16:colId xmlns:a16="http://schemas.microsoft.com/office/drawing/2014/main" val="3150974818"/>
                    </a:ext>
                  </a:extLst>
                </a:gridCol>
                <a:gridCol w="1799390">
                  <a:extLst>
                    <a:ext uri="{9D8B030D-6E8A-4147-A177-3AD203B41FA5}">
                      <a16:colId xmlns:a16="http://schemas.microsoft.com/office/drawing/2014/main" val="3318977369"/>
                    </a:ext>
                  </a:extLst>
                </a:gridCol>
              </a:tblGrid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360476"/>
                  </a:ext>
                </a:extLst>
              </a:tr>
              <a:tr h="17850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23801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245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23B20AD-69FA-544B-B576-336303558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0193"/>
              </p:ext>
            </p:extLst>
          </p:nvPr>
        </p:nvGraphicFramePr>
        <p:xfrm>
          <a:off x="7150769" y="971863"/>
          <a:ext cx="3598780" cy="306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90">
                  <a:extLst>
                    <a:ext uri="{9D8B030D-6E8A-4147-A177-3AD203B41FA5}">
                      <a16:colId xmlns:a16="http://schemas.microsoft.com/office/drawing/2014/main" val="3150974818"/>
                    </a:ext>
                  </a:extLst>
                </a:gridCol>
                <a:gridCol w="1799390">
                  <a:extLst>
                    <a:ext uri="{9D8B030D-6E8A-4147-A177-3AD203B41FA5}">
                      <a16:colId xmlns:a16="http://schemas.microsoft.com/office/drawing/2014/main" val="3318977369"/>
                    </a:ext>
                  </a:extLst>
                </a:gridCol>
              </a:tblGrid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360476"/>
                  </a:ext>
                </a:extLst>
              </a:tr>
              <a:tr h="17850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23801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2457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FC11481-F8FE-0444-A076-0A296F4B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831574"/>
            <a:ext cx="1646603" cy="1276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5D8763-1BE6-B945-9106-BBA12E5E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60" y="1831574"/>
            <a:ext cx="330200" cy="33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E4959-9F5D-2143-86A1-29D9E1F8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110" y="1839594"/>
            <a:ext cx="1646603" cy="1276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BE665C-C9CA-DC42-8EF3-590B070A5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774" y="1835583"/>
            <a:ext cx="330200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10BFBA-36A5-5541-8589-EE2161912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027" y="1835583"/>
            <a:ext cx="330200" cy="3302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09BE72-FDA4-874C-9A98-50081C23045C}"/>
              </a:ext>
            </a:extLst>
          </p:cNvPr>
          <p:cNvCxnSpPr/>
          <p:nvPr/>
        </p:nvCxnSpPr>
        <p:spPr>
          <a:xfrm>
            <a:off x="5277853" y="2818934"/>
            <a:ext cx="13314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D1527B-0D71-8A43-B104-5FA6B66E1F84}"/>
              </a:ext>
            </a:extLst>
          </p:cNvPr>
          <p:cNvSpPr txBox="1"/>
          <p:nvPr/>
        </p:nvSpPr>
        <p:spPr>
          <a:xfrm>
            <a:off x="5320212" y="2208022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1 more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EE36E-BE9A-CE42-B0C8-9E5EB019415A}"/>
              </a:ext>
            </a:extLst>
          </p:cNvPr>
          <p:cNvSpPr txBox="1"/>
          <p:nvPr/>
        </p:nvSpPr>
        <p:spPr>
          <a:xfrm>
            <a:off x="5642876" y="2906627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+ 1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FD02D7-FF6C-8B4B-B068-CE06DC1F76D9}"/>
              </a:ext>
            </a:extLst>
          </p:cNvPr>
          <p:cNvSpPr txBox="1"/>
          <p:nvPr/>
        </p:nvSpPr>
        <p:spPr>
          <a:xfrm>
            <a:off x="950419" y="4153428"/>
            <a:ext cx="343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  <a:cs typeface="Lao MN" pitchFamily="2" charset="0"/>
              </a:rPr>
              <a:t>54 is 2 more than 52.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573795-A965-7C41-BFD4-0C9E7A5BAABA}"/>
              </a:ext>
            </a:extLst>
          </p:cNvPr>
          <p:cNvSpPr txBox="1"/>
          <p:nvPr/>
        </p:nvSpPr>
        <p:spPr>
          <a:xfrm>
            <a:off x="662346" y="5315310"/>
            <a:ext cx="56509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We can skip count by 2s.</a:t>
            </a:r>
          </a:p>
          <a:p>
            <a:r>
              <a:rPr lang="en-PH" sz="2800" dirty="0">
                <a:latin typeface="Lato" panose="020F0502020204030203" pitchFamily="34" charset="77"/>
              </a:rPr>
              <a:t>52, 54, 56, 58, 60, 62, 64, 66, 68, 70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341C663-066B-D54E-8963-3F76EF36B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032" y="4221454"/>
            <a:ext cx="6180220" cy="10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6BFD1-FE52-224B-86C8-1D060A147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368"/>
            <a:ext cx="10515600" cy="5280286"/>
          </a:xfrm>
        </p:spPr>
        <p:txBody>
          <a:bodyPr/>
          <a:lstStyle/>
          <a:p>
            <a:pPr marL="0" indent="0">
              <a:buNone/>
            </a:pPr>
            <a:r>
              <a:rPr lang="en-PH" dirty="0"/>
              <a:t>Count the things in the cupboard.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F3CC02-AD47-D943-A115-1CB308F4F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386" y="1622459"/>
            <a:ext cx="5650256" cy="41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4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DC63F9-00D2-5B45-ACF5-A35BE4673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546095"/>
              </p:ext>
            </p:extLst>
          </p:nvPr>
        </p:nvGraphicFramePr>
        <p:xfrm>
          <a:off x="1009819" y="848421"/>
          <a:ext cx="3598780" cy="306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90">
                  <a:extLst>
                    <a:ext uri="{9D8B030D-6E8A-4147-A177-3AD203B41FA5}">
                      <a16:colId xmlns:a16="http://schemas.microsoft.com/office/drawing/2014/main" val="3150974818"/>
                    </a:ext>
                  </a:extLst>
                </a:gridCol>
                <a:gridCol w="1799390">
                  <a:extLst>
                    <a:ext uri="{9D8B030D-6E8A-4147-A177-3AD203B41FA5}">
                      <a16:colId xmlns:a16="http://schemas.microsoft.com/office/drawing/2014/main" val="3318977369"/>
                    </a:ext>
                  </a:extLst>
                </a:gridCol>
              </a:tblGrid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360476"/>
                  </a:ext>
                </a:extLst>
              </a:tr>
              <a:tr h="17850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23801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245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23B20AD-69FA-544B-B576-336303558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235398"/>
              </p:ext>
            </p:extLst>
          </p:nvPr>
        </p:nvGraphicFramePr>
        <p:xfrm>
          <a:off x="7081756" y="848421"/>
          <a:ext cx="3598780" cy="306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90">
                  <a:extLst>
                    <a:ext uri="{9D8B030D-6E8A-4147-A177-3AD203B41FA5}">
                      <a16:colId xmlns:a16="http://schemas.microsoft.com/office/drawing/2014/main" val="3150974818"/>
                    </a:ext>
                  </a:extLst>
                </a:gridCol>
                <a:gridCol w="1799390">
                  <a:extLst>
                    <a:ext uri="{9D8B030D-6E8A-4147-A177-3AD203B41FA5}">
                      <a16:colId xmlns:a16="http://schemas.microsoft.com/office/drawing/2014/main" val="3318977369"/>
                    </a:ext>
                  </a:extLst>
                </a:gridCol>
              </a:tblGrid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360476"/>
                  </a:ext>
                </a:extLst>
              </a:tr>
              <a:tr h="17850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23801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2457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15D8763-1BE6-B945-9106-BBA12E5EA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947" y="1708132"/>
            <a:ext cx="330200" cy="33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BE665C-C9CA-DC42-8EF3-590B070A5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761" y="1712141"/>
            <a:ext cx="330200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10BFBA-36A5-5541-8589-EE2161912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093" y="1720480"/>
            <a:ext cx="330200" cy="3302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09BE72-FDA4-874C-9A98-50081C23045C}"/>
              </a:ext>
            </a:extLst>
          </p:cNvPr>
          <p:cNvCxnSpPr/>
          <p:nvPr/>
        </p:nvCxnSpPr>
        <p:spPr>
          <a:xfrm>
            <a:off x="5208840" y="2695492"/>
            <a:ext cx="13314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D1527B-0D71-8A43-B104-5FA6B66E1F84}"/>
              </a:ext>
            </a:extLst>
          </p:cNvPr>
          <p:cNvSpPr txBox="1"/>
          <p:nvPr/>
        </p:nvSpPr>
        <p:spPr>
          <a:xfrm>
            <a:off x="5251199" y="2084580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2 more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EE36E-BE9A-CE42-B0C8-9E5EB019415A}"/>
              </a:ext>
            </a:extLst>
          </p:cNvPr>
          <p:cNvSpPr txBox="1"/>
          <p:nvPr/>
        </p:nvSpPr>
        <p:spPr>
          <a:xfrm>
            <a:off x="5573863" y="2783185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+ 2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FD02D7-FF6C-8B4B-B068-CE06DC1F76D9}"/>
              </a:ext>
            </a:extLst>
          </p:cNvPr>
          <p:cNvSpPr txBox="1"/>
          <p:nvPr/>
        </p:nvSpPr>
        <p:spPr>
          <a:xfrm>
            <a:off x="1189863" y="4398084"/>
            <a:ext cx="343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42 is 1 more than 41.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06564B-447F-6E4E-885C-DA2A0507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307" y="4476443"/>
            <a:ext cx="6962208" cy="11485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573795-A965-7C41-BFD4-0C9E7A5BAABA}"/>
              </a:ext>
            </a:extLst>
          </p:cNvPr>
          <p:cNvSpPr txBox="1"/>
          <p:nvPr/>
        </p:nvSpPr>
        <p:spPr>
          <a:xfrm>
            <a:off x="950419" y="5652819"/>
            <a:ext cx="5650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41, 42, 43, 44, 45, 46, 47, 48, 49, 50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D5F41-CCBD-F047-8D7A-C6AFF9B97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11" y="1571455"/>
            <a:ext cx="1609668" cy="1620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0BFD3F-9ED8-AD40-B73E-E1080DDD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382" y="1559512"/>
            <a:ext cx="1609668" cy="16209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7A628C-D997-7E42-80E5-2BFBBE02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672" y="1708132"/>
            <a:ext cx="330200" cy="33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6DE6B9-7E7F-3243-BBE1-E366BE67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357" y="1747312"/>
            <a:ext cx="330200" cy="330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ACF0E1-0F87-8043-B204-264CD7B8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25" y="1747312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1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DC63F9-00D2-5B45-ACF5-A35BE4673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0729"/>
              </p:ext>
            </p:extLst>
          </p:nvPr>
        </p:nvGraphicFramePr>
        <p:xfrm>
          <a:off x="1078832" y="971863"/>
          <a:ext cx="3598780" cy="306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90">
                  <a:extLst>
                    <a:ext uri="{9D8B030D-6E8A-4147-A177-3AD203B41FA5}">
                      <a16:colId xmlns:a16="http://schemas.microsoft.com/office/drawing/2014/main" val="3150974818"/>
                    </a:ext>
                  </a:extLst>
                </a:gridCol>
                <a:gridCol w="1799390">
                  <a:extLst>
                    <a:ext uri="{9D8B030D-6E8A-4147-A177-3AD203B41FA5}">
                      <a16:colId xmlns:a16="http://schemas.microsoft.com/office/drawing/2014/main" val="3318977369"/>
                    </a:ext>
                  </a:extLst>
                </a:gridCol>
              </a:tblGrid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360476"/>
                  </a:ext>
                </a:extLst>
              </a:tr>
              <a:tr h="17850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23801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2457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23B20AD-69FA-544B-B576-336303558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82307"/>
              </p:ext>
            </p:extLst>
          </p:nvPr>
        </p:nvGraphicFramePr>
        <p:xfrm>
          <a:off x="7150769" y="971863"/>
          <a:ext cx="3598780" cy="306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390">
                  <a:extLst>
                    <a:ext uri="{9D8B030D-6E8A-4147-A177-3AD203B41FA5}">
                      <a16:colId xmlns:a16="http://schemas.microsoft.com/office/drawing/2014/main" val="3150974818"/>
                    </a:ext>
                  </a:extLst>
                </a:gridCol>
                <a:gridCol w="1799390">
                  <a:extLst>
                    <a:ext uri="{9D8B030D-6E8A-4147-A177-3AD203B41FA5}">
                      <a16:colId xmlns:a16="http://schemas.microsoft.com/office/drawing/2014/main" val="3318977369"/>
                    </a:ext>
                  </a:extLst>
                </a:gridCol>
              </a:tblGrid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360476"/>
                  </a:ext>
                </a:extLst>
              </a:tr>
              <a:tr h="178502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423801"/>
                  </a:ext>
                </a:extLst>
              </a:tr>
              <a:tr h="6406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ato" panose="020F0502020204030203" pitchFamily="34" charset="77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2457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FC11481-F8FE-0444-A076-0A296F4B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831574"/>
            <a:ext cx="1646603" cy="1276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5D8763-1BE6-B945-9106-BBA12E5E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954" y="1831574"/>
            <a:ext cx="330200" cy="3302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09BE72-FDA4-874C-9A98-50081C23045C}"/>
              </a:ext>
            </a:extLst>
          </p:cNvPr>
          <p:cNvCxnSpPr/>
          <p:nvPr/>
        </p:nvCxnSpPr>
        <p:spPr>
          <a:xfrm>
            <a:off x="5277853" y="2818934"/>
            <a:ext cx="13314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D1527B-0D71-8A43-B104-5FA6B66E1F84}"/>
              </a:ext>
            </a:extLst>
          </p:cNvPr>
          <p:cNvSpPr txBox="1"/>
          <p:nvPr/>
        </p:nvSpPr>
        <p:spPr>
          <a:xfrm>
            <a:off x="5320212" y="2208022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5 more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EE36E-BE9A-CE42-B0C8-9E5EB019415A}"/>
              </a:ext>
            </a:extLst>
          </p:cNvPr>
          <p:cNvSpPr txBox="1"/>
          <p:nvPr/>
        </p:nvSpPr>
        <p:spPr>
          <a:xfrm>
            <a:off x="5642876" y="2906627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ato" panose="020F0502020204030203" pitchFamily="34" charset="77"/>
              </a:rPr>
              <a:t>+ 5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FD02D7-FF6C-8B4B-B068-CE06DC1F76D9}"/>
              </a:ext>
            </a:extLst>
          </p:cNvPr>
          <p:cNvSpPr txBox="1"/>
          <p:nvPr/>
        </p:nvSpPr>
        <p:spPr>
          <a:xfrm>
            <a:off x="950419" y="4153428"/>
            <a:ext cx="343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50 is 5 more than 45.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573795-A965-7C41-BFD4-0C9E7A5BAABA}"/>
              </a:ext>
            </a:extLst>
          </p:cNvPr>
          <p:cNvSpPr txBox="1"/>
          <p:nvPr/>
        </p:nvSpPr>
        <p:spPr>
          <a:xfrm>
            <a:off x="677115" y="5299885"/>
            <a:ext cx="69813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We can skip count by 5s.</a:t>
            </a:r>
          </a:p>
          <a:p>
            <a:r>
              <a:rPr lang="en-PH" sz="2800" dirty="0">
                <a:latin typeface="Lato" panose="020F0502020204030203" pitchFamily="34" charset="77"/>
              </a:rPr>
              <a:t>45, 50, 55, 60, 65, 70, 75, 80, 85, 90, 95, 100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7DA88-F791-7A4F-88CF-746F58EE1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704" y="1831574"/>
            <a:ext cx="330200" cy="33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15C5C-47AF-9449-8A81-D125C0940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476" y="1839594"/>
            <a:ext cx="330200" cy="33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88954F-4DA9-C846-8214-8D4DAED00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14" y="1839594"/>
            <a:ext cx="330200" cy="33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E3AE2-59E7-4349-9CF9-BC160F16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371" y="1839594"/>
            <a:ext cx="330200" cy="330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0F96C7-1950-0E41-8C54-6738BE104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282" y="1694537"/>
            <a:ext cx="1609668" cy="1620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1DD9E-C9AE-8644-984E-E0896DA8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45" y="4395131"/>
            <a:ext cx="7134866" cy="10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A5D44-205F-EA4D-B772-849C9DEBB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900" y="2791994"/>
            <a:ext cx="1792692" cy="2694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B64D2-375E-E648-BDA9-784E0DF4770A}"/>
              </a:ext>
            </a:extLst>
          </p:cNvPr>
          <p:cNvSpPr txBox="1"/>
          <p:nvPr/>
        </p:nvSpPr>
        <p:spPr>
          <a:xfrm>
            <a:off x="540845" y="1644801"/>
            <a:ext cx="661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We can skip count by 10s from 10 to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A0805-ED5D-8D41-B6E4-3AD6C7690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11" y="2478838"/>
            <a:ext cx="7616658" cy="1511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194724-F7A7-A043-A1DF-B72D1B1A475F}"/>
              </a:ext>
            </a:extLst>
          </p:cNvPr>
          <p:cNvSpPr txBox="1"/>
          <p:nvPr/>
        </p:nvSpPr>
        <p:spPr>
          <a:xfrm>
            <a:off x="664077" y="4736145"/>
            <a:ext cx="5859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dirty="0">
                <a:latin typeface="Lato" panose="020F0502020204030203" pitchFamily="34" charset="77"/>
              </a:rPr>
              <a:t>10, 20, 30, 40, 50, 60, 70, 80, 90, 100</a:t>
            </a:r>
          </a:p>
          <a:p>
            <a:endParaRPr lang="en-US" sz="28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4766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72DC22-AAC3-9B47-927B-AB1EC659E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88" y="5090669"/>
            <a:ext cx="5160264" cy="1127252"/>
          </a:xfrm>
        </p:spPr>
        <p:txBody>
          <a:bodyPr/>
          <a:lstStyle/>
          <a:p>
            <a:pPr marL="0" indent="0" algn="just">
              <a:buNone/>
            </a:pPr>
            <a:r>
              <a:rPr lang="en-PH" dirty="0"/>
              <a:t>How many monkeys are there?</a:t>
            </a:r>
          </a:p>
          <a:p>
            <a:pPr marL="0" indent="0" algn="just">
              <a:buNone/>
            </a:pPr>
            <a:r>
              <a:rPr lang="en-PH" dirty="0"/>
              <a:t>The monkeys run away.</a:t>
            </a:r>
          </a:p>
          <a:p>
            <a:pPr algn="just"/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FD42D86-EAB1-9448-A117-F8A888489290}"/>
              </a:ext>
            </a:extLst>
          </p:cNvPr>
          <p:cNvSpPr txBox="1">
            <a:spLocks/>
          </p:cNvSpPr>
          <p:nvPr/>
        </p:nvSpPr>
        <p:spPr>
          <a:xfrm>
            <a:off x="5925312" y="4892358"/>
            <a:ext cx="6342888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dirty="0"/>
              <a:t>How many monkeys are there now? There are no monkeys.</a:t>
            </a:r>
          </a:p>
          <a:p>
            <a:pPr marL="0" indent="0">
              <a:buNone/>
            </a:pPr>
            <a:r>
              <a:rPr lang="en-PH" dirty="0"/>
              <a:t>The number of monkeys is </a:t>
            </a:r>
            <a:r>
              <a:rPr lang="en-PH" b="1" dirty="0"/>
              <a:t>zero</a:t>
            </a:r>
            <a:r>
              <a:rPr lang="en-PH" dirty="0"/>
              <a:t> or </a:t>
            </a:r>
            <a:r>
              <a:rPr lang="en-PH" b="1" dirty="0"/>
              <a:t>0</a:t>
            </a:r>
            <a:r>
              <a:rPr lang="en-PH" dirty="0"/>
              <a:t>.</a:t>
            </a:r>
          </a:p>
          <a:p>
            <a:pPr algn="just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17E72-DD33-8C40-8B24-CC1EFFD6A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71" y="503755"/>
            <a:ext cx="9710882" cy="385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6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F8D3C9B-B400-2A42-B36E-808CA27D3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9022"/>
            <a:ext cx="10515600" cy="5677942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Counting to 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6C71BB-2701-6F40-8DD7-712912175E7F}"/>
              </a:ext>
            </a:extLst>
          </p:cNvPr>
          <p:cNvSpPr txBox="1"/>
          <p:nvPr/>
        </p:nvSpPr>
        <p:spPr>
          <a:xfrm>
            <a:off x="1537348" y="4845519"/>
            <a:ext cx="98135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zero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E0684A-BC53-834F-A67C-F446F0A3C4D1}"/>
              </a:ext>
            </a:extLst>
          </p:cNvPr>
          <p:cNvSpPr txBox="1"/>
          <p:nvPr/>
        </p:nvSpPr>
        <p:spPr>
          <a:xfrm>
            <a:off x="3226923" y="4845519"/>
            <a:ext cx="8547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5BCF7E-A3CD-5C4D-84CE-3573DF7B5554}"/>
              </a:ext>
            </a:extLst>
          </p:cNvPr>
          <p:cNvSpPr txBox="1"/>
          <p:nvPr/>
        </p:nvSpPr>
        <p:spPr>
          <a:xfrm>
            <a:off x="4862382" y="4827078"/>
            <a:ext cx="8803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2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157B7-F339-7B4D-AC8D-A3B1CEAA229B}"/>
              </a:ext>
            </a:extLst>
          </p:cNvPr>
          <p:cNvSpPr txBox="1"/>
          <p:nvPr/>
        </p:nvSpPr>
        <p:spPr>
          <a:xfrm>
            <a:off x="6449251" y="4852640"/>
            <a:ext cx="116089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3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three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AE537C-0CFA-7448-A457-FD22A2A4EC5C}"/>
              </a:ext>
            </a:extLst>
          </p:cNvPr>
          <p:cNvSpPr txBox="1"/>
          <p:nvPr/>
        </p:nvSpPr>
        <p:spPr>
          <a:xfrm>
            <a:off x="8129758" y="4827078"/>
            <a:ext cx="94288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4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four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D9D734-42DF-4243-B023-AB0C38FDF2AB}"/>
              </a:ext>
            </a:extLst>
          </p:cNvPr>
          <p:cNvSpPr txBox="1"/>
          <p:nvPr/>
        </p:nvSpPr>
        <p:spPr>
          <a:xfrm>
            <a:off x="9914500" y="4915080"/>
            <a:ext cx="8531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5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five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FF177B-3591-EC42-BF33-9053A7CB0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81" y="1163469"/>
            <a:ext cx="9343238" cy="34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970182-50CB-A54F-AA18-95C9FA9F3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36" y="732218"/>
            <a:ext cx="8767903" cy="3871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152A1-9C2C-9841-8E62-3E9542144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36" y="4928221"/>
            <a:ext cx="8770862" cy="10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6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F8D3C9B-B400-2A42-B36E-808CA27D3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096"/>
            <a:ext cx="10515600" cy="575986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Counting to 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6C71BB-2701-6F40-8DD7-712912175E7F}"/>
              </a:ext>
            </a:extLst>
          </p:cNvPr>
          <p:cNvSpPr txBox="1"/>
          <p:nvPr/>
        </p:nvSpPr>
        <p:spPr>
          <a:xfrm>
            <a:off x="1772440" y="4915080"/>
            <a:ext cx="67518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6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six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E0684A-BC53-834F-A67C-F446F0A3C4D1}"/>
              </a:ext>
            </a:extLst>
          </p:cNvPr>
          <p:cNvSpPr txBox="1"/>
          <p:nvPr/>
        </p:nvSpPr>
        <p:spPr>
          <a:xfrm>
            <a:off x="3296601" y="4915080"/>
            <a:ext cx="12298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7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seven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5BCF7E-A3CD-5C4D-84CE-3573DF7B5554}"/>
              </a:ext>
            </a:extLst>
          </p:cNvPr>
          <p:cNvSpPr txBox="1"/>
          <p:nvPr/>
        </p:nvSpPr>
        <p:spPr>
          <a:xfrm>
            <a:off x="5243191" y="4900745"/>
            <a:ext cx="10967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8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eight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157B7-F339-7B4D-AC8D-A3B1CEAA229B}"/>
              </a:ext>
            </a:extLst>
          </p:cNvPr>
          <p:cNvSpPr txBox="1"/>
          <p:nvPr/>
        </p:nvSpPr>
        <p:spPr>
          <a:xfrm>
            <a:off x="7137290" y="4934536"/>
            <a:ext cx="96052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9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nine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AE537C-0CFA-7448-A457-FD22A2A4EC5C}"/>
              </a:ext>
            </a:extLst>
          </p:cNvPr>
          <p:cNvSpPr txBox="1"/>
          <p:nvPr/>
        </p:nvSpPr>
        <p:spPr>
          <a:xfrm>
            <a:off x="9135531" y="4934536"/>
            <a:ext cx="83869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10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41418-238C-B14B-9FAB-824E5683D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53" y="1146930"/>
            <a:ext cx="9209262" cy="34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85DABD-9CE1-3F4A-8A0F-561568556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8037" y="5097958"/>
            <a:ext cx="8948699" cy="105058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6F590-4D76-C948-8999-630322379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01" y="946333"/>
            <a:ext cx="9333709" cy="39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2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747A7-F3B8-D34E-ACF3-959A477AD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0375"/>
            <a:ext cx="10515600" cy="554658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Counting to 20</a:t>
            </a:r>
            <a:endParaRPr lang="en-US" dirty="0"/>
          </a:p>
          <a:p>
            <a:pPr marL="0" indent="0">
              <a:buNone/>
            </a:pPr>
            <a:endParaRPr lang="en-US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E9856-7043-0145-B3B0-EDE1E203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34" y="3208421"/>
            <a:ext cx="2008218" cy="3019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7DE8E-AF18-114F-8339-77B814140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346" y="1479878"/>
            <a:ext cx="5241356" cy="2133833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084758DA-985A-AA4E-8EF7-CA713DE0478F}"/>
              </a:ext>
            </a:extLst>
          </p:cNvPr>
          <p:cNvSpPr/>
          <p:nvPr/>
        </p:nvSpPr>
        <p:spPr>
          <a:xfrm>
            <a:off x="2176914" y="1818213"/>
            <a:ext cx="3169920" cy="1217983"/>
          </a:xfrm>
          <a:prstGeom prst="wedgeEllipseCallout">
            <a:avLst>
              <a:gd name="adj1" fmla="val -37425"/>
              <a:gd name="adj2" fmla="val 63327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Lato" panose="020F0502020204030203" pitchFamily="34" charset="77"/>
              </a:rPr>
              <a:t>How many eggs are there?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74333-BAA0-5745-9FCF-ED76C99F048C}"/>
              </a:ext>
            </a:extLst>
          </p:cNvPr>
          <p:cNvSpPr txBox="1"/>
          <p:nvPr/>
        </p:nvSpPr>
        <p:spPr>
          <a:xfrm>
            <a:off x="5874074" y="3846068"/>
            <a:ext cx="4749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PH" sz="2800" dirty="0">
                <a:latin typeface="Lato" panose="020F0502020204030203" pitchFamily="34" charset="77"/>
              </a:rPr>
              <a:t>10 and 4 loose ones</a:t>
            </a:r>
          </a:p>
          <a:p>
            <a:pPr algn="just"/>
            <a:r>
              <a:rPr lang="en-PH" sz="2800" dirty="0">
                <a:latin typeface="Lato" panose="020F0502020204030203" pitchFamily="34" charset="77"/>
              </a:rPr>
              <a:t>10 and 4 make 14.</a:t>
            </a:r>
          </a:p>
          <a:p>
            <a:pPr algn="just"/>
            <a:r>
              <a:rPr lang="en-PH" sz="2800" dirty="0">
                <a:latin typeface="Lato" panose="020F0502020204030203" pitchFamily="34" charset="77"/>
              </a:rPr>
              <a:t>10 + 4 = 14</a:t>
            </a:r>
          </a:p>
          <a:p>
            <a:pPr algn="just"/>
            <a:endParaRPr lang="en-US" sz="28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649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C5C9CC7-69A9-354B-8C1A-1A25BE7E0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550"/>
          <a:stretch/>
        </p:blipFill>
        <p:spPr>
          <a:xfrm>
            <a:off x="1345928" y="997010"/>
            <a:ext cx="1381228" cy="369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DCD8E8-37B6-1B40-A66D-F566EA3FE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00" t="-947" r="61150" b="-947"/>
          <a:stretch/>
        </p:blipFill>
        <p:spPr>
          <a:xfrm>
            <a:off x="4446309" y="942146"/>
            <a:ext cx="1402554" cy="38207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0019CF-C9CC-1247-B8C3-A11E3FCE3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50" r="40600"/>
          <a:stretch/>
        </p:blipFill>
        <p:spPr>
          <a:xfrm>
            <a:off x="7494864" y="933001"/>
            <a:ext cx="1452348" cy="3820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5C1793-7210-2445-91DE-F9C7FB19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632"/>
          <a:stretch/>
        </p:blipFill>
        <p:spPr>
          <a:xfrm>
            <a:off x="2836884" y="997010"/>
            <a:ext cx="1449965" cy="36927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82ABB5-2C70-0346-90A6-80174B7B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50" r="61305"/>
          <a:stretch/>
        </p:blipFill>
        <p:spPr>
          <a:xfrm>
            <a:off x="5953459" y="942146"/>
            <a:ext cx="1378561" cy="37476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9FBBEF-A099-8743-9650-02E31AA55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50" r="40900"/>
          <a:stretch/>
        </p:blipFill>
        <p:spPr>
          <a:xfrm>
            <a:off x="9020693" y="933001"/>
            <a:ext cx="1409238" cy="38299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EB44681-ED58-4342-BD02-8B4CBA563204}"/>
              </a:ext>
            </a:extLst>
          </p:cNvPr>
          <p:cNvSpPr txBox="1"/>
          <p:nvPr/>
        </p:nvSpPr>
        <p:spPr>
          <a:xfrm>
            <a:off x="2090652" y="4592231"/>
            <a:ext cx="13724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11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eleven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CC39BA-4146-E24C-87C6-C86CCB03BB13}"/>
              </a:ext>
            </a:extLst>
          </p:cNvPr>
          <p:cNvSpPr txBox="1"/>
          <p:nvPr/>
        </p:nvSpPr>
        <p:spPr>
          <a:xfrm>
            <a:off x="5190387" y="4592231"/>
            <a:ext cx="139814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12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twelve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64AF36-1A8E-0245-87A9-426AF801867F}"/>
              </a:ext>
            </a:extLst>
          </p:cNvPr>
          <p:cNvSpPr txBox="1"/>
          <p:nvPr/>
        </p:nvSpPr>
        <p:spPr>
          <a:xfrm>
            <a:off x="8141561" y="4650167"/>
            <a:ext cx="16482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77"/>
              </a:rPr>
              <a:t>13</a:t>
            </a:r>
          </a:p>
          <a:p>
            <a:pPr algn="ctr"/>
            <a:r>
              <a:rPr lang="en-US" sz="3200" b="1" dirty="0">
                <a:latin typeface="Lato" panose="020F0502020204030203" pitchFamily="34" charset="77"/>
              </a:rPr>
              <a:t>thirteen</a:t>
            </a:r>
          </a:p>
        </p:txBody>
      </p:sp>
    </p:spTree>
    <p:extLst>
      <p:ext uri="{BB962C8B-B14F-4D97-AF65-F5344CB8AC3E}">
        <p14:creationId xmlns:p14="http://schemas.microsoft.com/office/powerpoint/2010/main" val="4115610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7586</TotalTime>
  <Words>425</Words>
  <Application>Microsoft Macintosh PowerPoint</Application>
  <PresentationFormat>Widescreen</PresentationFormat>
  <Paragraphs>173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Lao MN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673</cp:revision>
  <cp:lastPrinted>2023-03-16T06:30:06Z</cp:lastPrinted>
  <dcterms:created xsi:type="dcterms:W3CDTF">2019-04-16T02:10:14Z</dcterms:created>
  <dcterms:modified xsi:type="dcterms:W3CDTF">2023-08-01T08:32:31Z</dcterms:modified>
</cp:coreProperties>
</file>