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16160" cy="6782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23040" cy="2723040"/>
          </a:xfrm>
          <a:prstGeom prst="rect">
            <a:avLst/>
          </a:prstGeom>
          <a:ln w="0">
            <a:noFill/>
          </a:ln>
        </p:spPr>
      </p:pic>
      <p:sp>
        <p:nvSpPr>
          <p:cNvPr id="2" name="Rectangle 5"/>
          <p:cNvSpPr/>
          <p:nvPr/>
        </p:nvSpPr>
        <p:spPr>
          <a:xfrm>
            <a:off x="3487320" y="1475280"/>
            <a:ext cx="8628480" cy="37864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28480" cy="3081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16160" cy="559080"/>
          </a:xfrm>
          <a:prstGeom prst="rect">
            <a:avLst/>
          </a:prstGeom>
          <a:ln w="0">
            <a:noFill/>
          </a:ln>
        </p:spPr>
      </p:pic>
      <p:sp>
        <p:nvSpPr>
          <p:cNvPr id="43" name="Rectangle 7"/>
          <p:cNvSpPr/>
          <p:nvPr/>
        </p:nvSpPr>
        <p:spPr>
          <a:xfrm>
            <a:off x="10868760" y="0"/>
            <a:ext cx="894600" cy="894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58680" cy="958680"/>
          </a:xfrm>
          <a:prstGeom prst="rect">
            <a:avLst/>
          </a:prstGeom>
          <a:ln w="0">
            <a:noFill/>
          </a:ln>
        </p:spPr>
      </p:pic>
      <p:sp>
        <p:nvSpPr>
          <p:cNvPr id="45" name="TextBox 9"/>
          <p:cNvSpPr/>
          <p:nvPr/>
        </p:nvSpPr>
        <p:spPr>
          <a:xfrm>
            <a:off x="185400" y="6362280"/>
            <a:ext cx="4615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39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16160" cy="559080"/>
          </a:xfrm>
          <a:prstGeom prst="rect">
            <a:avLst/>
          </a:prstGeom>
          <a:ln w="0">
            <a:noFill/>
          </a:ln>
        </p:spPr>
      </p:pic>
      <p:sp>
        <p:nvSpPr>
          <p:cNvPr id="86" name="Rectangle 7"/>
          <p:cNvSpPr/>
          <p:nvPr/>
        </p:nvSpPr>
        <p:spPr>
          <a:xfrm>
            <a:off x="10868760" y="0"/>
            <a:ext cx="894600" cy="894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58680" cy="958680"/>
          </a:xfrm>
          <a:prstGeom prst="rect">
            <a:avLst/>
          </a:prstGeom>
          <a:ln w="0">
            <a:noFill/>
          </a:ln>
        </p:spPr>
      </p:pic>
      <p:sp>
        <p:nvSpPr>
          <p:cNvPr id="88" name="TextBox 9"/>
          <p:cNvSpPr/>
          <p:nvPr/>
        </p:nvSpPr>
        <p:spPr>
          <a:xfrm>
            <a:off x="185400" y="6362280"/>
            <a:ext cx="4615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39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40480" cy="330876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3996000" y="2773080"/>
            <a:ext cx="7550280" cy="130860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Similarities and Differences of People</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p:nvPr>
        </p:nvSpPr>
        <p:spPr>
          <a:xfrm>
            <a:off x="609480" y="1604520"/>
            <a:ext cx="10971720" cy="3976560"/>
          </a:xfrm>
          <a:prstGeom prst="rect">
            <a:avLst/>
          </a:prstGeom>
          <a:noFill/>
          <a:ln w="0">
            <a:noFill/>
          </a:ln>
        </p:spPr>
        <p:txBody>
          <a:bodyPr lIns="0" rIns="0" tIns="0" bIns="0" anchor="t">
            <a:normAutofit/>
          </a:bodyPr>
          <a:p>
            <a:pPr algn="just">
              <a:lnSpc>
                <a:spcPct val="150000"/>
              </a:lnSpc>
              <a:spcBef>
                <a:spcPts val="1417"/>
              </a:spcBef>
              <a:buNone/>
            </a:pPr>
            <a:r>
              <a:rPr b="0" lang="en-PH" sz="2200" spc="-1" strike="noStrike">
                <a:latin typeface="Lato"/>
              </a:rPr>
              <a:t>As children like you grow, physical changes occur. For example, you become taller and bigger. As your body changes in size, your strength, ability, and interests also change. You would also notice that as you grow, you see similarities and differences among your classmates. You see new people and new environment in your community. You start to learn to adjust to different situations.</a:t>
            </a:r>
            <a:endParaRPr b="0" lang="en-PH" sz="2200" spc="-1" strike="noStrike">
              <a:latin typeface="Arial"/>
            </a:endParaRPr>
          </a:p>
        </p:txBody>
      </p:sp>
      <p:sp>
        <p:nvSpPr>
          <p:cNvPr id="169" name=""/>
          <p:cNvSpPr/>
          <p:nvPr/>
        </p:nvSpPr>
        <p:spPr>
          <a:xfrm>
            <a:off x="540000" y="180000"/>
            <a:ext cx="10079640" cy="899640"/>
          </a:xfrm>
          <a:custGeom>
            <a:avLst/>
            <a:gdLst/>
            <a:ahLst/>
            <a:rect l="l" t="t" r="r" b="b"/>
            <a:pathLst>
              <a:path w="28002" h="2502">
                <a:moveTo>
                  <a:pt x="416" y="0"/>
                </a:moveTo>
                <a:lnTo>
                  <a:pt x="417" y="0"/>
                </a:lnTo>
                <a:cubicBezTo>
                  <a:pt x="344" y="0"/>
                  <a:pt x="272" y="19"/>
                  <a:pt x="208" y="56"/>
                </a:cubicBezTo>
                <a:cubicBezTo>
                  <a:pt x="145" y="92"/>
                  <a:pt x="92" y="145"/>
                  <a:pt x="56" y="208"/>
                </a:cubicBezTo>
                <a:cubicBezTo>
                  <a:pt x="19" y="272"/>
                  <a:pt x="0" y="344"/>
                  <a:pt x="0" y="417"/>
                </a:cubicBezTo>
                <a:lnTo>
                  <a:pt x="0" y="2084"/>
                </a:lnTo>
                <a:lnTo>
                  <a:pt x="0" y="2084"/>
                </a:lnTo>
                <a:cubicBezTo>
                  <a:pt x="0" y="2157"/>
                  <a:pt x="19" y="2229"/>
                  <a:pt x="56" y="2293"/>
                </a:cubicBezTo>
                <a:cubicBezTo>
                  <a:pt x="92" y="2356"/>
                  <a:pt x="145" y="2409"/>
                  <a:pt x="208" y="2445"/>
                </a:cubicBezTo>
                <a:cubicBezTo>
                  <a:pt x="272" y="2482"/>
                  <a:pt x="344" y="2501"/>
                  <a:pt x="417" y="2501"/>
                </a:cubicBezTo>
                <a:lnTo>
                  <a:pt x="27584" y="2501"/>
                </a:lnTo>
                <a:lnTo>
                  <a:pt x="27584" y="2501"/>
                </a:lnTo>
                <a:cubicBezTo>
                  <a:pt x="27657" y="2501"/>
                  <a:pt x="27729" y="2482"/>
                  <a:pt x="27793" y="2445"/>
                </a:cubicBezTo>
                <a:cubicBezTo>
                  <a:pt x="27856" y="2409"/>
                  <a:pt x="27909" y="2356"/>
                  <a:pt x="27945" y="2293"/>
                </a:cubicBezTo>
                <a:cubicBezTo>
                  <a:pt x="27982" y="2229"/>
                  <a:pt x="28001" y="2157"/>
                  <a:pt x="28001" y="2084"/>
                </a:cubicBezTo>
                <a:lnTo>
                  <a:pt x="28001" y="416"/>
                </a:lnTo>
                <a:lnTo>
                  <a:pt x="28001" y="417"/>
                </a:lnTo>
                <a:lnTo>
                  <a:pt x="28001" y="417"/>
                </a:lnTo>
                <a:cubicBezTo>
                  <a:pt x="28001" y="344"/>
                  <a:pt x="27982" y="272"/>
                  <a:pt x="27945" y="208"/>
                </a:cubicBezTo>
                <a:cubicBezTo>
                  <a:pt x="27909" y="145"/>
                  <a:pt x="27856" y="92"/>
                  <a:pt x="27793" y="56"/>
                </a:cubicBezTo>
                <a:cubicBezTo>
                  <a:pt x="27729" y="19"/>
                  <a:pt x="27657" y="0"/>
                  <a:pt x="27584" y="0"/>
                </a:cubicBezTo>
                <a:lnTo>
                  <a:pt x="416" y="0"/>
                </a:lnTo>
              </a:path>
            </a:pathLst>
          </a:custGeom>
          <a:solidFill>
            <a:srgbClr val="350086"/>
          </a:solidFill>
          <a:ln w="76320">
            <a:solidFill>
              <a:srgbClr val="00ce96"/>
            </a:solidFill>
            <a:round/>
          </a:ln>
        </p:spPr>
        <p:style>
          <a:lnRef idx="0"/>
          <a:fillRef idx="0"/>
          <a:effectRef idx="0"/>
          <a:fontRef idx="minor"/>
        </p:style>
        <p:txBody>
          <a:bodyPr lIns="127800" rIns="127800" tIns="82800" bIns="82800" anchor="ctr">
            <a:noAutofit/>
          </a:bodyPr>
          <a:p>
            <a:pPr algn="ctr">
              <a:lnSpc>
                <a:spcPct val="100000"/>
              </a:lnSpc>
              <a:buNone/>
            </a:pPr>
            <a:r>
              <a:rPr b="1" lang="en-PH" sz="3600" spc="-1" strike="noStrike">
                <a:solidFill>
                  <a:srgbClr val="c2ff00"/>
                </a:solidFill>
                <a:latin typeface="Lato"/>
                <a:ea typeface="DejaVu Sans"/>
              </a:rPr>
              <a:t>Similarities and Differences of People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p:nvPr>
        </p:nvSpPr>
        <p:spPr>
          <a:xfrm>
            <a:off x="393480" y="2088000"/>
            <a:ext cx="6770160" cy="1799640"/>
          </a:xfrm>
          <a:prstGeom prst="rect">
            <a:avLst/>
          </a:prstGeom>
          <a:noFill/>
          <a:ln w="0">
            <a:noFill/>
          </a:ln>
        </p:spPr>
        <p:txBody>
          <a:bodyPr lIns="0" rIns="0" tIns="0" bIns="0" anchor="t">
            <a:normAutofit/>
          </a:bodyPr>
          <a:p>
            <a:pPr algn="just">
              <a:lnSpc>
                <a:spcPct val="100000"/>
              </a:lnSpc>
              <a:spcBef>
                <a:spcPts val="1417"/>
              </a:spcBef>
              <a:buNone/>
            </a:pPr>
            <a:r>
              <a:rPr b="0" lang="en-PH" sz="1800" spc="-1" strike="noStrike">
                <a:latin typeface="Lato"/>
              </a:rPr>
              <a:t>Is there anybody among your classmates who is exactly like you? No one in your classmates is exactly like you. No one thinks, feels, and acts exactly like you do. No one looks exactly like you, either. You are different from other children.</a:t>
            </a:r>
            <a:endParaRPr b="0" lang="en-PH" sz="1800" spc="-1" strike="noStrike">
              <a:latin typeface="Arial"/>
            </a:endParaRPr>
          </a:p>
        </p:txBody>
      </p:sp>
      <p:sp>
        <p:nvSpPr>
          <p:cNvPr id="171" name=""/>
          <p:cNvSpPr/>
          <p:nvPr/>
        </p:nvSpPr>
        <p:spPr>
          <a:xfrm>
            <a:off x="2549880" y="792000"/>
            <a:ext cx="6659640" cy="719640"/>
          </a:xfrm>
          <a:custGeom>
            <a:avLst/>
            <a:gdLst/>
            <a:ahLst/>
            <a:rect l="l" t="t" r="r" b="b"/>
            <a:pathLst>
              <a:path w="185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8167" y="2001"/>
                </a:lnTo>
                <a:lnTo>
                  <a:pt x="18168" y="2001"/>
                </a:lnTo>
                <a:cubicBezTo>
                  <a:pt x="18226" y="2001"/>
                  <a:pt x="18284" y="1986"/>
                  <a:pt x="18334" y="1956"/>
                </a:cubicBezTo>
                <a:cubicBezTo>
                  <a:pt x="18385" y="1927"/>
                  <a:pt x="18427" y="1885"/>
                  <a:pt x="18456" y="1834"/>
                </a:cubicBezTo>
                <a:cubicBezTo>
                  <a:pt x="18486" y="1784"/>
                  <a:pt x="18501" y="1726"/>
                  <a:pt x="18501" y="1668"/>
                </a:cubicBezTo>
                <a:lnTo>
                  <a:pt x="18501" y="333"/>
                </a:lnTo>
                <a:lnTo>
                  <a:pt x="18501" y="334"/>
                </a:lnTo>
                <a:lnTo>
                  <a:pt x="18501" y="334"/>
                </a:lnTo>
                <a:cubicBezTo>
                  <a:pt x="18501" y="275"/>
                  <a:pt x="18486" y="217"/>
                  <a:pt x="18456" y="167"/>
                </a:cubicBezTo>
                <a:cubicBezTo>
                  <a:pt x="18427" y="116"/>
                  <a:pt x="18385" y="74"/>
                  <a:pt x="18334" y="45"/>
                </a:cubicBezTo>
                <a:cubicBezTo>
                  <a:pt x="18284" y="15"/>
                  <a:pt x="18226" y="0"/>
                  <a:pt x="18168" y="0"/>
                </a:cubicBezTo>
                <a:lnTo>
                  <a:pt x="333" y="0"/>
                </a:lnTo>
              </a:path>
            </a:pathLst>
          </a:custGeom>
          <a:solidFill>
            <a:srgbClr val="960033"/>
          </a:solidFill>
          <a:ln w="76320">
            <a:solidFill>
              <a:srgbClr val="000000"/>
            </a:solidFill>
            <a:round/>
          </a:ln>
        </p:spPr>
        <p:style>
          <a:lnRef idx="0"/>
          <a:fillRef idx="0"/>
          <a:effectRef idx="0"/>
          <a:fontRef idx="minor"/>
        </p:style>
        <p:txBody>
          <a:bodyPr lIns="127800" rIns="127800" tIns="82800" bIns="82800" anchor="ctr">
            <a:noAutofit/>
          </a:bodyPr>
          <a:p>
            <a:pPr algn="ctr">
              <a:lnSpc>
                <a:spcPct val="100000"/>
              </a:lnSpc>
              <a:buNone/>
            </a:pPr>
            <a:r>
              <a:rPr b="1" lang="en-PH" sz="2800" spc="-1" strike="noStrike">
                <a:solidFill>
                  <a:srgbClr val="00ffba"/>
                </a:solidFill>
                <a:latin typeface="Lato"/>
                <a:ea typeface="DejaVu Sans"/>
              </a:rPr>
              <a:t>Observing Similarities and Differences</a:t>
            </a:r>
            <a:endParaRPr b="0" lang="en-PH" sz="2800" spc="-1" strike="noStrike">
              <a:latin typeface="Arial"/>
            </a:endParaRPr>
          </a:p>
        </p:txBody>
      </p:sp>
      <p:pic>
        <p:nvPicPr>
          <p:cNvPr id="172" name="" descr=""/>
          <p:cNvPicPr/>
          <p:nvPr/>
        </p:nvPicPr>
        <p:blipFill>
          <a:blip r:embed="rId1"/>
          <a:stretch/>
        </p:blipFill>
        <p:spPr>
          <a:xfrm>
            <a:off x="7308000" y="2088000"/>
            <a:ext cx="4499640" cy="2930400"/>
          </a:xfrm>
          <a:prstGeom prst="rect">
            <a:avLst/>
          </a:prstGeom>
          <a:ln w="0">
            <a:noFill/>
          </a:ln>
        </p:spPr>
      </p:pic>
      <p:sp>
        <p:nvSpPr>
          <p:cNvPr id="173" name=""/>
          <p:cNvSpPr/>
          <p:nvPr/>
        </p:nvSpPr>
        <p:spPr>
          <a:xfrm>
            <a:off x="395640" y="3168000"/>
            <a:ext cx="6770160" cy="1799640"/>
          </a:xfrm>
          <a:prstGeom prst="rect">
            <a:avLst/>
          </a:prstGeom>
          <a:noFill/>
          <a:ln w="0">
            <a:noFill/>
          </a:ln>
        </p:spPr>
        <p:style>
          <a:lnRef idx="0"/>
          <a:fillRef idx="0"/>
          <a:effectRef idx="0"/>
          <a:fontRef idx="minor"/>
        </p:style>
        <p:txBody>
          <a:bodyPr lIns="0" rIns="0" tIns="0" bIns="0" anchor="t">
            <a:normAutofit/>
          </a:bodyPr>
          <a:p>
            <a:pPr algn="just">
              <a:lnSpc>
                <a:spcPct val="100000"/>
              </a:lnSpc>
              <a:spcBef>
                <a:spcPts val="1417"/>
              </a:spcBef>
              <a:buNone/>
            </a:pPr>
            <a:r>
              <a:rPr b="0" lang="en-PH" sz="1800" spc="-1" strike="noStrike">
                <a:latin typeface="Lato"/>
              </a:rPr>
              <a:t>No two children are exactly the same. Even twins can have differences between each other. You should learn to accept your differences and similarities with others. You should also learn to be friendly with others, especially if your classmates are new in your school. You should also learn to behave properly in different situations.</a:t>
            </a:r>
            <a:endParaRPr b="0" lang="en-PH" sz="1800" spc="-1" strike="noStrike">
              <a:latin typeface="Arial"/>
            </a:endParaRPr>
          </a:p>
        </p:txBody>
      </p:sp>
      <p:sp>
        <p:nvSpPr>
          <p:cNvPr id="174" name=""/>
          <p:cNvSpPr/>
          <p:nvPr/>
        </p:nvSpPr>
        <p:spPr>
          <a:xfrm>
            <a:off x="7998480" y="5081040"/>
            <a:ext cx="3161520" cy="318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500" spc="-1" strike="noStrike">
                <a:latin typeface="Lato"/>
              </a:rPr>
              <a:t>Playing with new friends</a:t>
            </a:r>
            <a:endParaRPr b="0" lang="en-PH" sz="15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
          <p:cNvSpPr/>
          <p:nvPr/>
        </p:nvSpPr>
        <p:spPr>
          <a:xfrm>
            <a:off x="2549880" y="792000"/>
            <a:ext cx="6659640" cy="719640"/>
          </a:xfrm>
          <a:custGeom>
            <a:avLst/>
            <a:gdLst/>
            <a:ahLst/>
            <a:rect l="l" t="t" r="r" b="b"/>
            <a:pathLst>
              <a:path w="185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8167" y="2001"/>
                </a:lnTo>
                <a:lnTo>
                  <a:pt x="18168" y="2001"/>
                </a:lnTo>
                <a:cubicBezTo>
                  <a:pt x="18226" y="2001"/>
                  <a:pt x="18284" y="1986"/>
                  <a:pt x="18334" y="1956"/>
                </a:cubicBezTo>
                <a:cubicBezTo>
                  <a:pt x="18385" y="1927"/>
                  <a:pt x="18427" y="1885"/>
                  <a:pt x="18456" y="1834"/>
                </a:cubicBezTo>
                <a:cubicBezTo>
                  <a:pt x="18486" y="1784"/>
                  <a:pt x="18501" y="1726"/>
                  <a:pt x="18501" y="1668"/>
                </a:cubicBezTo>
                <a:lnTo>
                  <a:pt x="18501" y="333"/>
                </a:lnTo>
                <a:lnTo>
                  <a:pt x="18501" y="334"/>
                </a:lnTo>
                <a:lnTo>
                  <a:pt x="18501" y="334"/>
                </a:lnTo>
                <a:cubicBezTo>
                  <a:pt x="18501" y="275"/>
                  <a:pt x="18486" y="217"/>
                  <a:pt x="18456" y="167"/>
                </a:cubicBezTo>
                <a:cubicBezTo>
                  <a:pt x="18427" y="116"/>
                  <a:pt x="18385" y="74"/>
                  <a:pt x="18334" y="45"/>
                </a:cubicBezTo>
                <a:cubicBezTo>
                  <a:pt x="18284" y="15"/>
                  <a:pt x="18226" y="0"/>
                  <a:pt x="18168" y="0"/>
                </a:cubicBezTo>
                <a:lnTo>
                  <a:pt x="333" y="0"/>
                </a:lnTo>
              </a:path>
            </a:pathLst>
          </a:custGeom>
          <a:solidFill>
            <a:srgbClr val="960033"/>
          </a:solidFill>
          <a:ln w="76320">
            <a:solidFill>
              <a:srgbClr val="000000"/>
            </a:solidFill>
            <a:round/>
          </a:ln>
        </p:spPr>
        <p:style>
          <a:lnRef idx="0"/>
          <a:fillRef idx="0"/>
          <a:effectRef idx="0"/>
          <a:fontRef idx="minor"/>
        </p:style>
        <p:txBody>
          <a:bodyPr lIns="127800" rIns="127800" tIns="82800" bIns="82800" anchor="ctr">
            <a:noAutofit/>
          </a:bodyPr>
          <a:p>
            <a:pPr algn="ctr">
              <a:lnSpc>
                <a:spcPct val="100000"/>
              </a:lnSpc>
              <a:buNone/>
            </a:pPr>
            <a:r>
              <a:rPr b="1" lang="en-PH" sz="2800" spc="-1" strike="noStrike">
                <a:solidFill>
                  <a:srgbClr val="00ffba"/>
                </a:solidFill>
                <a:latin typeface="Lato"/>
                <a:ea typeface="DejaVu Sans"/>
              </a:rPr>
              <a:t>Appropriate and Inappropriate Behavior</a:t>
            </a:r>
            <a:endParaRPr b="0" lang="en-PH" sz="2800" spc="-1" strike="noStrike">
              <a:latin typeface="Arial"/>
            </a:endParaRPr>
          </a:p>
        </p:txBody>
      </p:sp>
      <p:sp>
        <p:nvSpPr>
          <p:cNvPr id="176" name="PlaceHolder 1"/>
          <p:cNvSpPr>
            <a:spLocks noGrp="1"/>
          </p:cNvSpPr>
          <p:nvPr>
            <p:ph/>
          </p:nvPr>
        </p:nvSpPr>
        <p:spPr>
          <a:xfrm>
            <a:off x="609480" y="1604520"/>
            <a:ext cx="6590160" cy="4515120"/>
          </a:xfrm>
          <a:prstGeom prst="rect">
            <a:avLst/>
          </a:prstGeom>
          <a:noFill/>
          <a:ln w="0">
            <a:noFill/>
          </a:ln>
        </p:spPr>
        <p:txBody>
          <a:bodyPr lIns="0" rIns="0" tIns="0" bIns="0" anchor="t">
            <a:normAutofit/>
          </a:bodyPr>
          <a:p>
            <a:pPr algn="just">
              <a:lnSpc>
                <a:spcPct val="100000"/>
              </a:lnSpc>
              <a:spcBef>
                <a:spcPts val="283"/>
              </a:spcBef>
              <a:buNone/>
            </a:pPr>
            <a:r>
              <a:rPr b="0" lang="en-PH" sz="1800" spc="-1" strike="noStrike">
                <a:latin typeface="Lato"/>
              </a:rPr>
              <a:t>Read the short story below:</a:t>
            </a:r>
            <a:endParaRPr b="0" lang="en-PH" sz="1800" spc="-1" strike="noStrike">
              <a:latin typeface="Arial"/>
            </a:endParaRPr>
          </a:p>
          <a:p>
            <a:pPr algn="just">
              <a:lnSpc>
                <a:spcPct val="100000"/>
              </a:lnSpc>
              <a:spcBef>
                <a:spcPts val="283"/>
              </a:spcBef>
              <a:buNone/>
            </a:pPr>
            <a:endParaRPr b="0" lang="en-PH" sz="1800" spc="-1" strike="noStrike">
              <a:latin typeface="Arial"/>
            </a:endParaRPr>
          </a:p>
          <a:p>
            <a:pPr algn="just">
              <a:lnSpc>
                <a:spcPct val="100000"/>
              </a:lnSpc>
              <a:spcBef>
                <a:spcPts val="283"/>
              </a:spcBef>
              <a:buNone/>
            </a:pPr>
            <a:r>
              <a:rPr b="1" i="1" lang="en-PH" sz="1800" spc="-1" strike="noStrike">
                <a:latin typeface="Lato"/>
                <a:ea typeface="PingFang SC"/>
              </a:rPr>
              <a:t>Marie is a Grade 2 pupil. She usually walks home from school with her yaya. One day, a stranger asks her to eat in the canteen across the school. He is holding a big lollipop for her. What do you think should Marie do?</a:t>
            </a:r>
            <a:endParaRPr b="0" lang="en-PH" sz="1800" spc="-1" strike="noStrike">
              <a:latin typeface="Arial"/>
            </a:endParaRPr>
          </a:p>
          <a:p>
            <a:pPr algn="just">
              <a:lnSpc>
                <a:spcPct val="100000"/>
              </a:lnSpc>
              <a:spcBef>
                <a:spcPts val="283"/>
              </a:spcBef>
              <a:buNone/>
            </a:pPr>
            <a:endParaRPr b="0" lang="en-PH" sz="1800" spc="-1" strike="noStrike">
              <a:latin typeface="Arial"/>
            </a:endParaRPr>
          </a:p>
          <a:p>
            <a:pPr algn="just">
              <a:lnSpc>
                <a:spcPct val="100000"/>
              </a:lnSpc>
              <a:spcBef>
                <a:spcPts val="283"/>
              </a:spcBef>
              <a:buNone/>
            </a:pP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For young children like you, what appropriate behavior should you do in a strange and unfamiliar situation like this? Always remember to avoid talking to strangers or to people you do not know. Do not allow anyone to touch you or hurt you. You should protect yourself against unwanted behavior of other people. Report immediately to your parents, teachers, or proper authorities any unwanted behavior done against you or your classmates.</a:t>
            </a:r>
            <a:endParaRPr b="0" lang="en-PH" sz="1800" spc="-1" strike="noStrike">
              <a:latin typeface="Arial"/>
            </a:endParaRPr>
          </a:p>
        </p:txBody>
      </p:sp>
      <p:pic>
        <p:nvPicPr>
          <p:cNvPr id="177" name="" descr=""/>
          <p:cNvPicPr/>
          <p:nvPr/>
        </p:nvPicPr>
        <p:blipFill>
          <a:blip r:embed="rId1"/>
          <a:stretch/>
        </p:blipFill>
        <p:spPr>
          <a:xfrm>
            <a:off x="8375760" y="2428920"/>
            <a:ext cx="2705760" cy="2862720"/>
          </a:xfrm>
          <a:prstGeom prst="rect">
            <a:avLst/>
          </a:prstGeom>
          <a:ln w="0">
            <a:noFill/>
          </a:ln>
        </p:spPr>
      </p:pic>
      <p:sp>
        <p:nvSpPr>
          <p:cNvPr id="178" name=""/>
          <p:cNvSpPr/>
          <p:nvPr/>
        </p:nvSpPr>
        <p:spPr>
          <a:xfrm>
            <a:off x="8271000" y="5441040"/>
            <a:ext cx="2888640" cy="318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500" spc="-1" strike="noStrike">
                <a:latin typeface="Lato"/>
              </a:rPr>
              <a:t>Appropriate behavior</a:t>
            </a:r>
            <a:endParaRPr b="0" lang="en-PH" sz="15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2549880" y="792000"/>
            <a:ext cx="6659640" cy="719640"/>
          </a:xfrm>
          <a:custGeom>
            <a:avLst/>
            <a:gdLst/>
            <a:ahLst/>
            <a:rect l="l" t="t" r="r" b="b"/>
            <a:pathLst>
              <a:path w="185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8167" y="2001"/>
                </a:lnTo>
                <a:lnTo>
                  <a:pt x="18168" y="2001"/>
                </a:lnTo>
                <a:cubicBezTo>
                  <a:pt x="18226" y="2001"/>
                  <a:pt x="18284" y="1986"/>
                  <a:pt x="18334" y="1956"/>
                </a:cubicBezTo>
                <a:cubicBezTo>
                  <a:pt x="18385" y="1927"/>
                  <a:pt x="18427" y="1885"/>
                  <a:pt x="18456" y="1834"/>
                </a:cubicBezTo>
                <a:cubicBezTo>
                  <a:pt x="18486" y="1784"/>
                  <a:pt x="18501" y="1726"/>
                  <a:pt x="18501" y="1668"/>
                </a:cubicBezTo>
                <a:lnTo>
                  <a:pt x="18501" y="333"/>
                </a:lnTo>
                <a:lnTo>
                  <a:pt x="18501" y="334"/>
                </a:lnTo>
                <a:lnTo>
                  <a:pt x="18501" y="334"/>
                </a:lnTo>
                <a:cubicBezTo>
                  <a:pt x="18501" y="275"/>
                  <a:pt x="18486" y="217"/>
                  <a:pt x="18456" y="167"/>
                </a:cubicBezTo>
                <a:cubicBezTo>
                  <a:pt x="18427" y="116"/>
                  <a:pt x="18385" y="74"/>
                  <a:pt x="18334" y="45"/>
                </a:cubicBezTo>
                <a:cubicBezTo>
                  <a:pt x="18284" y="15"/>
                  <a:pt x="18226" y="0"/>
                  <a:pt x="18168" y="0"/>
                </a:cubicBezTo>
                <a:lnTo>
                  <a:pt x="333" y="0"/>
                </a:lnTo>
              </a:path>
            </a:pathLst>
          </a:custGeom>
          <a:solidFill>
            <a:srgbClr val="960033"/>
          </a:solidFill>
          <a:ln w="76320">
            <a:solidFill>
              <a:srgbClr val="000000"/>
            </a:solidFill>
            <a:round/>
          </a:ln>
        </p:spPr>
        <p:style>
          <a:lnRef idx="0"/>
          <a:fillRef idx="0"/>
          <a:effectRef idx="0"/>
          <a:fontRef idx="minor"/>
        </p:style>
        <p:txBody>
          <a:bodyPr lIns="127800" rIns="127800" tIns="82800" bIns="82800" anchor="ctr">
            <a:noAutofit/>
          </a:bodyPr>
          <a:p>
            <a:pPr algn="ctr">
              <a:lnSpc>
                <a:spcPct val="100000"/>
              </a:lnSpc>
              <a:buNone/>
            </a:pPr>
            <a:r>
              <a:rPr b="1" lang="en-PH" sz="2800" spc="-1" strike="noStrike">
                <a:solidFill>
                  <a:srgbClr val="00ffba"/>
                </a:solidFill>
                <a:latin typeface="Lato"/>
                <a:ea typeface="DejaVu Sans"/>
              </a:rPr>
              <a:t>Appropriate and Inappropriate Behavior</a:t>
            </a:r>
            <a:endParaRPr b="0" lang="en-PH" sz="2800" spc="-1" strike="noStrike">
              <a:latin typeface="Arial"/>
            </a:endParaRPr>
          </a:p>
        </p:txBody>
      </p:sp>
      <p:sp>
        <p:nvSpPr>
          <p:cNvPr id="180" name="PlaceHolder 1"/>
          <p:cNvSpPr>
            <a:spLocks noGrp="1"/>
          </p:cNvSpPr>
          <p:nvPr>
            <p:ph/>
          </p:nvPr>
        </p:nvSpPr>
        <p:spPr>
          <a:xfrm>
            <a:off x="609480" y="1604520"/>
            <a:ext cx="10910160" cy="1275120"/>
          </a:xfrm>
          <a:prstGeom prst="rect">
            <a:avLst/>
          </a:prstGeom>
          <a:noFill/>
          <a:ln w="0">
            <a:noFill/>
          </a:ln>
        </p:spPr>
        <p:txBody>
          <a:bodyPr lIns="0" rIns="0" tIns="0" bIns="0" anchor="t">
            <a:normAutofit/>
          </a:bodyPr>
          <a:p>
            <a:pPr algn="just">
              <a:lnSpc>
                <a:spcPct val="100000"/>
              </a:lnSpc>
              <a:spcBef>
                <a:spcPts val="283"/>
              </a:spcBef>
              <a:buNone/>
            </a:pPr>
            <a:endParaRPr b="0" lang="en-PH" sz="3200" spc="-1" strike="noStrike">
              <a:latin typeface="Arial"/>
            </a:endParaRPr>
          </a:p>
          <a:p>
            <a:pPr algn="just">
              <a:lnSpc>
                <a:spcPct val="100000"/>
              </a:lnSpc>
              <a:spcBef>
                <a:spcPts val="283"/>
              </a:spcBef>
              <a:buNone/>
            </a:pPr>
            <a:r>
              <a:rPr b="0" lang="en-PH" sz="1800" spc="-1" strike="noStrike">
                <a:latin typeface="Lato"/>
                <a:ea typeface="PingFang SC"/>
              </a:rPr>
              <a:t>One should also avoid situations like bullying. Bullying is unwanted or aggressive behavior among school children. You should avoid fighting with any of your classmates. You should listen attentively to your teacher while he or she is teaching a lesson.</a:t>
            </a:r>
            <a:endParaRPr b="0" lang="en-PH" sz="1800" spc="-1" strike="noStrike">
              <a:latin typeface="Arial"/>
            </a:endParaRPr>
          </a:p>
        </p:txBody>
      </p:sp>
      <p:pic>
        <p:nvPicPr>
          <p:cNvPr id="181" name="" descr=""/>
          <p:cNvPicPr/>
          <p:nvPr/>
        </p:nvPicPr>
        <p:blipFill>
          <a:blip r:embed="rId1"/>
          <a:stretch/>
        </p:blipFill>
        <p:spPr>
          <a:xfrm>
            <a:off x="2262600" y="2808360"/>
            <a:ext cx="3785040" cy="2987280"/>
          </a:xfrm>
          <a:prstGeom prst="rect">
            <a:avLst/>
          </a:prstGeom>
          <a:ln w="0">
            <a:noFill/>
          </a:ln>
        </p:spPr>
      </p:pic>
      <p:pic>
        <p:nvPicPr>
          <p:cNvPr id="182" name="" descr=""/>
          <p:cNvPicPr/>
          <p:nvPr/>
        </p:nvPicPr>
        <p:blipFill>
          <a:blip r:embed="rId2"/>
          <a:stretch/>
        </p:blipFill>
        <p:spPr>
          <a:xfrm>
            <a:off x="6222600" y="2808360"/>
            <a:ext cx="3785040" cy="2987280"/>
          </a:xfrm>
          <a:prstGeom prst="rect">
            <a:avLst/>
          </a:prstGeom>
          <a:ln w="0">
            <a:noFill/>
          </a:ln>
        </p:spPr>
      </p:pic>
      <p:sp>
        <p:nvSpPr>
          <p:cNvPr id="183" name=""/>
          <p:cNvSpPr/>
          <p:nvPr/>
        </p:nvSpPr>
        <p:spPr>
          <a:xfrm>
            <a:off x="4680000" y="5873040"/>
            <a:ext cx="2888640" cy="318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500" spc="-1" strike="noStrike">
                <a:latin typeface="Lato"/>
              </a:rPr>
              <a:t>Appropriate behavior</a:t>
            </a:r>
            <a:endParaRPr b="0" lang="en-PH" sz="15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
          <p:cNvSpPr/>
          <p:nvPr/>
        </p:nvSpPr>
        <p:spPr>
          <a:xfrm>
            <a:off x="2331000" y="792000"/>
            <a:ext cx="7529760" cy="719640"/>
          </a:xfrm>
          <a:custGeom>
            <a:avLst/>
            <a:gdLst/>
            <a:ahLst/>
            <a:rect l="l" t="t" r="r" b="b"/>
            <a:pathLst>
              <a:path w="20919"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20584" y="2001"/>
                </a:lnTo>
                <a:lnTo>
                  <a:pt x="20585" y="2001"/>
                </a:lnTo>
                <a:cubicBezTo>
                  <a:pt x="20643" y="2001"/>
                  <a:pt x="20701" y="1986"/>
                  <a:pt x="20751" y="1956"/>
                </a:cubicBezTo>
                <a:cubicBezTo>
                  <a:pt x="20802" y="1927"/>
                  <a:pt x="20844" y="1885"/>
                  <a:pt x="20873" y="1834"/>
                </a:cubicBezTo>
                <a:cubicBezTo>
                  <a:pt x="20903" y="1784"/>
                  <a:pt x="20918" y="1726"/>
                  <a:pt x="20918" y="1668"/>
                </a:cubicBezTo>
                <a:lnTo>
                  <a:pt x="20918" y="333"/>
                </a:lnTo>
                <a:lnTo>
                  <a:pt x="20918" y="334"/>
                </a:lnTo>
                <a:lnTo>
                  <a:pt x="20918" y="334"/>
                </a:lnTo>
                <a:cubicBezTo>
                  <a:pt x="20918" y="275"/>
                  <a:pt x="20903" y="217"/>
                  <a:pt x="20873" y="167"/>
                </a:cubicBezTo>
                <a:cubicBezTo>
                  <a:pt x="20844" y="116"/>
                  <a:pt x="20802" y="74"/>
                  <a:pt x="20751" y="45"/>
                </a:cubicBezTo>
                <a:cubicBezTo>
                  <a:pt x="20701" y="15"/>
                  <a:pt x="20643" y="0"/>
                  <a:pt x="20585" y="0"/>
                </a:cubicBezTo>
                <a:lnTo>
                  <a:pt x="333" y="0"/>
                </a:lnTo>
              </a:path>
            </a:pathLst>
          </a:custGeom>
          <a:solidFill>
            <a:srgbClr val="960033"/>
          </a:solidFill>
          <a:ln w="76320">
            <a:solidFill>
              <a:srgbClr val="000000"/>
            </a:solidFill>
            <a:round/>
          </a:ln>
        </p:spPr>
        <p:style>
          <a:lnRef idx="0"/>
          <a:fillRef idx="0"/>
          <a:effectRef idx="0"/>
          <a:fontRef idx="minor"/>
        </p:style>
        <p:txBody>
          <a:bodyPr lIns="127800" rIns="127800" tIns="82800" bIns="82800" anchor="ctr">
            <a:noAutofit/>
          </a:bodyPr>
          <a:p>
            <a:pPr algn="ctr">
              <a:lnSpc>
                <a:spcPct val="100000"/>
              </a:lnSpc>
              <a:buNone/>
            </a:pPr>
            <a:r>
              <a:rPr b="1" lang="en-PH" sz="2800" spc="-1" strike="noStrike">
                <a:solidFill>
                  <a:srgbClr val="00ffba"/>
                </a:solidFill>
                <a:latin typeface="Lato"/>
                <a:ea typeface="DejaVu Sans"/>
              </a:rPr>
              <a:t>Care and Concern for the Differently Abled</a:t>
            </a:r>
            <a:endParaRPr b="0" lang="en-PH" sz="2800" spc="-1" strike="noStrike">
              <a:latin typeface="Arial"/>
            </a:endParaRPr>
          </a:p>
        </p:txBody>
      </p:sp>
      <p:sp>
        <p:nvSpPr>
          <p:cNvPr id="185" name="PlaceHolder 1"/>
          <p:cNvSpPr>
            <a:spLocks noGrp="1"/>
          </p:cNvSpPr>
          <p:nvPr>
            <p:ph/>
          </p:nvPr>
        </p:nvSpPr>
        <p:spPr>
          <a:xfrm>
            <a:off x="609480" y="1604520"/>
            <a:ext cx="7130160" cy="4155120"/>
          </a:xfrm>
          <a:prstGeom prst="rect">
            <a:avLst/>
          </a:prstGeom>
          <a:noFill/>
          <a:ln w="0">
            <a:noFill/>
          </a:ln>
        </p:spPr>
        <p:txBody>
          <a:bodyPr lIns="0" rIns="0" tIns="0" bIns="0" anchor="ctr">
            <a:normAutofit/>
          </a:bodyPr>
          <a:p>
            <a:pPr algn="just">
              <a:lnSpc>
                <a:spcPct val="100000"/>
              </a:lnSpc>
              <a:spcBef>
                <a:spcPts val="283"/>
              </a:spcBef>
              <a:buNone/>
            </a:pPr>
            <a:r>
              <a:rPr b="0" lang="en-PH" sz="1800" spc="-1" strike="noStrike">
                <a:latin typeface="Lato"/>
              </a:rPr>
              <a:t>Do you know someone who is differently abled? A differently abled child is someone who partially or totally cannot see, hear, or talk or someone who has no arms or legs.</a:t>
            </a:r>
            <a:endParaRPr b="0" lang="en-PH" sz="1800" spc="-1" strike="noStrike">
              <a:latin typeface="Arial"/>
            </a:endParaRPr>
          </a:p>
          <a:p>
            <a:pPr algn="just">
              <a:lnSpc>
                <a:spcPct val="100000"/>
              </a:lnSpc>
              <a:spcBef>
                <a:spcPts val="283"/>
              </a:spcBef>
              <a:buNone/>
            </a:pPr>
            <a:endParaRPr b="0" lang="en-PH" sz="1800" spc="-1" strike="noStrike">
              <a:latin typeface="Arial"/>
            </a:endParaRPr>
          </a:p>
          <a:p>
            <a:pPr algn="just">
              <a:lnSpc>
                <a:spcPct val="100000"/>
              </a:lnSpc>
              <a:spcBef>
                <a:spcPts val="283"/>
              </a:spcBef>
              <a:buNone/>
            </a:pPr>
            <a:r>
              <a:rPr b="0" lang="en-PH" sz="1800" spc="-1" strike="noStrike">
                <a:latin typeface="Lato"/>
                <a:ea typeface="PingFang SC"/>
              </a:rPr>
              <a:t>Differently abled children may not look normal physically, but they can do many things like normal people do. Being differently abled is not a reason for people to stop trying to achieve their goals. We should help these people and be an instrument for them to be successful.</a:t>
            </a:r>
            <a:endParaRPr b="0" lang="en-PH" sz="1800" spc="-1" strike="noStrike">
              <a:latin typeface="Arial"/>
            </a:endParaRPr>
          </a:p>
          <a:p>
            <a:pPr algn="just">
              <a:lnSpc>
                <a:spcPct val="100000"/>
              </a:lnSpc>
              <a:spcBef>
                <a:spcPts val="283"/>
              </a:spcBef>
              <a:buNone/>
            </a:pPr>
            <a:endParaRPr b="0" lang="en-PH" sz="1800" spc="-1" strike="noStrike">
              <a:latin typeface="Arial"/>
            </a:endParaRPr>
          </a:p>
          <a:p>
            <a:pPr algn="just">
              <a:lnSpc>
                <a:spcPct val="100000"/>
              </a:lnSpc>
              <a:spcBef>
                <a:spcPts val="283"/>
              </a:spcBef>
              <a:buNone/>
            </a:pPr>
            <a:r>
              <a:rPr b="0" lang="en-PH" sz="1800" spc="-1" strike="noStrike">
                <a:latin typeface="Lato"/>
                <a:ea typeface="PingFang SC"/>
              </a:rPr>
              <a:t>Only a part or some parts of their body are impaired, but other parts can be trained to make up for the part which they cannot use.</a:t>
            </a:r>
            <a:endParaRPr b="0" lang="en-PH" sz="1800" spc="-1" strike="noStrike">
              <a:latin typeface="Arial"/>
            </a:endParaRPr>
          </a:p>
        </p:txBody>
      </p:sp>
      <p:pic>
        <p:nvPicPr>
          <p:cNvPr id="186" name="" descr=""/>
          <p:cNvPicPr/>
          <p:nvPr/>
        </p:nvPicPr>
        <p:blipFill>
          <a:blip r:embed="rId1"/>
          <a:stretch/>
        </p:blipFill>
        <p:spPr>
          <a:xfrm>
            <a:off x="7956000" y="2376000"/>
            <a:ext cx="3396600" cy="2519640"/>
          </a:xfrm>
          <a:prstGeom prst="rect">
            <a:avLst/>
          </a:prstGeom>
          <a:ln w="0">
            <a:noFill/>
          </a:ln>
        </p:spPr>
      </p:pic>
      <p:sp>
        <p:nvSpPr>
          <p:cNvPr id="187" name=""/>
          <p:cNvSpPr/>
          <p:nvPr/>
        </p:nvSpPr>
        <p:spPr>
          <a:xfrm>
            <a:off x="7992000" y="4937040"/>
            <a:ext cx="3383280" cy="318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500" spc="-1" strike="noStrike">
                <a:latin typeface="Lato"/>
              </a:rPr>
              <a:t>Differently abled athletes</a:t>
            </a:r>
            <a:endParaRPr b="0" lang="en-PH" sz="15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
          <p:cNvSpPr/>
          <p:nvPr/>
        </p:nvSpPr>
        <p:spPr>
          <a:xfrm>
            <a:off x="2331000" y="792000"/>
            <a:ext cx="7529760" cy="719640"/>
          </a:xfrm>
          <a:custGeom>
            <a:avLst/>
            <a:gdLst/>
            <a:ahLst/>
            <a:rect l="l" t="t" r="r" b="b"/>
            <a:pathLst>
              <a:path w="20919"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20584" y="2001"/>
                </a:lnTo>
                <a:lnTo>
                  <a:pt x="20585" y="2001"/>
                </a:lnTo>
                <a:cubicBezTo>
                  <a:pt x="20643" y="2001"/>
                  <a:pt x="20701" y="1986"/>
                  <a:pt x="20751" y="1956"/>
                </a:cubicBezTo>
                <a:cubicBezTo>
                  <a:pt x="20802" y="1927"/>
                  <a:pt x="20844" y="1885"/>
                  <a:pt x="20873" y="1834"/>
                </a:cubicBezTo>
                <a:cubicBezTo>
                  <a:pt x="20903" y="1784"/>
                  <a:pt x="20918" y="1726"/>
                  <a:pt x="20918" y="1668"/>
                </a:cubicBezTo>
                <a:lnTo>
                  <a:pt x="20918" y="333"/>
                </a:lnTo>
                <a:lnTo>
                  <a:pt x="20918" y="334"/>
                </a:lnTo>
                <a:lnTo>
                  <a:pt x="20918" y="334"/>
                </a:lnTo>
                <a:cubicBezTo>
                  <a:pt x="20918" y="275"/>
                  <a:pt x="20903" y="217"/>
                  <a:pt x="20873" y="167"/>
                </a:cubicBezTo>
                <a:cubicBezTo>
                  <a:pt x="20844" y="116"/>
                  <a:pt x="20802" y="74"/>
                  <a:pt x="20751" y="45"/>
                </a:cubicBezTo>
                <a:cubicBezTo>
                  <a:pt x="20701" y="15"/>
                  <a:pt x="20643" y="0"/>
                  <a:pt x="20585" y="0"/>
                </a:cubicBezTo>
                <a:lnTo>
                  <a:pt x="333" y="0"/>
                </a:lnTo>
              </a:path>
            </a:pathLst>
          </a:custGeom>
          <a:solidFill>
            <a:srgbClr val="960033"/>
          </a:solidFill>
          <a:ln w="76320">
            <a:solidFill>
              <a:srgbClr val="000000"/>
            </a:solidFill>
            <a:round/>
          </a:ln>
        </p:spPr>
        <p:style>
          <a:lnRef idx="0"/>
          <a:fillRef idx="0"/>
          <a:effectRef idx="0"/>
          <a:fontRef idx="minor"/>
        </p:style>
        <p:txBody>
          <a:bodyPr lIns="127800" rIns="127800" tIns="82800" bIns="82800" anchor="ctr">
            <a:noAutofit/>
          </a:bodyPr>
          <a:p>
            <a:pPr algn="ctr">
              <a:lnSpc>
                <a:spcPct val="100000"/>
              </a:lnSpc>
              <a:buNone/>
            </a:pPr>
            <a:r>
              <a:rPr b="1" lang="en-PH" sz="2800" spc="-1" strike="noStrike">
                <a:solidFill>
                  <a:srgbClr val="00ffba"/>
                </a:solidFill>
                <a:latin typeface="Lato"/>
                <a:ea typeface="DejaVu Sans"/>
              </a:rPr>
              <a:t>Care and Concern for the Differently Abled</a:t>
            </a:r>
            <a:endParaRPr b="0" lang="en-PH" sz="2800" spc="-1" strike="noStrike">
              <a:latin typeface="Arial"/>
            </a:endParaRPr>
          </a:p>
        </p:txBody>
      </p:sp>
      <p:sp>
        <p:nvSpPr>
          <p:cNvPr id="189" name="PlaceHolder 1"/>
          <p:cNvSpPr>
            <a:spLocks noGrp="1"/>
          </p:cNvSpPr>
          <p:nvPr>
            <p:ph/>
          </p:nvPr>
        </p:nvSpPr>
        <p:spPr>
          <a:xfrm>
            <a:off x="609480" y="1604520"/>
            <a:ext cx="7130160" cy="4155120"/>
          </a:xfrm>
          <a:prstGeom prst="rect">
            <a:avLst/>
          </a:prstGeom>
          <a:noFill/>
          <a:ln w="0">
            <a:noFill/>
          </a:ln>
        </p:spPr>
        <p:txBody>
          <a:bodyPr lIns="0" rIns="0" tIns="0" bIns="0" anchor="ctr">
            <a:normAutofit/>
          </a:bodyPr>
          <a:p>
            <a:pPr algn="just">
              <a:lnSpc>
                <a:spcPct val="100000"/>
              </a:lnSpc>
              <a:spcBef>
                <a:spcPts val="283"/>
              </a:spcBef>
              <a:buNone/>
            </a:pPr>
            <a:r>
              <a:rPr b="0" lang="en-PH" sz="1800" spc="-1" strike="noStrike">
                <a:latin typeface="Lato"/>
              </a:rPr>
              <a:t>Differently abled children who have only one arm can learn to use the other arm very well. They can make their one arm do the work of two arms.</a:t>
            </a:r>
            <a:endParaRPr b="0" lang="en-PH" sz="1800" spc="-1" strike="noStrike">
              <a:latin typeface="Arial"/>
            </a:endParaRPr>
          </a:p>
          <a:p>
            <a:pPr algn="just">
              <a:lnSpc>
                <a:spcPct val="100000"/>
              </a:lnSpc>
              <a:spcBef>
                <a:spcPts val="283"/>
              </a:spcBef>
              <a:buNone/>
            </a:pPr>
            <a:r>
              <a:rPr b="0" lang="en-PH" sz="1800" spc="-1" strike="noStrike">
                <a:latin typeface="Lato"/>
              </a:rPr>
              <a:t>At present, there are government programs which help them get jobs that will improve their lives. There are also some vocational schools that can give them training and skills for livelihood projects.</a:t>
            </a:r>
            <a:endParaRPr b="0" lang="en-PH" sz="1800" spc="-1" strike="noStrike">
              <a:latin typeface="Arial"/>
            </a:endParaRPr>
          </a:p>
          <a:p>
            <a:pPr algn="just">
              <a:lnSpc>
                <a:spcPct val="100000"/>
              </a:lnSpc>
              <a:spcBef>
                <a:spcPts val="283"/>
              </a:spcBef>
              <a:buNone/>
            </a:pPr>
            <a:r>
              <a:rPr b="0" lang="en-PH" sz="1800" spc="-1" strike="noStrike">
                <a:latin typeface="Lato"/>
              </a:rPr>
              <a:t>The talents of differently abled pupils are also recognized in different contests such as painting and singing contests.</a:t>
            </a:r>
            <a:endParaRPr b="0" lang="en-PH" sz="1800" spc="-1" strike="noStrike">
              <a:latin typeface="Arial"/>
            </a:endParaRPr>
          </a:p>
          <a:p>
            <a:pPr algn="just">
              <a:lnSpc>
                <a:spcPct val="100000"/>
              </a:lnSpc>
              <a:spcBef>
                <a:spcPts val="283"/>
              </a:spcBef>
              <a:buNone/>
            </a:pPr>
            <a:r>
              <a:rPr b="0" lang="en-PH" sz="1800" spc="-1" strike="noStrike">
                <a:latin typeface="Lato"/>
              </a:rPr>
              <a:t>Let us show proper attitude toward them. Let us make them feel that they are still part of the community. In this way, they will feel accepted and loved. They will feel that they are not different from other people. As such, they will do their best to show that they can also do what others can do.</a:t>
            </a:r>
            <a:endParaRPr b="0" lang="en-PH" sz="1800" spc="-1" strike="noStrike">
              <a:latin typeface="Arial"/>
            </a:endParaRPr>
          </a:p>
        </p:txBody>
      </p:sp>
      <p:sp>
        <p:nvSpPr>
          <p:cNvPr id="190" name=""/>
          <p:cNvSpPr/>
          <p:nvPr/>
        </p:nvSpPr>
        <p:spPr>
          <a:xfrm>
            <a:off x="7992000" y="4937040"/>
            <a:ext cx="3383280" cy="318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500" spc="-1" strike="noStrike">
                <a:latin typeface="Lato"/>
              </a:rPr>
              <a:t>Differently abled athletes</a:t>
            </a:r>
            <a:endParaRPr b="0" lang="en-PH" sz="1500" spc="-1" strike="noStrike">
              <a:latin typeface="Arial"/>
            </a:endParaRPr>
          </a:p>
        </p:txBody>
      </p:sp>
      <p:sp>
        <p:nvSpPr>
          <p:cNvPr id="191" name=""/>
          <p:cNvSpPr/>
          <p:nvPr/>
        </p:nvSpPr>
        <p:spPr>
          <a:xfrm>
            <a:off x="8352000" y="2376000"/>
            <a:ext cx="2579400" cy="2519640"/>
          </a:xfrm>
          <a:prstGeom prst="rect">
            <a:avLst/>
          </a:prstGeom>
          <a:blipFill rotWithShape="0">
            <a:blip r:embed="rId1"/>
            <a:srcRect/>
            <a:stretch/>
          </a:blipFill>
          <a:ln w="0">
            <a:noFill/>
          </a:ln>
        </p:spPr>
        <p:style>
          <a:lnRef idx="0"/>
          <a:fillRef idx="0"/>
          <a:effectRef idx="0"/>
          <a:fontRef idx="minor"/>
        </p:style>
        <p:txBody>
          <a:bodyPr lIns="90000" rIns="90000" tIns="45000" bIns="45000" anchor="ctr" anchorCtr="1">
            <a:noAutofit/>
          </a:bodyPr>
          <a:p>
            <a:pPr algn="ctr">
              <a:lnSpc>
                <a:spcPct val="100000"/>
              </a:lnSpc>
              <a:buNone/>
            </a:pPr>
            <a:r>
              <a:rPr b="0" lang="en-PH" sz="1800" spc="-1" strike="noStrike">
                <a:latin typeface="Arial"/>
              </a:rPr>
              <a:t>0</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14440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2023-08-04T16:34:42Z</dcterms:modified>
  <cp:revision>5598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