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8440" cy="684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5320" cy="2785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0760" cy="3848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0760" cy="370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8440" cy="621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6880" cy="956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0960" cy="1020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8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9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2760" cy="3371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356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Arial Black;Arial Black"/>
                <a:ea typeface="Arial Black;Arial Black"/>
              </a:rPr>
              <a:t>Kaantasan ng Pang-uri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95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3060000" y="1980000"/>
            <a:ext cx="6659640" cy="2942280"/>
          </a:xfrm>
          <a:prstGeom prst="rect">
            <a:avLst/>
          </a:prstGeom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720000" y="5135400"/>
            <a:ext cx="10904040" cy="10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latin typeface="Arial"/>
              </a:rPr>
              <a:t>	</a:t>
            </a:r>
            <a:r>
              <a:rPr b="0" lang="en-PH" sz="2000" spc="-1" strike="noStrike">
                <a:latin typeface="Arial"/>
              </a:rPr>
              <a:t>Ang mga salitang </a:t>
            </a:r>
            <a:r>
              <a:rPr b="1" lang="en-PH" sz="2000" spc="-1" strike="noStrike">
                <a:latin typeface="Arial"/>
              </a:rPr>
              <a:t>masaya</a:t>
            </a:r>
            <a:r>
              <a:rPr b="0" lang="en-PH" sz="2000" spc="-1" strike="noStrike">
                <a:latin typeface="Arial"/>
              </a:rPr>
              <a:t>, </a:t>
            </a:r>
            <a:r>
              <a:rPr b="1" lang="en-PH" sz="2000" spc="-1" strike="noStrike">
                <a:latin typeface="Arial"/>
              </a:rPr>
              <a:t>magkasintangkad</a:t>
            </a:r>
            <a:r>
              <a:rPr b="0" lang="en-PH" sz="2000" spc="-1" strike="noStrike">
                <a:latin typeface="Arial"/>
              </a:rPr>
              <a:t>, at </a:t>
            </a:r>
            <a:r>
              <a:rPr b="1" lang="en-PH" sz="2000" spc="-1" strike="noStrike">
                <a:latin typeface="Arial"/>
              </a:rPr>
              <a:t>pinakamalaki</a:t>
            </a:r>
            <a:r>
              <a:rPr b="0" lang="en-PH" sz="2000" spc="-1" strike="noStrike">
                <a:latin typeface="Arial"/>
              </a:rPr>
              <a:t> ay mga </a:t>
            </a:r>
            <a:r>
              <a:rPr b="1" lang="en-PH" sz="2000" spc="-1" strike="noStrike">
                <a:latin typeface="Arial"/>
              </a:rPr>
              <a:t>salitang naglalarawan sa pangyayari, tao, at bagay</a:t>
            </a:r>
            <a:r>
              <a:rPr b="0" lang="en-PH" sz="2000" spc="-1" strike="noStrike">
                <a:latin typeface="Arial"/>
              </a:rPr>
              <a:t>. Ang mga salitang ito ay tinatawag na </a:t>
            </a:r>
            <a:r>
              <a:rPr b="1" lang="en-PH" sz="2000" spc="-1" strike="noStrike">
                <a:latin typeface="Arial"/>
              </a:rPr>
              <a:t>pang-uri</a:t>
            </a:r>
            <a:r>
              <a:rPr b="0" lang="en-PH" sz="2000" spc="-1" strike="noStrike">
                <a:latin typeface="Arial"/>
              </a:rPr>
              <a:t>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432000" y="982800"/>
            <a:ext cx="115196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pang-uri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ay salitang naglalarawan sa tao, lugar, bagay, pangyayari sa sarili at ibang tao, o katulong sa pamayanan.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260000" y="1980000"/>
            <a:ext cx="161964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Halimbawa: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8"/>
          <p:cNvSpPr/>
          <p:nvPr/>
        </p:nvSpPr>
        <p:spPr>
          <a:xfrm>
            <a:off x="432000" y="120960"/>
            <a:ext cx="10795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601560" y="1072800"/>
            <a:ext cx="10378440" cy="33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Pagtukoy ng Pang-uri sa Pangungusap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Narito ang iba pang </a:t>
            </a:r>
            <a:r>
              <a:rPr b="1" lang="en-PH" sz="1800" spc="-1" strike="noStrike">
                <a:latin typeface="Lato"/>
              </a:rPr>
              <a:t>halimbawa ng pang-uri</a:t>
            </a:r>
            <a:r>
              <a:rPr b="0" lang="en-PH" sz="1800" spc="-1" strike="noStrike">
                <a:latin typeface="Lato"/>
              </a:rPr>
              <a:t> na ginamit sa pangungusap. Basahin mo ang mga ito at suriin ang salitang may salungguhit sa bawat bilang.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1. </a:t>
            </a:r>
            <a:r>
              <a:rPr b="1" lang="en-PH" sz="1800" spc="-1" strike="noStrike" u="sng">
                <a:uFillTx/>
                <a:latin typeface="Lato"/>
              </a:rPr>
              <a:t>Mas maraming</a:t>
            </a:r>
            <a:r>
              <a:rPr b="0" lang="en-PH" sz="1800" spc="-1" strike="noStrike">
                <a:latin typeface="Lato"/>
              </a:rPr>
              <a:t> dahon ang naubos ng higad kaysa sa ibon.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2. Kunin mo ang </a:t>
            </a:r>
            <a:r>
              <a:rPr b="1" lang="en-PH" sz="1800" spc="-1" strike="noStrike" u="sng">
                <a:uFillTx/>
                <a:latin typeface="Lato"/>
              </a:rPr>
              <a:t>nakatuping</a:t>
            </a:r>
            <a:r>
              <a:rPr b="0" lang="en-PH" sz="1800" spc="-1" strike="noStrike">
                <a:latin typeface="Lato"/>
              </a:rPr>
              <a:t> banig.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3. </a:t>
            </a:r>
            <a:r>
              <a:rPr b="1" lang="en-PH" sz="1800" spc="-1" strike="noStrike" u="sng">
                <a:uFillTx/>
                <a:latin typeface="Lato"/>
              </a:rPr>
              <a:t>Napakaraming</a:t>
            </a:r>
            <a:r>
              <a:rPr b="0" lang="en-PH" sz="1800" spc="-1" strike="noStrike">
                <a:latin typeface="Lato"/>
              </a:rPr>
              <a:t> langgam pala ang nakatira sa ilalim ng bato.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4. Naghanap ako ng </a:t>
            </a:r>
            <a:r>
              <a:rPr b="1" lang="en-PH" sz="1800" spc="-1" strike="noStrike" u="sng">
                <a:uFillTx/>
                <a:latin typeface="Lato"/>
              </a:rPr>
              <a:t>magandang</a:t>
            </a:r>
            <a:r>
              <a:rPr b="0" lang="en-PH" sz="1800" spc="-1" strike="noStrike">
                <a:latin typeface="Lato"/>
              </a:rPr>
              <a:t> lugar.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5. Nagdasal ako na sana ay gawin niya akong</a:t>
            </a:r>
            <a:r>
              <a:rPr b="1" lang="en-PH" sz="1800" spc="-1" strike="noStrike" u="sng">
                <a:uFillTx/>
                <a:latin typeface="Lato"/>
              </a:rPr>
              <a:t> mabuting</a:t>
            </a:r>
            <a:r>
              <a:rPr b="0" lang="en-PH" sz="1800" spc="-1" strike="noStrike">
                <a:latin typeface="Lato"/>
              </a:rPr>
              <a:t> tao.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3"/>
          <p:cNvSpPr/>
          <p:nvPr/>
        </p:nvSpPr>
        <p:spPr>
          <a:xfrm>
            <a:off x="432000" y="120960"/>
            <a:ext cx="10183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60000" y="1083960"/>
            <a:ext cx="11159640" cy="284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unang pangungusap, ang ginamit na pang-uri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mas marami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Ginamit ang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mas marami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paghahambing ng dalawang 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Arial;Arial"/>
              </a:rPr>
              <a:t>	</a:t>
            </a:r>
            <a:r>
              <a:rPr b="0" lang="en-PH" sz="1800" spc="-1" strike="noStrike">
                <a:latin typeface="Lato"/>
                <a:ea typeface="Arial;Arial"/>
              </a:rPr>
              <a:t>Sa ikalawang pangungusap, ang pang-uri ay </a:t>
            </a:r>
            <a:r>
              <a:rPr b="1" lang="en-PH" sz="1800" spc="-1" strike="noStrike">
                <a:latin typeface="Lato"/>
                <a:ea typeface="Arial;Arial"/>
              </a:rPr>
              <a:t>nakatupi</a:t>
            </a:r>
            <a:r>
              <a:rPr b="0" lang="en-PH" sz="1800" spc="-1" strike="noStrike">
                <a:latin typeface="Lato"/>
                <a:ea typeface="Arial;Arial"/>
              </a:rPr>
              <a:t>. Walang ginamit na </a:t>
            </a:r>
            <a:r>
              <a:rPr b="1" lang="en-PH" sz="1800" spc="-1" strike="noStrike">
                <a:latin typeface="Lato"/>
                <a:ea typeface="Arial;Arial"/>
              </a:rPr>
              <a:t>paghahambing sa pangungusap</a:t>
            </a:r>
            <a:r>
              <a:rPr b="0" lang="en-PH" sz="1800" spc="-1" strike="noStrike">
                <a:latin typeface="Lato"/>
                <a:ea typeface="Arial;Arial"/>
              </a:rPr>
              <a:t> na ito.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Arial;Arial"/>
              </a:rPr>
              <a:t>	</a:t>
            </a:r>
            <a:r>
              <a:rPr b="0" lang="en-PH" sz="1800" spc="-1" strike="noStrike">
                <a:latin typeface="Lato"/>
                <a:ea typeface="Arial;Arial"/>
              </a:rPr>
              <a:t>Sa ikatlong pangungusap, ang ginamit na pang-uri ay </a:t>
            </a:r>
            <a:r>
              <a:rPr b="1" lang="en-PH" sz="1800" spc="-1" strike="noStrike">
                <a:latin typeface="Lato"/>
                <a:ea typeface="Arial;Arial"/>
              </a:rPr>
              <a:t>napakarami</a:t>
            </a:r>
            <a:r>
              <a:rPr b="0" lang="en-PH" sz="1800" spc="-1" strike="noStrike">
                <a:latin typeface="Lato"/>
                <a:ea typeface="Arial;Arial"/>
              </a:rPr>
              <a:t>. Ang katagang “</a:t>
            </a:r>
            <a:r>
              <a:rPr b="1" lang="en-PH" sz="1800" spc="-1" strike="noStrike">
                <a:latin typeface="Lato"/>
                <a:ea typeface="Arial;Arial"/>
              </a:rPr>
              <a:t>napaka</a:t>
            </a:r>
            <a:r>
              <a:rPr b="0" lang="en-PH" sz="1800" spc="-1" strike="noStrike">
                <a:latin typeface="Lato"/>
                <a:ea typeface="Arial;Arial"/>
              </a:rPr>
              <a:t>” ay ginagamit sa </a:t>
            </a:r>
            <a:r>
              <a:rPr b="1" lang="en-PH" sz="1800" spc="-1" strike="noStrike">
                <a:latin typeface="Lato"/>
                <a:ea typeface="Arial;Arial"/>
              </a:rPr>
              <a:t>pasukdol na kaantasan ng pang-uri</a:t>
            </a:r>
            <a:r>
              <a:rPr b="0" lang="en-PH" sz="1800" spc="-1" strike="noStrike">
                <a:latin typeface="Lato"/>
                <a:ea typeface="Arial;Arial"/>
              </a:rPr>
              <a:t>. Ito ay ginagamit sa </a:t>
            </a:r>
            <a:r>
              <a:rPr b="1" lang="en-PH" sz="1800" spc="-1" strike="noStrike">
                <a:latin typeface="Lato"/>
                <a:ea typeface="Arial;Arial"/>
              </a:rPr>
              <a:t>paghahambing sa tatlo o higit pang pangngalan o panghalip</a:t>
            </a:r>
            <a:r>
              <a:rPr b="0" lang="en-PH" sz="1800" spc="-1" strike="noStrike">
                <a:latin typeface="Lato"/>
                <a:ea typeface="Arial;Arial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96000" y="2376000"/>
            <a:ext cx="11339640" cy="20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6"/>
          <p:cNvSpPr/>
          <p:nvPr/>
        </p:nvSpPr>
        <p:spPr>
          <a:xfrm>
            <a:off x="432000" y="120960"/>
            <a:ext cx="10183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32000" y="900000"/>
            <a:ext cx="11334600" cy="54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</a:t>
            </a:r>
            <a:r>
              <a:rPr b="1" lang="en-PH" sz="1800" spc="-1" strike="noStrike">
                <a:latin typeface="Lato"/>
              </a:rPr>
              <a:t>Lantay</a:t>
            </a:r>
            <a:r>
              <a:rPr b="0" lang="en-PH" sz="1800" spc="-1" strike="noStrike">
                <a:latin typeface="Lato"/>
              </a:rPr>
              <a:t> – binubuo ito ng salitang-ugat lamang at naglalarawan ng isang pangngalan o panghalip na walang paghahambing o pagkokompara.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Ang mangga ay </a:t>
            </a:r>
            <a:r>
              <a:rPr b="1" lang="en-PH" sz="1800" spc="-1" strike="noStrike">
                <a:latin typeface="Lato"/>
              </a:rPr>
              <a:t>matamis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May </a:t>
            </a:r>
            <a:r>
              <a:rPr b="1" lang="en-PH" sz="1800" spc="-1" strike="noStrike">
                <a:latin typeface="Lato"/>
              </a:rPr>
              <a:t>bago</a:t>
            </a:r>
            <a:r>
              <a:rPr b="0" lang="en-PH" sz="1800" spc="-1" strike="noStrike">
                <a:latin typeface="Lato"/>
              </a:rPr>
              <a:t> akong laruan.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360000" y="2673360"/>
            <a:ext cx="11519640" cy="154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</a:t>
            </a:r>
            <a:r>
              <a:rPr b="1" lang="en-PH" sz="1800" spc="-1" strike="noStrike">
                <a:latin typeface="Lato"/>
              </a:rPr>
              <a:t>Pahambing</a:t>
            </a:r>
            <a:r>
              <a:rPr b="0" lang="en-PH" sz="1800" spc="-1" strike="noStrike">
                <a:latin typeface="Lato"/>
              </a:rPr>
              <a:t> – dalawa ang pinaghahambing dito.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Mga halimbawa: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1" lang="en-PH" sz="1800" spc="-1" strike="noStrike" u="sng">
                <a:uFillTx/>
                <a:latin typeface="Lato"/>
              </a:rPr>
              <a:t>Mas matamis</a:t>
            </a:r>
            <a:r>
              <a:rPr b="0" lang="en-PH" sz="1800" spc="-1" strike="noStrike">
                <a:latin typeface="Lato"/>
              </a:rPr>
              <a:t> ang mangga kaysa dalandan.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Magkasinglaki</a:t>
            </a:r>
            <a:r>
              <a:rPr b="0" lang="en-PH" sz="1800" spc="-1" strike="noStrike">
                <a:latin typeface="Lato"/>
              </a:rPr>
              <a:t> ang binili naming laruan ni Nikkie.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60000" y="4259520"/>
            <a:ext cx="11267640" cy="187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</a:t>
            </a:r>
            <a:r>
              <a:rPr b="1" lang="en-PH" sz="1800" spc="-1" strike="noStrike">
                <a:latin typeface="Lato"/>
              </a:rPr>
              <a:t>Pasukdol</a:t>
            </a:r>
            <a:r>
              <a:rPr b="0" lang="en-PH" sz="1800" spc="-1" strike="noStrike">
                <a:latin typeface="Lato"/>
              </a:rPr>
              <a:t> – tatlo o higit pa ang pinaghahambing dito.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1" lang="en-PH" sz="1800" spc="-1" strike="noStrike" u="sng">
                <a:uFillTx/>
                <a:latin typeface="Lato"/>
              </a:rPr>
              <a:t>Pinakamalayo</a:t>
            </a:r>
            <a:r>
              <a:rPr b="0" lang="en-PH" sz="1800" spc="-1" strike="noStrike">
                <a:latin typeface="Lato"/>
              </a:rPr>
              <a:t> ang napuntahan nilang palaruan.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Sa magkakaibigan, si Hazel ang </a:t>
            </a:r>
            <a:r>
              <a:rPr b="1" lang="en-PH" sz="1800" spc="-1" strike="noStrike" u="sng">
                <a:uFillTx/>
                <a:latin typeface="Lato"/>
              </a:rPr>
              <a:t>pinakabibo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1" lang="en-PH" sz="1800" spc="-1" strike="noStrike" u="sng">
                <a:uFillTx/>
                <a:latin typeface="Lato"/>
              </a:rPr>
              <a:t>Ubod ng sipag</a:t>
            </a:r>
            <a:r>
              <a:rPr b="0" lang="en-PH" sz="1800" spc="-1" strike="noStrike">
                <a:latin typeface="Lato"/>
              </a:rPr>
              <a:t> ang aming punong barangay.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2"/>
          <p:cNvSpPr/>
          <p:nvPr/>
        </p:nvSpPr>
        <p:spPr>
          <a:xfrm>
            <a:off x="432000" y="120960"/>
            <a:ext cx="10183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4320000" y="1073160"/>
            <a:ext cx="3109680" cy="48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360000" y="1620000"/>
            <a:ext cx="10260000" cy="23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Panuto:</a:t>
            </a:r>
            <a:r>
              <a:rPr b="0" lang="en-PH" sz="1800" spc="-1" strike="noStrike">
                <a:latin typeface="Arial"/>
              </a:rPr>
              <a:t> Tukuyin kung ang sumusunod na pang-uri ay lantay, pahambing, o pasukdol.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1. Matulungin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2. Napakagaling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3. Higit na masayahin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4. Pinakamaayos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5. Maliit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90640" cy="71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3" name="PlaceHolder 22"/>
          <p:cNvSpPr/>
          <p:nvPr/>
        </p:nvSpPr>
        <p:spPr>
          <a:xfrm>
            <a:off x="432000" y="120960"/>
            <a:ext cx="1079568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Kaantasan ng Pang-uri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41240" y="1620000"/>
            <a:ext cx="1778400" cy="162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Lantay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Pasukdol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3. Pahambing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4. Pasukdol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5. Lantay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1913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2023-07-11T08:06:32Z</dcterms:modified>
  <cp:revision>174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