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1A2D4C70-952F-4FBF-9F6C-0FD35C25DC69}"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368908F-670F-4B83-A860-7A07C9E9E057}"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AA8901BC-B54D-446E-B74A-F9C060CB7E9E}"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E74EEA20-92E8-4E40-BD5E-7D7BD5D75E67}"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B1E732C-DCC4-4989-9973-9A45672F548F}"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B62189A-A493-4D68-A303-C60DBFAE693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816A2B4-5BDC-464B-8D75-CFB0F60CD43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6463F432-204A-473A-9647-804D2795B06A}"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BC55A82-9C5D-4A7A-9A57-2DD963F1458B}"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536BF9F0-9B59-4AAA-A3C0-CFBB837D019B}"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E21B1594-9BDB-423A-B9B4-0CFBBF2CA5F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5C97B24-9DC5-4E06-8A72-B0F1EEBB34A3}"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93E7610-32D7-4D74-82C5-33DB60D7403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A3A37A9-E9E4-4D2C-B01C-C415C1B4158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373FF2A4-21F7-4764-8E19-DEA08CBA1B96}"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F10A7919-E105-4CAF-A58C-692AE4A89CAF}"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48D13D9D-2B3B-4B41-A6B2-B31B557F1C18}"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CE8407DA-C603-41EE-9659-51A77BA653FE}"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D8EFEEFB-A1F6-4D01-A713-5FAFBA098193}"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0B11F76-9F39-4D0C-9F03-400012FA564F}"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DB2CF44-8B65-43C9-83C9-9C0934213D0D}"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BBF48EF-1160-49F4-8E62-F99EAF279D3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5A4553B-3642-4947-973B-5C3830BA40C8}"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93FD3CC7-7AB1-43D2-A60A-DD7F6E27F396}"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508229C2-DC32-4F9F-AE6F-A3BAF47FEB5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23DEF15-CA13-4536-BBB3-03F9DF8C3E0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E1870C7-FA76-447E-BA60-C87A79190815}"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5E003F11-CA19-4D44-BF12-1FF7D9CD4F26}"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07F2B0DE-2413-4D3E-BB0F-C6617C390494}"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D4790F1C-8E7C-451C-BC8C-F3B8D5B8E8CF}"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747AABB-23AE-4CFA-AC48-8D3AF498FF7B}"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FAE53CD-A180-4FD4-AACD-74F1BFA72F9D}"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CD6053B-4C94-444A-9CE6-F80F495AC48A}"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60AD97B-4360-4BB9-821A-31DCFBF04AD0}"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5618800-712F-4426-BBE4-32B04A992680}"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77B9E0D-F3B2-46F6-A71B-68F5F28B1367}"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240" cy="3484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6640" cy="3484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C3D51F9F-F576-430B-A7B1-D643FD3962A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6640" cy="3484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560" cy="618480"/>
          </a:xfrm>
          <a:prstGeom prst="rect">
            <a:avLst/>
          </a:prstGeom>
          <a:ln w="0">
            <a:noFill/>
          </a:ln>
        </p:spPr>
      </p:pic>
      <p:sp>
        <p:nvSpPr>
          <p:cNvPr id="46" name="Rectangle 7"/>
          <p:cNvSpPr/>
          <p:nvPr/>
        </p:nvSpPr>
        <p:spPr>
          <a:xfrm>
            <a:off x="10868760" y="0"/>
            <a:ext cx="954000" cy="954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080" cy="1018080"/>
          </a:xfrm>
          <a:prstGeom prst="rect">
            <a:avLst/>
          </a:prstGeom>
          <a:ln w="0">
            <a:noFill/>
          </a:ln>
        </p:spPr>
      </p:pic>
      <p:sp>
        <p:nvSpPr>
          <p:cNvPr id="48"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240" cy="3484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6640" cy="3484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570A1E99-8C4C-4520-88BC-A20C969F5382}"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6640" cy="34848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599880" cy="3368160"/>
          </a:xfrm>
          <a:prstGeom prst="rect">
            <a:avLst/>
          </a:prstGeom>
          <a:ln w="12700">
            <a:noFill/>
          </a:ln>
        </p:spPr>
      </p:pic>
      <p:sp>
        <p:nvSpPr>
          <p:cNvPr id="92" name="PlaceHolder 1"/>
          <p:cNvSpPr>
            <a:spLocks noGrp="1"/>
          </p:cNvSpPr>
          <p:nvPr>
            <p:ph type="ftr" idx="7"/>
          </p:nvPr>
        </p:nvSpPr>
        <p:spPr>
          <a:xfrm>
            <a:off x="4038480" y="6356520"/>
            <a:ext cx="4098240" cy="3484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6640" cy="3484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99AADD6F-741E-4AF1-BE3D-67E49BEAB06D}"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6640" cy="3484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844000"/>
            <a:ext cx="6823800" cy="212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Batas Kaugnay sa Pagsasarili</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22"/>
          <p:cNvSpPr/>
          <p:nvPr/>
        </p:nvSpPr>
        <p:spPr>
          <a:xfrm>
            <a:off x="-113040" y="532080"/>
            <a:ext cx="9247680" cy="7772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2" name="Rectangle 23"/>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
            </a:r>
            <a:r>
              <a:rPr b="1" i="1" lang="en-PH" sz="3600" spc="-1" strike="noStrike">
                <a:solidFill>
                  <a:srgbClr val="ffffff"/>
                </a:solidFill>
                <a:latin typeface="Montserrat Medium"/>
                <a:ea typeface="DejaVu Sans"/>
              </a:rPr>
              <a:t>Philippine Autonomy Act of 1916</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3" name=""/>
          <p:cNvSpPr/>
          <p:nvPr/>
        </p:nvSpPr>
        <p:spPr>
          <a:xfrm>
            <a:off x="891360" y="1631520"/>
            <a:ext cx="6756480" cy="20253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Naitatag ang kauna-unahang gabinete noong Enero 1917 kung saan ang unang Pilipinong naging miyembro nito ay si </a:t>
            </a:r>
            <a:r>
              <a:rPr b="1" lang="en-PH" sz="1800" spc="-1" strike="noStrike">
                <a:solidFill>
                  <a:srgbClr val="000000"/>
                </a:solidFill>
                <a:latin typeface="Lato"/>
                <a:ea typeface="DejaVu Sans"/>
              </a:rPr>
              <a:t>Rafael Palma</a:t>
            </a:r>
            <a:r>
              <a:rPr b="0" lang="en-PH" sz="1800" spc="-1" strike="noStrike">
                <a:solidFill>
                  <a:srgbClr val="000000"/>
                </a:solidFill>
                <a:latin typeface="Lato"/>
                <a:ea typeface="DejaVu Sans"/>
              </a:rPr>
              <a:t> bilang Kalihim ng Kagawarang Panloob.</a:t>
            </a:r>
            <a:endParaRPr b="0" lang="en-PH" sz="1800" spc="-1" strike="noStrike">
              <a:solidFill>
                <a:srgbClr val="000000"/>
              </a:solidFill>
              <a:latin typeface="Arial"/>
            </a:endParaRPr>
          </a:p>
        </p:txBody>
      </p:sp>
      <p:pic>
        <p:nvPicPr>
          <p:cNvPr id="164" name="" descr=""/>
          <p:cNvPicPr/>
          <p:nvPr/>
        </p:nvPicPr>
        <p:blipFill>
          <a:blip r:embed="rId1"/>
          <a:stretch/>
        </p:blipFill>
        <p:spPr>
          <a:xfrm>
            <a:off x="8138520" y="1631520"/>
            <a:ext cx="3405600" cy="39625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24"/>
          <p:cNvSpPr/>
          <p:nvPr/>
        </p:nvSpPr>
        <p:spPr>
          <a:xfrm>
            <a:off x="-113040" y="532080"/>
            <a:ext cx="6822000" cy="7772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6" name="Rectangle 25"/>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a:r>
            <a:r>
              <a:rPr b="1" i="1" lang="en-PH" sz="3600" spc="-1" strike="noStrike">
                <a:solidFill>
                  <a:srgbClr val="ffffff"/>
                </a:solidFill>
                <a:latin typeface="Montserrat Medium"/>
                <a:ea typeface="DejaVu Sans"/>
              </a:rPr>
              <a:t>Hare-Hawes-Cutting</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7" name=""/>
          <p:cNvSpPr/>
          <p:nvPr/>
        </p:nvSpPr>
        <p:spPr>
          <a:xfrm>
            <a:off x="891360" y="1631520"/>
            <a:ext cx="9867240" cy="20253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Ayon sa batas na ito, ipagkakaloob sa Pilipinas ang kalayaan matapos ang 10 taong paghahanda. Bahagi nito ang pagtatatag ng base militar ng Estados Unidos sa Pilipinas. Itinakda rin nito ang bilang ng mga Pilipinong mandarayuhan o maninirahan nang permanente o panandalian sa Estados Unidos.</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Rectangle 28"/>
          <p:cNvSpPr/>
          <p:nvPr/>
        </p:nvSpPr>
        <p:spPr>
          <a:xfrm>
            <a:off x="-113040" y="532080"/>
            <a:ext cx="6176160" cy="7772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9" name="Rectangle 29"/>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Batas </a:t>
            </a:r>
            <a:r>
              <a:rPr b="1" i="1" lang="en-PH" sz="3600" spc="-1" strike="noStrike">
                <a:solidFill>
                  <a:srgbClr val="ffffff"/>
                </a:solidFill>
                <a:latin typeface="Montserrat Medium"/>
                <a:ea typeface="DejaVu Sans"/>
              </a:rPr>
              <a:t>Tydings-McDuffie</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0" name=""/>
          <p:cNvSpPr/>
          <p:nvPr/>
        </p:nvSpPr>
        <p:spPr>
          <a:xfrm>
            <a:off x="891360" y="1631520"/>
            <a:ext cx="9867240" cy="416124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batas na ito ay akda nina Kinatawan </a:t>
            </a:r>
            <a:r>
              <a:rPr b="1" lang="en-PH" sz="1800" spc="-1" strike="noStrike">
                <a:solidFill>
                  <a:srgbClr val="000000"/>
                </a:solidFill>
                <a:latin typeface="Lato"/>
                <a:ea typeface="DejaVu Sans"/>
              </a:rPr>
              <a:t>Millard Tydings</a:t>
            </a:r>
            <a:r>
              <a:rPr b="0" lang="en-PH" sz="1800" spc="-1" strike="noStrike">
                <a:solidFill>
                  <a:srgbClr val="000000"/>
                </a:solidFill>
                <a:latin typeface="Lato"/>
                <a:ea typeface="DejaVu Sans"/>
              </a:rPr>
              <a:t> at Kinatawan </a:t>
            </a:r>
            <a:r>
              <a:rPr b="1" lang="en-PH" sz="1800" spc="-1" strike="noStrike">
                <a:solidFill>
                  <a:srgbClr val="000000"/>
                </a:solidFill>
                <a:latin typeface="Lato"/>
                <a:ea typeface="DejaVu Sans"/>
              </a:rPr>
              <a:t>John McDuffie</a:t>
            </a:r>
            <a:r>
              <a:rPr b="0" lang="en-PH" sz="1800" spc="-1" strike="noStrike">
                <a:solidFill>
                  <a:srgbClr val="000000"/>
                </a:solidFill>
                <a:latin typeface="Lato"/>
                <a:ea typeface="DejaVu Sans"/>
              </a:rPr>
              <a:t> at sinasabing katulad din ito ng isinasaad sa </a:t>
            </a:r>
            <a:r>
              <a:rPr b="1" lang="en-PH" sz="1800" spc="-1" strike="noStrike">
                <a:solidFill>
                  <a:srgbClr val="000000"/>
                </a:solidFill>
                <a:latin typeface="Lato"/>
                <a:ea typeface="DejaVu Sans"/>
              </a:rPr>
              <a:t>Batas </a:t>
            </a:r>
            <a:r>
              <a:rPr b="1" i="1" lang="en-PH" sz="1800" spc="-1" strike="noStrike">
                <a:solidFill>
                  <a:srgbClr val="000000"/>
                </a:solidFill>
                <a:latin typeface="Lato"/>
                <a:ea typeface="DejaVu Sans"/>
              </a:rPr>
              <a:t>Hare-Hawes-Cutting</a:t>
            </a:r>
            <a:r>
              <a:rPr b="0" lang="en-PH" sz="1800" spc="-1" strike="noStrike">
                <a:solidFill>
                  <a:srgbClr val="000000"/>
                </a:solidFill>
                <a:latin typeface="Lato"/>
                <a:ea typeface="DejaVu Sans"/>
              </a:rPr>
              <a:t>. Ito ay pinagtibay at nilagdaan ni </a:t>
            </a:r>
            <a:r>
              <a:rPr b="1" lang="en-PH" sz="1800" spc="-1" strike="noStrike">
                <a:solidFill>
                  <a:srgbClr val="000000"/>
                </a:solidFill>
                <a:latin typeface="Lato"/>
                <a:ea typeface="DejaVu Sans"/>
              </a:rPr>
              <a:t>Pangulong Franklin D. Roosevelt</a:t>
            </a:r>
            <a:r>
              <a:rPr b="0" lang="en-PH" sz="1800" spc="-1" strike="noStrike">
                <a:solidFill>
                  <a:srgbClr val="000000"/>
                </a:solidFill>
                <a:latin typeface="Lato"/>
                <a:ea typeface="DejaVu Sans"/>
              </a:rPr>
              <a:t> noong Marso 24, 1934.</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r>
              <a:rPr b="1" lang="en-PH" sz="1800" spc="-1" strike="noStrike">
                <a:solidFill>
                  <a:srgbClr val="000000"/>
                </a:solidFill>
                <a:latin typeface="Lato"/>
                <a:ea typeface="DejaVu Sans"/>
              </a:rPr>
              <a:t>Isinasaad ng batas na ito ang sumusunod:</a:t>
            </a:r>
            <a:endParaRPr b="0" lang="en-PH" sz="18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ea typeface="DejaVu Sans"/>
              </a:rPr>
              <a:t>Pagtatatag ng 10 taong pamahalaang komonwelt bilang paghahanda sa kasarinlan ng bansa</a:t>
            </a:r>
            <a:endParaRPr b="0" lang="en-PH" sz="18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ea typeface="DejaVu Sans"/>
              </a:rPr>
              <a:t>Pagkakaroon ng kumbensiyong magbabalangkas ng Saligang Batas</a:t>
            </a:r>
            <a:endParaRPr b="0" lang="en-PH" sz="18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ea typeface="DejaVu Sans"/>
              </a:rPr>
              <a:t>Pagdaraos ng halalan o plebesito na magpapatibay ng Saligang Batas</a:t>
            </a:r>
            <a:endParaRPr b="0" lang="en-PH" sz="18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ea typeface="DejaVu Sans"/>
              </a:rPr>
              <a:t>Paghalal sa mga mamumuno ng pamahalaang komonwelt</a:t>
            </a:r>
            <a:endParaRPr b="0" lang="en-PH" sz="1800" spc="-1" strike="noStrike">
              <a:solidFill>
                <a:srgbClr val="000000"/>
              </a:solidFill>
              <a:latin typeface="Arial"/>
            </a:endParaRPr>
          </a:p>
          <a:p>
            <a:pPr lvl="1" marL="432000" indent="-216000">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ea typeface="DejaVu Sans"/>
              </a:rPr>
              <a:t>Pagkilala sa kasarinlan ng Pilipinas tuwing ika-4 ng Hulyo kasunod ang huling taon ng pamahalaang komonwelt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Rectangle 15"/>
          <p:cNvSpPr/>
          <p:nvPr/>
        </p:nvSpPr>
        <p:spPr>
          <a:xfrm>
            <a:off x="-113040" y="552240"/>
            <a:ext cx="3888720" cy="65124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2" name="Rectangle 192"/>
          <p:cNvSpPr/>
          <p:nvPr/>
        </p:nvSpPr>
        <p:spPr>
          <a:xfrm>
            <a:off x="540000" y="231480"/>
            <a:ext cx="10130760" cy="1196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73" name="Rectangle 193"/>
          <p:cNvSpPr/>
          <p:nvPr/>
        </p:nvSpPr>
        <p:spPr>
          <a:xfrm>
            <a:off x="720000" y="1060560"/>
            <a:ext cx="9950760" cy="691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74" name="Rectangle 194"/>
          <p:cNvSpPr/>
          <p:nvPr/>
        </p:nvSpPr>
        <p:spPr>
          <a:xfrm>
            <a:off x="720000" y="1496160"/>
            <a:ext cx="10968840" cy="691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5" name=""/>
          <p:cNvSpPr/>
          <p:nvPr/>
        </p:nvSpPr>
        <p:spPr>
          <a:xfrm>
            <a:off x="1001160" y="1537200"/>
            <a:ext cx="9483480" cy="2060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1" lang="en-PH" sz="1800" spc="-1" strike="noStrike">
                <a:solidFill>
                  <a:srgbClr val="000000"/>
                </a:solidFill>
                <a:latin typeface="Lato"/>
                <a:ea typeface="DejaVu Sans"/>
              </a:rPr>
              <a:t>I. Panuto: </a:t>
            </a:r>
            <a:r>
              <a:rPr b="0" lang="en-PH" sz="1800" spc="-1" strike="noStrike">
                <a:solidFill>
                  <a:srgbClr val="000000"/>
                </a:solidFill>
                <a:latin typeface="Lato"/>
                <a:ea typeface="DejaVu Sans"/>
              </a:rPr>
              <a:t>Sagutin ang sumusunod na tanong.</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DejaVu Sans"/>
              </a:rPr>
              <a:t>1. Bakit mahalaga ang Philippine Bill of 1902 sa mga Pilipino?</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DejaVu Sans"/>
              </a:rPr>
              <a:t>2. Bakit mahalaga ang pagkakatatag ng Asamblea Filipina?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Rectangle 1"/>
          <p:cNvSpPr/>
          <p:nvPr/>
        </p:nvSpPr>
        <p:spPr>
          <a:xfrm>
            <a:off x="-113040" y="552240"/>
            <a:ext cx="6724080" cy="65124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7" name="Rectangle 2"/>
          <p:cNvSpPr/>
          <p:nvPr/>
        </p:nvSpPr>
        <p:spPr>
          <a:xfrm>
            <a:off x="426960" y="52776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8" name="Rectangle 3"/>
          <p:cNvSpPr/>
          <p:nvPr/>
        </p:nvSpPr>
        <p:spPr>
          <a:xfrm>
            <a:off x="540000" y="231480"/>
            <a:ext cx="10130760" cy="1196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Gabay na Kasagutan</a:t>
            </a:r>
            <a:endParaRPr b="0" lang="en-PH" sz="3600" spc="-1" strike="noStrike">
              <a:solidFill>
                <a:srgbClr val="000000"/>
              </a:solidFill>
              <a:latin typeface="Arial"/>
            </a:endParaRPr>
          </a:p>
        </p:txBody>
      </p:sp>
      <p:sp>
        <p:nvSpPr>
          <p:cNvPr id="179" name="Rectangle 4"/>
          <p:cNvSpPr/>
          <p:nvPr/>
        </p:nvSpPr>
        <p:spPr>
          <a:xfrm>
            <a:off x="720000" y="1060560"/>
            <a:ext cx="9950760" cy="691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80" name=""/>
          <p:cNvSpPr/>
          <p:nvPr/>
        </p:nvSpPr>
        <p:spPr>
          <a:xfrm>
            <a:off x="720000" y="1429200"/>
            <a:ext cx="10253520" cy="28461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ea typeface="DejaVu Sans"/>
              </a:rPr>
              <a:t>Ang pagkakaroon ng Saligang Batas ay katibayan ng pagiging malaya ng bansa at kakayahang pamunuan ang sarili.</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ea typeface="DejaVu Sans"/>
              </a:rPr>
              <a:t>Sa aking palagay, ang pinakamahalagang dulot ng nagsasariling pamumuno ay mapagsisilbihan nang tama ng mga pinuno ang mga mamamayan.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8015400" cy="1285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600" spc="-1" strike="noStrike">
                <a:solidFill>
                  <a:srgbClr val="ffffff"/>
                </a:solidFill>
                <a:latin typeface="Montserrat Medium"/>
                <a:ea typeface="DejaVu Sans"/>
              </a:rPr>
              <a:t>Philippine Organic Act of 1902</a:t>
            </a:r>
            <a:r>
              <a:rPr b="1" lang="en-PH" sz="3600" spc="-1" strike="noStrike">
                <a:solidFill>
                  <a:srgbClr val="ffffff"/>
                </a:solidFill>
                <a:latin typeface="Montserrat Medium"/>
                <a:ea typeface="DejaVu Sans"/>
              </a:rPr>
              <a:t> o </a:t>
            </a:r>
            <a:endParaRPr b="0" lang="en-PH" sz="3600" spc="-1" strike="noStrike">
              <a:solidFill>
                <a:srgbClr val="000000"/>
              </a:solidFill>
              <a:latin typeface="Arial"/>
            </a:endParaRPr>
          </a:p>
          <a:p>
            <a:pPr>
              <a:lnSpc>
                <a:spcPct val="100000"/>
              </a:lnSpc>
            </a:pPr>
            <a:r>
              <a:rPr b="1" i="1" lang="en-PH" sz="3600" spc="-1" strike="noStrike">
                <a:solidFill>
                  <a:srgbClr val="ffffff"/>
                </a:solidFill>
                <a:latin typeface="Montserrat Medium"/>
                <a:ea typeface="DejaVu Sans"/>
              </a:rPr>
              <a:t>Philippine Bill of 1902</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814680" y="2210760"/>
            <a:ext cx="10484640" cy="11919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Noong Hulyo 1902, inilipat sa Kongreso ng Estados Unidos ang pamamahala sa Pilipinas batay sa itinakda ng </a:t>
            </a:r>
            <a:r>
              <a:rPr b="1" lang="en-PH" sz="1800" spc="-1" strike="noStrike">
                <a:solidFill>
                  <a:srgbClr val="000000"/>
                </a:solidFill>
                <a:latin typeface="Lato"/>
                <a:ea typeface="DejaVu Sans"/>
              </a:rPr>
              <a:t>Philippine Organic Act of 1902</a:t>
            </a:r>
            <a:r>
              <a:rPr b="0" lang="en-PH" sz="1800" spc="-1" strike="noStrike">
                <a:solidFill>
                  <a:srgbClr val="000000"/>
                </a:solidFill>
                <a:latin typeface="Lato"/>
                <a:ea typeface="DejaVu Sans"/>
              </a:rPr>
              <a:t> o kilala rin sa tawag na </a:t>
            </a:r>
            <a:r>
              <a:rPr b="1" lang="en-PH" sz="1800" spc="-1" strike="noStrike">
                <a:solidFill>
                  <a:srgbClr val="000000"/>
                </a:solidFill>
                <a:latin typeface="Lato"/>
                <a:ea typeface="DejaVu Sans"/>
              </a:rPr>
              <a:t>Philippine Bill of 1902</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Batas Cooper</a:t>
            </a:r>
            <a:r>
              <a:rPr b="0" lang="en-PH" sz="1800" spc="-1" strike="noStrike">
                <a:solidFill>
                  <a:srgbClr val="000000"/>
                </a:solidFill>
                <a:latin typeface="Lato"/>
                <a:ea typeface="DejaVu Sans"/>
              </a:rPr>
              <a:t>. Itinadhana ng batas na ito ang sumusunod:</a:t>
            </a:r>
            <a:endParaRPr b="0" lang="en-PH" sz="1800" spc="-1" strike="noStrike">
              <a:solidFill>
                <a:srgbClr val="000000"/>
              </a:solidFill>
              <a:latin typeface="Arial"/>
            </a:endParaRPr>
          </a:p>
        </p:txBody>
      </p:sp>
      <p:sp>
        <p:nvSpPr>
          <p:cNvPr id="137" name=""/>
          <p:cNvSpPr/>
          <p:nvPr/>
        </p:nvSpPr>
        <p:spPr>
          <a:xfrm>
            <a:off x="1252080" y="3296160"/>
            <a:ext cx="10269360" cy="22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0" lang="en-PH" sz="1800" spc="-1" strike="noStrike">
                <a:solidFill>
                  <a:srgbClr val="000000"/>
                </a:solidFill>
                <a:latin typeface="Lato"/>
                <a:ea typeface="DejaVu Sans"/>
              </a:rPr>
              <a:t>1. Pagtatakda ng mga karapatan ng mamamayang Pilipino</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DejaVu Sans"/>
              </a:rPr>
              <a:t>2. Pagtatatag ng mga kagawaran o departamento ng pamahalaan tulad ng </a:t>
            </a:r>
            <a:r>
              <a:rPr b="1" lang="en-PH" sz="1800" spc="-1" strike="noStrike">
                <a:solidFill>
                  <a:srgbClr val="000000"/>
                </a:solidFill>
                <a:latin typeface="Lato"/>
                <a:ea typeface="DejaVu Sans"/>
              </a:rPr>
              <a:t>Kagawaran ng Komersiyo at Pulisya</a:t>
            </a:r>
            <a:r>
              <a:rPr b="0" lang="en-PH" sz="1800" spc="-1" strike="noStrike">
                <a:solidFill>
                  <a:srgbClr val="000000"/>
                </a:solidFill>
                <a:latin typeface="Lato"/>
                <a:ea typeface="DejaVu Sans"/>
              </a:rPr>
              <a:t> at </a:t>
            </a:r>
            <a:r>
              <a:rPr b="1" lang="en-PH" sz="1800" spc="-1" strike="noStrike">
                <a:solidFill>
                  <a:srgbClr val="000000"/>
                </a:solidFill>
                <a:latin typeface="Lato"/>
                <a:ea typeface="DejaVu Sans"/>
              </a:rPr>
              <a:t>Kagawaran ng Pampublikong Instruksiyong Pampubliko</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DejaVu Sans"/>
              </a:rPr>
              <a:t>3. Pagtatalaga ng dalawang kinatawang Pilipino sa Kongreso ng Estados Unidos; hindi sila nakaboboto sa Kongreso ngunit may karapatan silang magpanukala ng mga batas na makabubuti sa Pilipinas at tumutol sa mga nakasasama rito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5"/>
          <p:cNvSpPr/>
          <p:nvPr/>
        </p:nvSpPr>
        <p:spPr>
          <a:xfrm>
            <a:off x="-113040" y="532080"/>
            <a:ext cx="8015400" cy="1285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9" name="Rectangle 17"/>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i="1" lang="en-PH" sz="3600" spc="-1" strike="noStrike">
                <a:solidFill>
                  <a:srgbClr val="ffffff"/>
                </a:solidFill>
                <a:latin typeface="Montserrat Medium"/>
                <a:ea typeface="DejaVu Sans"/>
              </a:rPr>
              <a:t>Philippine Organic Act of 1902</a:t>
            </a:r>
            <a:r>
              <a:rPr b="1" lang="en-PH" sz="3600" spc="-1" strike="noStrike">
                <a:solidFill>
                  <a:srgbClr val="ffffff"/>
                </a:solidFill>
                <a:latin typeface="Montserrat Medium"/>
                <a:ea typeface="DejaVu Sans"/>
              </a:rPr>
              <a:t> o </a:t>
            </a:r>
            <a:endParaRPr b="0" lang="en-PH" sz="3600" spc="-1" strike="noStrike">
              <a:solidFill>
                <a:srgbClr val="000000"/>
              </a:solidFill>
              <a:latin typeface="Arial"/>
            </a:endParaRPr>
          </a:p>
          <a:p>
            <a:pPr>
              <a:lnSpc>
                <a:spcPct val="100000"/>
              </a:lnSpc>
            </a:pPr>
            <a:r>
              <a:rPr b="1" i="1" lang="en-PH" sz="3600" spc="-1" strike="noStrike">
                <a:solidFill>
                  <a:srgbClr val="ffffff"/>
                </a:solidFill>
                <a:latin typeface="Montserrat Medium"/>
                <a:ea typeface="DejaVu Sans"/>
              </a:rPr>
              <a:t>Philippine Bill of 1902</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0" name=""/>
          <p:cNvSpPr/>
          <p:nvPr/>
        </p:nvSpPr>
        <p:spPr>
          <a:xfrm>
            <a:off x="1252080" y="2132640"/>
            <a:ext cx="10269360" cy="12960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ea typeface="PingFang SC"/>
              </a:rPr>
              <a:t>4. Pagtatatag ng </a:t>
            </a:r>
            <a:r>
              <a:rPr b="1" lang="en-PH" sz="1800" spc="-1" strike="noStrike">
                <a:solidFill>
                  <a:srgbClr val="000000"/>
                </a:solidFill>
                <a:latin typeface="Lato"/>
                <a:ea typeface="PingFang SC"/>
              </a:rPr>
              <a:t>Asamblea ng Pilipinas noong 1907</a:t>
            </a:r>
            <a:r>
              <a:rPr b="0" lang="en-PH" sz="1800" spc="-1" strike="noStrike">
                <a:solidFill>
                  <a:srgbClr val="000000"/>
                </a:solidFill>
                <a:latin typeface="Lato"/>
                <a:ea typeface="PingFang SC"/>
              </a:rPr>
              <a:t> na binubuo ng mga Pilipino</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PingFang SC"/>
              </a:rPr>
              <a:t>5. Pagbuo sa ilang partidong politikal katulad ng </a:t>
            </a:r>
            <a:r>
              <a:rPr b="1" lang="en-PH" sz="1800" spc="-1" strike="noStrike">
                <a:solidFill>
                  <a:srgbClr val="000000"/>
                </a:solidFill>
                <a:latin typeface="Lato"/>
                <a:ea typeface="PingFang SC"/>
              </a:rPr>
              <a:t>Partido Nacionalista</a:t>
            </a:r>
            <a:r>
              <a:rPr b="0" lang="en-PH" sz="1800" spc="-1" strike="noStrike">
                <a:solidFill>
                  <a:srgbClr val="000000"/>
                </a:solidFill>
                <a:latin typeface="Lato"/>
                <a:ea typeface="PingFang SC"/>
              </a:rPr>
              <a:t> at </a:t>
            </a:r>
            <a:r>
              <a:rPr b="1" lang="en-PH" sz="1800" spc="-1" strike="noStrike">
                <a:solidFill>
                  <a:srgbClr val="000000"/>
                </a:solidFill>
                <a:latin typeface="Lato"/>
                <a:ea typeface="PingFang SC"/>
              </a:rPr>
              <a:t>Partido Progresista</a:t>
            </a:r>
            <a:endParaRPr b="0" lang="en-PH" sz="1800" spc="-1" strike="noStrike">
              <a:solidFill>
                <a:srgbClr val="000000"/>
              </a:solidFill>
              <a:latin typeface="Arial"/>
            </a:endParaRPr>
          </a:p>
          <a:p>
            <a:pPr>
              <a:lnSpc>
                <a:spcPct val="100000"/>
              </a:lnSpc>
              <a:spcBef>
                <a:spcPts val="567"/>
              </a:spcBef>
              <a:spcAft>
                <a:spcPts val="567"/>
              </a:spcAft>
            </a:pPr>
            <a:endParaRPr b="0" lang="en-PH" sz="1800" spc="-1" strike="noStrike">
              <a:solidFill>
                <a:srgbClr val="000000"/>
              </a:solidFill>
              <a:latin typeface="Arial"/>
            </a:endParaRPr>
          </a:p>
        </p:txBody>
      </p:sp>
      <p:sp>
        <p:nvSpPr>
          <p:cNvPr id="141" name=""/>
          <p:cNvSpPr/>
          <p:nvPr/>
        </p:nvSpPr>
        <p:spPr>
          <a:xfrm>
            <a:off x="1741680" y="3078720"/>
            <a:ext cx="9291240" cy="17647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Font typeface="StarSymbol"/>
              <a:buAutoNum type="alphaLcParenR"/>
            </a:pPr>
            <a:r>
              <a:rPr b="0" lang="en-PH" sz="1800" spc="-1" strike="noStrike">
                <a:solidFill>
                  <a:srgbClr val="000000"/>
                </a:solidFill>
                <a:latin typeface="Lato"/>
                <a:ea typeface="PingFang SC"/>
              </a:rPr>
              <a:t>Layunin ng </a:t>
            </a:r>
            <a:r>
              <a:rPr b="1" lang="en-PH" sz="1800" spc="-1" strike="noStrike">
                <a:solidFill>
                  <a:srgbClr val="000000"/>
                </a:solidFill>
                <a:latin typeface="Lato"/>
                <a:ea typeface="PingFang SC"/>
              </a:rPr>
              <a:t>Partido Nacionalista</a:t>
            </a:r>
            <a:r>
              <a:rPr b="0" lang="en-PH" sz="1800" spc="-1" strike="noStrike">
                <a:solidFill>
                  <a:srgbClr val="000000"/>
                </a:solidFill>
                <a:latin typeface="Lato"/>
                <a:ea typeface="PingFang SC"/>
              </a:rPr>
              <a:t> na makamit ang kalayaan ng Pilipinas sa lalong madaling panahon.</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Font typeface="StarSymbol"/>
              <a:buAutoNum type="alphaLcParenR"/>
            </a:pPr>
            <a:r>
              <a:rPr b="0" lang="en-PH" sz="1800" spc="-1" strike="noStrike">
                <a:solidFill>
                  <a:srgbClr val="000000"/>
                </a:solidFill>
                <a:latin typeface="Lato"/>
                <a:ea typeface="PingFang SC"/>
              </a:rPr>
              <a:t>Layunin naman ng </a:t>
            </a:r>
            <a:r>
              <a:rPr b="1" lang="en-PH" sz="1800" spc="-1" strike="noStrike">
                <a:solidFill>
                  <a:srgbClr val="000000"/>
                </a:solidFill>
                <a:latin typeface="Lato"/>
                <a:ea typeface="PingFang SC"/>
              </a:rPr>
              <a:t>Partido Progresista</a:t>
            </a:r>
            <a:r>
              <a:rPr b="0" lang="en-PH" sz="1800" spc="-1" strike="noStrike">
                <a:solidFill>
                  <a:srgbClr val="000000"/>
                </a:solidFill>
                <a:latin typeface="Lato"/>
                <a:ea typeface="PingFang SC"/>
              </a:rPr>
              <a:t> na maghintay ang mga mamamayan hanggang sa ang Pilipinas ay magkaroon ng maunlad na kabuhayan at kultura bago humingi ng kalayaan mula sa Estados Unidos.</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Rectangle 10"/>
          <p:cNvSpPr/>
          <p:nvPr/>
        </p:nvSpPr>
        <p:spPr>
          <a:xfrm>
            <a:off x="-113040" y="532080"/>
            <a:ext cx="6019920" cy="7772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3" name="Rectangle 11"/>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
            </a:r>
            <a:r>
              <a:rPr b="1" i="1" lang="en-PH" sz="3600" spc="-1" strike="noStrike">
                <a:solidFill>
                  <a:srgbClr val="ffffff"/>
                </a:solidFill>
                <a:latin typeface="Montserrat Medium"/>
                <a:ea typeface="DejaVu Sans"/>
              </a:rPr>
              <a:t>Asamblea Filipina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44" name="" descr=""/>
          <p:cNvPicPr/>
          <p:nvPr/>
        </p:nvPicPr>
        <p:blipFill>
          <a:blip r:embed="rId1"/>
          <a:stretch/>
        </p:blipFill>
        <p:spPr>
          <a:xfrm>
            <a:off x="6749640" y="1851480"/>
            <a:ext cx="4694040" cy="3578760"/>
          </a:xfrm>
          <a:prstGeom prst="rect">
            <a:avLst/>
          </a:prstGeom>
          <a:ln w="0">
            <a:noFill/>
          </a:ln>
        </p:spPr>
      </p:pic>
      <p:sp>
        <p:nvSpPr>
          <p:cNvPr id="145" name=""/>
          <p:cNvSpPr/>
          <p:nvPr/>
        </p:nvSpPr>
        <p:spPr>
          <a:xfrm>
            <a:off x="818280" y="1614960"/>
            <a:ext cx="5773320" cy="43434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Itinakda ng </a:t>
            </a:r>
            <a:r>
              <a:rPr b="1" lang="en-PH" sz="1800" spc="-1" strike="noStrike">
                <a:solidFill>
                  <a:srgbClr val="000000"/>
                </a:solidFill>
                <a:latin typeface="Lato"/>
                <a:ea typeface="DejaVu Sans"/>
              </a:rPr>
              <a:t>Philippine Bill of 1902 </a:t>
            </a:r>
            <a:r>
              <a:rPr b="0" lang="en-PH" sz="1800" spc="-1" strike="noStrike">
                <a:solidFill>
                  <a:srgbClr val="000000"/>
                </a:solidFill>
                <a:latin typeface="Lato"/>
                <a:ea typeface="DejaVu Sans"/>
              </a:rPr>
              <a:t>ang probisyon sa pagtatatag ng </a:t>
            </a:r>
            <a:r>
              <a:rPr b="1" lang="en-PH" sz="1800" spc="-1" strike="noStrike">
                <a:solidFill>
                  <a:srgbClr val="000000"/>
                </a:solidFill>
                <a:latin typeface="Lato"/>
                <a:ea typeface="DejaVu Sans"/>
              </a:rPr>
              <a:t>Asamblea Filipina </a:t>
            </a:r>
            <a:r>
              <a:rPr b="1" i="1" lang="en-PH" sz="1800" spc="-1" strike="noStrike">
                <a:solidFill>
                  <a:srgbClr val="000000"/>
                </a:solidFill>
                <a:latin typeface="Lato"/>
                <a:ea typeface="DejaVu Sans"/>
              </a:rPr>
              <a:t>(Philippine Assembly).</a:t>
            </a:r>
            <a:r>
              <a:rPr b="0" lang="en-PH" sz="1800" spc="-1" strike="noStrike">
                <a:solidFill>
                  <a:srgbClr val="000000"/>
                </a:solidFill>
                <a:latin typeface="Lato"/>
                <a:ea typeface="DejaVu Sans"/>
              </a:rPr>
              <a:t>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Noong </a:t>
            </a:r>
            <a:r>
              <a:rPr b="1" lang="en-PH" sz="1800" spc="-1" strike="noStrike">
                <a:solidFill>
                  <a:srgbClr val="000000"/>
                </a:solidFill>
                <a:latin typeface="Lato"/>
                <a:ea typeface="DejaVu Sans"/>
              </a:rPr>
              <a:t>Hulyo 30, 1907</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naganap ang unang halalan</a:t>
            </a:r>
            <a:r>
              <a:rPr b="0" lang="en-PH" sz="1800" spc="-1" strike="noStrike">
                <a:solidFill>
                  <a:srgbClr val="000000"/>
                </a:solidFill>
                <a:latin typeface="Lato"/>
                <a:ea typeface="DejaVu Sans"/>
              </a:rPr>
              <a:t> nito na nagpapatunay na ibig ng mga Pilipino na magkaroon ng kalayaan. Nahalal dito sina </a:t>
            </a:r>
            <a:r>
              <a:rPr b="1" lang="en-PH" sz="1800" spc="-1" strike="noStrike">
                <a:solidFill>
                  <a:srgbClr val="000000"/>
                </a:solidFill>
                <a:latin typeface="Lato"/>
                <a:ea typeface="DejaVu Sans"/>
              </a:rPr>
              <a:t>Sergio Osmeña Sr.</a:t>
            </a:r>
            <a:r>
              <a:rPr b="0" lang="en-PH" sz="1800" spc="-1" strike="noStrike">
                <a:solidFill>
                  <a:srgbClr val="000000"/>
                </a:solidFill>
                <a:latin typeface="Lato"/>
                <a:ea typeface="DejaVu Sans"/>
              </a:rPr>
              <a:t> bilang speaker at si </a:t>
            </a:r>
            <a:r>
              <a:rPr b="1" lang="en-PH" sz="1800" spc="-1" strike="noStrike">
                <a:solidFill>
                  <a:srgbClr val="000000"/>
                </a:solidFill>
                <a:latin typeface="Lato"/>
                <a:ea typeface="DejaVu Sans"/>
              </a:rPr>
              <a:t>Manuel Quezon</a:t>
            </a:r>
            <a:r>
              <a:rPr b="0" lang="en-PH" sz="1800" spc="-1" strike="noStrike">
                <a:solidFill>
                  <a:srgbClr val="000000"/>
                </a:solidFill>
                <a:latin typeface="Lato"/>
                <a:ea typeface="DejaVu Sans"/>
              </a:rPr>
              <a:t> bilang pinuno ng mayorya o </a:t>
            </a:r>
            <a:r>
              <a:rPr b="0" lang="en-PH" sz="1800" spc="-1" strike="noStrike">
                <a:solidFill>
                  <a:srgbClr val="000000"/>
                </a:solidFill>
                <a:latin typeface="Lato"/>
                <a:ea typeface="à'98âþ"/>
              </a:rPr>
              <a:t>majority floor leader. Nahirang din si </a:t>
            </a:r>
            <a:r>
              <a:rPr b="1" lang="en-PH" sz="1800" spc="-1" strike="noStrike">
                <a:solidFill>
                  <a:srgbClr val="000000"/>
                </a:solidFill>
                <a:latin typeface="Lato"/>
                <a:ea typeface="à'98âþ"/>
              </a:rPr>
              <a:t>Gregorio Araneta</a:t>
            </a:r>
            <a:r>
              <a:rPr b="0" lang="en-PH" sz="1800" spc="-1" strike="noStrike">
                <a:solidFill>
                  <a:srgbClr val="000000"/>
                </a:solidFill>
                <a:latin typeface="Lato"/>
                <a:ea typeface="à'98âþ"/>
              </a:rPr>
              <a:t> bilang Kalihim ng Pananalapi at Katarungan, at si </a:t>
            </a:r>
            <a:r>
              <a:rPr b="1" lang="en-PH" sz="1800" spc="-1" strike="noStrike">
                <a:solidFill>
                  <a:srgbClr val="000000"/>
                </a:solidFill>
                <a:latin typeface="Lato"/>
                <a:ea typeface="à'98âþ"/>
              </a:rPr>
              <a:t>Cayetano Arellano</a:t>
            </a:r>
            <a:r>
              <a:rPr b="0" lang="en-PH" sz="1800" spc="-1" strike="noStrike">
                <a:solidFill>
                  <a:srgbClr val="000000"/>
                </a:solidFill>
                <a:latin typeface="Lato"/>
                <a:ea typeface="à'98âþ"/>
              </a:rPr>
              <a:t> bilang Punong Mahistrado ng Korte Suprema.</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2"/>
          <p:cNvSpPr/>
          <p:nvPr/>
        </p:nvSpPr>
        <p:spPr>
          <a:xfrm>
            <a:off x="-113040" y="532080"/>
            <a:ext cx="8719560" cy="7772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13"/>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Kontribusyon ng </a:t>
            </a:r>
            <a:r>
              <a:rPr b="1" i="1" lang="en-PH" sz="3600" spc="-1" strike="noStrike">
                <a:solidFill>
                  <a:srgbClr val="ffffff"/>
                </a:solidFill>
                <a:latin typeface="Montserrat Medium"/>
                <a:ea typeface="DejaVu Sans"/>
              </a:rPr>
              <a:t>Asamblea Filipina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p:nvPr/>
        </p:nvSpPr>
        <p:spPr>
          <a:xfrm>
            <a:off x="891360" y="1631520"/>
            <a:ext cx="10082160" cy="43228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Pagtatatag ng isang bangko para sa mga magsasaka</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Pagpapatibay ng batas para mapalaganap ang edukasyon sa buong bansa; isang halimbawa ang </a:t>
            </a:r>
            <a:r>
              <a:rPr b="1" lang="en-PH" sz="1800" spc="-1" strike="noStrike">
                <a:solidFill>
                  <a:srgbClr val="000000"/>
                </a:solidFill>
                <a:latin typeface="Lato"/>
                <a:ea typeface="DejaVu Sans"/>
              </a:rPr>
              <a:t>Batas Gabaldon</a:t>
            </a:r>
            <a:r>
              <a:rPr b="0" lang="en-PH" sz="1800" spc="-1" strike="noStrike">
                <a:solidFill>
                  <a:srgbClr val="000000"/>
                </a:solidFill>
                <a:latin typeface="Lato"/>
                <a:ea typeface="DejaVu Sans"/>
              </a:rPr>
              <a:t> na nagbigay-daan sa pagpapatayo ng mga pampublikong paaralan sa buong bansa</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Pagpapaunlad sa sistema ng komunikasyon at transportasyon sa pamamagitan ng pagpapatayo ng mga daan, tulay, at pahatiran tulad ng telepono at telegrapo</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Pagpapagawa ng maraming poso at patubig</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Pagpapatibay ng batas na lumikha sa </a:t>
            </a:r>
            <a:r>
              <a:rPr b="1" lang="en-PH" sz="1800" spc="-1" strike="noStrike">
                <a:solidFill>
                  <a:srgbClr val="000000"/>
                </a:solidFill>
                <a:latin typeface="Lato"/>
                <a:ea typeface="DejaVu Sans"/>
              </a:rPr>
              <a:t>Kawanihan ng Paggawa</a:t>
            </a:r>
            <a:r>
              <a:rPr b="0" lang="en-PH" sz="1800" spc="-1" strike="noStrike">
                <a:solidFill>
                  <a:srgbClr val="000000"/>
                </a:solidFill>
                <a:latin typeface="Lato"/>
                <a:ea typeface="DejaVu Sans"/>
              </a:rPr>
              <a:t> at mga kaugnay na sangay nito</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Pagtatakda ng unang araw ng Mayo bilang </a:t>
            </a:r>
            <a:r>
              <a:rPr b="1" lang="en-PH" sz="1800" spc="-1" strike="noStrike">
                <a:solidFill>
                  <a:srgbClr val="000000"/>
                </a:solidFill>
                <a:latin typeface="Lato"/>
                <a:ea typeface="DejaVu Sans"/>
              </a:rPr>
              <a:t>Araw ng Paggawa</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Pagtatatag ng </a:t>
            </a:r>
            <a:r>
              <a:rPr b="1" lang="en-PH" sz="1800" spc="-1" strike="noStrike">
                <a:solidFill>
                  <a:srgbClr val="000000"/>
                </a:solidFill>
                <a:latin typeface="Lato"/>
                <a:ea typeface="DejaVu Sans"/>
              </a:rPr>
              <a:t>Pambansang Aklatan</a:t>
            </a:r>
            <a:r>
              <a:rPr b="0" lang="en-PH" sz="1800" spc="-1" strike="noStrike">
                <a:solidFill>
                  <a:srgbClr val="000000"/>
                </a:solidFill>
                <a:latin typeface="Lato"/>
                <a:ea typeface="DejaVu Sans"/>
              </a:rPr>
              <a:t> at iba pang mahahalagang gusali ngpamahalaan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4"/>
          <p:cNvSpPr/>
          <p:nvPr/>
        </p:nvSpPr>
        <p:spPr>
          <a:xfrm>
            <a:off x="-113040" y="532080"/>
            <a:ext cx="4767840" cy="7772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16"/>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Batas </a:t>
            </a:r>
            <a:r>
              <a:rPr b="1" i="1" lang="en-PH" sz="3600" spc="-1" strike="noStrike">
                <a:solidFill>
                  <a:srgbClr val="ffffff"/>
                </a:solidFill>
                <a:latin typeface="Montserrat Medium"/>
                <a:ea typeface="DejaVu Sans"/>
              </a:rPr>
              <a:t>Jones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p:nvPr/>
        </p:nvSpPr>
        <p:spPr>
          <a:xfrm>
            <a:off x="891360" y="1631520"/>
            <a:ext cx="10082160" cy="211932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Noong </a:t>
            </a:r>
            <a:r>
              <a:rPr b="1" lang="en-PH" sz="1800" spc="-1" strike="noStrike">
                <a:solidFill>
                  <a:srgbClr val="000000"/>
                </a:solidFill>
                <a:latin typeface="Lato"/>
                <a:ea typeface="DejaVu Sans"/>
              </a:rPr>
              <a:t>Agosto 29, 1916</a:t>
            </a:r>
            <a:r>
              <a:rPr b="0" lang="en-PH" sz="1800" spc="-1" strike="noStrike">
                <a:solidFill>
                  <a:srgbClr val="000000"/>
                </a:solidFill>
                <a:latin typeface="Lato"/>
                <a:ea typeface="DejaVu Sans"/>
              </a:rPr>
              <a:t> ay pinagtibay ang </a:t>
            </a:r>
            <a:r>
              <a:rPr b="1" lang="en-PH" sz="1800" spc="-1" strike="noStrike">
                <a:solidFill>
                  <a:srgbClr val="000000"/>
                </a:solidFill>
                <a:latin typeface="Lato"/>
                <a:ea typeface="DejaVu Sans"/>
              </a:rPr>
              <a:t>Batas Jones</a:t>
            </a:r>
            <a:r>
              <a:rPr b="0" lang="en-PH" sz="1800" spc="-1" strike="noStrike">
                <a:solidFill>
                  <a:srgbClr val="000000"/>
                </a:solidFill>
                <a:latin typeface="Lato"/>
                <a:ea typeface="DejaVu Sans"/>
              </a:rPr>
              <a:t> na nagbigay ng pag-asa sa mga Pilipino na tuluyan nang matatamo ng bansa ang kalayaan. Ito ay nilagdaan noong 1916 ng pangulo ng Estados Unidos na si </a:t>
            </a:r>
            <a:r>
              <a:rPr b="1" lang="en-PH" sz="1800" spc="-1" strike="noStrike">
                <a:solidFill>
                  <a:srgbClr val="000000"/>
                </a:solidFill>
                <a:latin typeface="Lato"/>
                <a:ea typeface="DejaVu Sans"/>
              </a:rPr>
              <a:t>Woodrow Wilson</a:t>
            </a:r>
            <a:r>
              <a:rPr b="0" lang="en-PH" sz="1800" spc="-1" strike="noStrike">
                <a:solidFill>
                  <a:srgbClr val="000000"/>
                </a:solidFill>
                <a:latin typeface="Lato"/>
                <a:ea typeface="DejaVu Sans"/>
              </a:rPr>
              <a:t> sa pamamagitan ni Kinatawang</a:t>
            </a:r>
            <a:r>
              <a:rPr b="1" lang="en-PH" sz="1800" spc="-1" strike="noStrike">
                <a:solidFill>
                  <a:srgbClr val="000000"/>
                </a:solidFill>
                <a:latin typeface="Lato"/>
                <a:ea typeface="DejaVu Sans"/>
              </a:rPr>
              <a:t> William Atkinson Jones</a:t>
            </a:r>
            <a:r>
              <a:rPr b="0" lang="en-PH" sz="1800" spc="-1" strike="noStrike">
                <a:solidFill>
                  <a:srgbClr val="000000"/>
                </a:solidFill>
                <a:latin typeface="Lato"/>
                <a:ea typeface="DejaVu Sans"/>
              </a:rPr>
              <a:t>. Sumang-ayon at nilagdaan ito ni Pangulong Wilson para sa maagang pagsasarili ng Pilipinas. Tiniyak din ng gobernador-heneral ng Pilipinas na si </a:t>
            </a:r>
            <a:r>
              <a:rPr b="1" lang="en-PH" sz="1800" spc="-1" strike="noStrike">
                <a:solidFill>
                  <a:srgbClr val="000000"/>
                </a:solidFill>
                <a:latin typeface="Lato"/>
                <a:ea typeface="DejaVu Sans"/>
              </a:rPr>
              <a:t>Francis Burton Harrison </a:t>
            </a:r>
            <a:r>
              <a:rPr b="0" lang="en-PH" sz="1800" spc="-1" strike="noStrike">
                <a:solidFill>
                  <a:srgbClr val="000000"/>
                </a:solidFill>
                <a:latin typeface="Lato"/>
                <a:ea typeface="DejaVu Sans"/>
              </a:rPr>
              <a:t>na magkakaroon ng mas maraming Pilipinong opisyal at kawani sa pamahalaan.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8"/>
          <p:cNvSpPr/>
          <p:nvPr/>
        </p:nvSpPr>
        <p:spPr>
          <a:xfrm>
            <a:off x="-113040" y="532080"/>
            <a:ext cx="9971640" cy="7772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Rectangle 19"/>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Mahahalagang Probisyon ng Batas</a:t>
            </a:r>
            <a:r>
              <a:rPr b="1" i="1" lang="en-PH" sz="3600" spc="-1" strike="noStrike">
                <a:solidFill>
                  <a:srgbClr val="ffffff"/>
                </a:solidFill>
                <a:latin typeface="Montserrat Medium"/>
                <a:ea typeface="DejaVu Sans"/>
              </a:rPr>
              <a:t> Jones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4" name=""/>
          <p:cNvSpPr/>
          <p:nvPr/>
        </p:nvSpPr>
        <p:spPr>
          <a:xfrm>
            <a:off x="891360" y="1631520"/>
            <a:ext cx="10082160" cy="43412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Dapat na sanayin at gabayan ang mga Pilipino sa pangangasiwa ng pamahalaan lalo na sa paggawa ng batas.</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Mananatili pa ring hawak ng mga Amerikano ang </a:t>
            </a:r>
            <a:r>
              <a:rPr b="1" lang="en-PH" sz="1800" spc="-1" strike="noStrike">
                <a:solidFill>
                  <a:srgbClr val="000000"/>
                </a:solidFill>
                <a:latin typeface="Lato"/>
                <a:ea typeface="DejaVu Sans"/>
              </a:rPr>
              <a:t>Sangay Tagapagpaganap</a:t>
            </a:r>
            <a:r>
              <a:rPr b="0" lang="en-PH" sz="1800" spc="-1" strike="noStrike">
                <a:solidFill>
                  <a:srgbClr val="000000"/>
                </a:solidFill>
                <a:latin typeface="Lato"/>
                <a:ea typeface="DejaVu Sans"/>
              </a:rPr>
              <a:t> ng bansa at sila pa rin ang magsasabi kung handa na ang mga Pilipino sa pagsasarili.</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Walang katiyakan ang pagsasarili ng bansa sapagkat nakasalalay ito sa magiging ebalwasyon ng Estados Unidos.</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Itinakda ang kapangyarihang pambatasan sa dalawang kapulungan: ang </a:t>
            </a:r>
            <a:r>
              <a:rPr b="1" lang="en-PH" sz="1800" spc="-1" strike="noStrike">
                <a:solidFill>
                  <a:srgbClr val="000000"/>
                </a:solidFill>
                <a:latin typeface="Lato"/>
                <a:ea typeface="DejaVu Sans"/>
              </a:rPr>
              <a:t>Senado</a:t>
            </a:r>
            <a:r>
              <a:rPr b="0" lang="en-PH" sz="1800" spc="-1" strike="noStrike">
                <a:solidFill>
                  <a:srgbClr val="000000"/>
                </a:solidFill>
                <a:latin typeface="Lato"/>
                <a:ea typeface="DejaVu Sans"/>
              </a:rPr>
              <a:t> at ang </a:t>
            </a:r>
            <a:r>
              <a:rPr b="1" lang="en-PH" sz="1800" spc="-1" strike="noStrike">
                <a:solidFill>
                  <a:srgbClr val="000000"/>
                </a:solidFill>
                <a:latin typeface="Lato"/>
                <a:ea typeface="DejaVu Sans"/>
              </a:rPr>
              <a:t>Mababang Kapulungan</a:t>
            </a:r>
            <a:r>
              <a:rPr b="0" lang="en-PH" sz="1800" spc="-1" strike="noStrike">
                <a:solidFill>
                  <a:srgbClr val="000000"/>
                </a:solidFill>
                <a:latin typeface="Lato"/>
                <a:ea typeface="DejaVu Sans"/>
              </a:rPr>
              <a:t>. Pinalitan ng </a:t>
            </a:r>
            <a:r>
              <a:rPr b="1" lang="en-PH" sz="1800" spc="-1" strike="noStrike">
                <a:solidFill>
                  <a:srgbClr val="000000"/>
                </a:solidFill>
                <a:latin typeface="Lato"/>
                <a:ea typeface="DejaVu Sans"/>
              </a:rPr>
              <a:t>Senado</a:t>
            </a:r>
            <a:r>
              <a:rPr b="0" lang="en-PH" sz="1800" spc="-1" strike="noStrike">
                <a:solidFill>
                  <a:srgbClr val="000000"/>
                </a:solidFill>
                <a:latin typeface="Lato"/>
                <a:ea typeface="DejaVu Sans"/>
              </a:rPr>
              <a:t> ang dating </a:t>
            </a:r>
            <a:r>
              <a:rPr b="1" lang="en-PH" sz="1800" spc="-1" strike="noStrike">
                <a:solidFill>
                  <a:srgbClr val="000000"/>
                </a:solidFill>
                <a:latin typeface="Lato"/>
                <a:ea typeface="DejaVu Sans"/>
              </a:rPr>
              <a:t>Komisyon ng Pilipinas</a:t>
            </a:r>
            <a:r>
              <a:rPr b="0" lang="en-PH" sz="1800" spc="-1" strike="noStrike">
                <a:solidFill>
                  <a:srgbClr val="000000"/>
                </a:solidFill>
                <a:latin typeface="Lato"/>
                <a:ea typeface="DejaVu Sans"/>
              </a:rPr>
              <a:t> at napalitan ang </a:t>
            </a:r>
            <a:r>
              <a:rPr b="1" lang="en-PH" sz="1800" spc="-1" strike="noStrike">
                <a:solidFill>
                  <a:srgbClr val="000000"/>
                </a:solidFill>
                <a:latin typeface="Lato"/>
                <a:ea typeface="DejaVu Sans"/>
              </a:rPr>
              <a:t>Asamblea Filipina</a:t>
            </a:r>
            <a:r>
              <a:rPr b="0" lang="en-PH" sz="1800" spc="-1" strike="noStrike">
                <a:solidFill>
                  <a:srgbClr val="000000"/>
                </a:solidFill>
                <a:latin typeface="Lato"/>
                <a:ea typeface="DejaVu Sans"/>
              </a:rPr>
              <a:t> ng </a:t>
            </a:r>
            <a:r>
              <a:rPr b="1" lang="en-PH" sz="1800" spc="-1" strike="noStrike">
                <a:solidFill>
                  <a:srgbClr val="000000"/>
                </a:solidFill>
                <a:latin typeface="Lato"/>
                <a:ea typeface="DejaVu Sans"/>
              </a:rPr>
              <a:t>Mababang Kapulungan</a:t>
            </a:r>
            <a:r>
              <a:rPr b="0" lang="en-PH" sz="1800" spc="-1" strike="noStrike">
                <a:solidFill>
                  <a:srgbClr val="000000"/>
                </a:solidFill>
                <a:latin typeface="Lato"/>
                <a:ea typeface="DejaVu Sans"/>
              </a:rPr>
              <a:t>. Naihalal si </a:t>
            </a:r>
            <a:r>
              <a:rPr b="1" lang="en-PH" sz="1800" spc="-1" strike="noStrike">
                <a:solidFill>
                  <a:srgbClr val="000000"/>
                </a:solidFill>
                <a:latin typeface="Lato"/>
                <a:ea typeface="DejaVu Sans"/>
              </a:rPr>
              <a:t>Manuel Quezon</a:t>
            </a:r>
            <a:r>
              <a:rPr b="0" lang="en-PH" sz="1800" spc="-1" strike="noStrike">
                <a:solidFill>
                  <a:srgbClr val="000000"/>
                </a:solidFill>
                <a:latin typeface="Lato"/>
                <a:ea typeface="DejaVu Sans"/>
              </a:rPr>
              <a:t> bilang pangulo ng Senado at si </a:t>
            </a:r>
            <a:r>
              <a:rPr b="1" lang="en-PH" sz="1800" spc="-1" strike="noStrike">
                <a:solidFill>
                  <a:srgbClr val="000000"/>
                </a:solidFill>
                <a:latin typeface="Lato"/>
                <a:ea typeface="DejaVu Sans"/>
              </a:rPr>
              <a:t>Sergio Osmeña Sr.</a:t>
            </a:r>
            <a:r>
              <a:rPr b="0" lang="en-PH" sz="1800" spc="-1" strike="noStrike">
                <a:solidFill>
                  <a:srgbClr val="000000"/>
                </a:solidFill>
                <a:latin typeface="Lato"/>
                <a:ea typeface="DejaVu Sans"/>
              </a:rPr>
              <a:t> bilang speaker ng Mababang Kapulungan.</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Itinakda ang tatlong sangay ng pamahalaan: ang </a:t>
            </a:r>
            <a:r>
              <a:rPr b="1" lang="en-PH" sz="1800" spc="-1" strike="noStrike">
                <a:solidFill>
                  <a:srgbClr val="000000"/>
                </a:solidFill>
                <a:latin typeface="Lato"/>
                <a:ea typeface="DejaVu Sans"/>
              </a:rPr>
              <a:t>ehekutibo</a:t>
            </a:r>
            <a:r>
              <a:rPr b="0" lang="en-PH" sz="1800" spc="-1" strike="noStrike">
                <a:solidFill>
                  <a:srgbClr val="000000"/>
                </a:solidFill>
                <a:latin typeface="Lato"/>
                <a:ea typeface="DejaVu Sans"/>
              </a:rPr>
              <a:t> bilang tagapagpatupad; </a:t>
            </a:r>
            <a:r>
              <a:rPr b="1" lang="en-PH" sz="1800" spc="-1" strike="noStrike">
                <a:solidFill>
                  <a:srgbClr val="000000"/>
                </a:solidFill>
                <a:latin typeface="Lato"/>
                <a:ea typeface="DejaVu Sans"/>
              </a:rPr>
              <a:t>lehislatura</a:t>
            </a:r>
            <a:r>
              <a:rPr b="0" lang="en-PH" sz="1800" spc="-1" strike="noStrike">
                <a:solidFill>
                  <a:srgbClr val="000000"/>
                </a:solidFill>
                <a:latin typeface="Lato"/>
                <a:ea typeface="DejaVu Sans"/>
              </a:rPr>
              <a:t> bilang tagapagbatas; at </a:t>
            </a:r>
            <a:r>
              <a:rPr b="1" lang="en-PH" sz="1800" spc="-1" strike="noStrike">
                <a:solidFill>
                  <a:srgbClr val="000000"/>
                </a:solidFill>
                <a:latin typeface="Lato"/>
                <a:ea typeface="DejaVu Sans"/>
              </a:rPr>
              <a:t>hudikatura</a:t>
            </a:r>
            <a:r>
              <a:rPr b="0" lang="en-PH" sz="1800" spc="-1" strike="noStrike">
                <a:solidFill>
                  <a:srgbClr val="000000"/>
                </a:solidFill>
                <a:latin typeface="Lato"/>
                <a:ea typeface="DejaVu Sans"/>
              </a:rPr>
              <a:t> bilang tagahukom.</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20"/>
          <p:cNvSpPr/>
          <p:nvPr/>
        </p:nvSpPr>
        <p:spPr>
          <a:xfrm>
            <a:off x="-113040" y="532080"/>
            <a:ext cx="10362960" cy="7772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21"/>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Hakbang sa Pilipinisasyon (1913-1921)</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7" name=""/>
          <p:cNvSpPr/>
          <p:nvPr/>
        </p:nvSpPr>
        <p:spPr>
          <a:xfrm>
            <a:off x="891360" y="1631520"/>
            <a:ext cx="10082160" cy="39628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Nang maging gobernador-heneral si </a:t>
            </a:r>
            <a:r>
              <a:rPr b="1" lang="en-PH" sz="1800" spc="-1" strike="noStrike">
                <a:solidFill>
                  <a:srgbClr val="000000"/>
                </a:solidFill>
                <a:latin typeface="Lato"/>
                <a:ea typeface="DejaVu Sans"/>
              </a:rPr>
              <a:t>Francis Burton Harrison</a:t>
            </a:r>
            <a:r>
              <a:rPr b="0" lang="en-PH" sz="1800" spc="-1" strike="noStrike">
                <a:solidFill>
                  <a:srgbClr val="000000"/>
                </a:solidFill>
                <a:latin typeface="Lato"/>
                <a:ea typeface="DejaVu Sans"/>
              </a:rPr>
              <a:t>, nabigyan ng pagkakataon ang mga Pilipino na makilahok at makibahagi sa iba’t ibang gawain ng pamahalaan.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1" lang="en-PH" sz="1800" spc="-1" strike="noStrike">
                <a:solidFill>
                  <a:srgbClr val="000000"/>
                </a:solidFill>
                <a:latin typeface="Lato"/>
                <a:ea typeface="DejaVu Sans"/>
              </a:rPr>
              <a:t>Ilan sa mga naging hakbang tungo sa Pilipinisasyon:</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Higit na maraming mga Pilipino ang nahirang sa </a:t>
            </a:r>
            <a:r>
              <a:rPr b="1" lang="en-PH" sz="1800" spc="-1" strike="noStrike">
                <a:solidFill>
                  <a:srgbClr val="000000"/>
                </a:solidFill>
                <a:latin typeface="Lato"/>
                <a:ea typeface="DejaVu Sans"/>
              </a:rPr>
              <a:t>Philippine Commission</a:t>
            </a:r>
            <a:r>
              <a:rPr b="0" lang="en-PH" sz="1800" spc="-1" strike="noStrike">
                <a:solidFill>
                  <a:srgbClr val="000000"/>
                </a:solidFill>
                <a:latin typeface="Lato"/>
                <a:ea typeface="DejaVu Sans"/>
              </a:rPr>
              <a:t>.</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May kautusang ipinalabas si </a:t>
            </a:r>
            <a:r>
              <a:rPr b="1" lang="en-PH" sz="1800" spc="-1" strike="noStrike">
                <a:solidFill>
                  <a:srgbClr val="000000"/>
                </a:solidFill>
                <a:latin typeface="Lato"/>
                <a:ea typeface="DejaVu Sans"/>
              </a:rPr>
              <a:t>Francis Burton Harrison</a:t>
            </a:r>
            <a:r>
              <a:rPr b="0" lang="en-PH" sz="1800" spc="-1" strike="noStrike">
                <a:solidFill>
                  <a:srgbClr val="000000"/>
                </a:solidFill>
                <a:latin typeface="Lato"/>
                <a:ea typeface="DejaVu Sans"/>
              </a:rPr>
              <a:t> na nagpapababa ng sahod ng matataas na pinuno at pagbabawal sa mga Amerikano na magmay-ari ng kani-kanilang tungkulin at maging mangangalakal na lamang.</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Bumilis ang Pilipinisasyon ng bansa nang pagtibayin ang </a:t>
            </a:r>
            <a:r>
              <a:rPr b="1" lang="en-PH" sz="1800" spc="-1" strike="noStrike">
                <a:solidFill>
                  <a:srgbClr val="000000"/>
                </a:solidFill>
                <a:latin typeface="Lato"/>
                <a:ea typeface="DejaVu Sans"/>
              </a:rPr>
              <a:t>Civil Retirement Act</a:t>
            </a:r>
            <a:r>
              <a:rPr b="0" lang="en-PH" sz="1800" spc="-1" strike="noStrike">
                <a:solidFill>
                  <a:srgbClr val="000000"/>
                </a:solidFill>
                <a:latin typeface="Lato"/>
                <a:ea typeface="DejaVu Sans"/>
              </a:rPr>
              <a:t>. Ayon sa batas na ito, ang sinumang kawani ng pamahalaan na nakapaglingkod ng mula anim na taon pataas ay maaari nang magretiro.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Rectangle 26"/>
          <p:cNvSpPr/>
          <p:nvPr/>
        </p:nvSpPr>
        <p:spPr>
          <a:xfrm>
            <a:off x="-113040" y="532080"/>
            <a:ext cx="9247680" cy="7772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9" name="Rectangle 27"/>
          <p:cNvSpPr/>
          <p:nvPr/>
        </p:nvSpPr>
        <p:spPr>
          <a:xfrm>
            <a:off x="426960" y="532080"/>
            <a:ext cx="10243800" cy="1098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
            </a:r>
            <a:r>
              <a:rPr b="1" i="1" lang="en-PH" sz="3600" spc="-1" strike="noStrike">
                <a:solidFill>
                  <a:srgbClr val="ffffff"/>
                </a:solidFill>
                <a:latin typeface="Montserrat Medium"/>
                <a:ea typeface="DejaVu Sans"/>
              </a:rPr>
              <a:t>Philippine Autonomy Act of 1916</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0" name=""/>
          <p:cNvSpPr/>
          <p:nvPr/>
        </p:nvSpPr>
        <p:spPr>
          <a:xfrm>
            <a:off x="891360" y="1631520"/>
            <a:ext cx="10180080" cy="39844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Philippine Autonomy Act of 1916</a:t>
            </a:r>
            <a:r>
              <a:rPr b="0" lang="en-PH" sz="1800" spc="-1" strike="noStrike">
                <a:solidFill>
                  <a:srgbClr val="000000"/>
                </a:solidFill>
                <a:latin typeface="Lato"/>
                <a:ea typeface="DejaVu Sans"/>
              </a:rPr>
              <a:t> ang pumalit sa </a:t>
            </a:r>
            <a:r>
              <a:rPr b="1" lang="en-PH" sz="1800" spc="-1" strike="noStrike">
                <a:solidFill>
                  <a:srgbClr val="000000"/>
                </a:solidFill>
                <a:latin typeface="Lato"/>
                <a:ea typeface="DejaVu Sans"/>
              </a:rPr>
              <a:t>Philippine Bill of 1902</a:t>
            </a:r>
            <a:r>
              <a:rPr b="0" lang="en-PH" sz="1800" spc="-1" strike="noStrike">
                <a:solidFill>
                  <a:srgbClr val="000000"/>
                </a:solidFill>
                <a:latin typeface="Lato"/>
                <a:ea typeface="DejaVu Sans"/>
              </a:rPr>
              <a:t>. Nakapaloob sa batas na ito na ang lehislaturang sangay ay bubuoin na ng mga Pilipino. </a:t>
            </a:r>
            <a:endParaRPr b="0" lang="en-PH" sz="1800" spc="-1" strike="noStrike">
              <a:solidFill>
                <a:srgbClr val="000000"/>
              </a:solidFill>
              <a:latin typeface="Arial"/>
            </a:endParaRPr>
          </a:p>
          <a:p>
            <a:pPr algn="just">
              <a:lnSpc>
                <a:spcPct val="100000"/>
              </a:lnSpc>
              <a:spcBef>
                <a:spcPts val="567"/>
              </a:spcBef>
              <a:spcAft>
                <a:spcPts val="567"/>
              </a:spcAft>
            </a:pPr>
            <a:r>
              <a:rPr b="1" lang="en-PH" sz="1800" spc="-1" strike="noStrike">
                <a:solidFill>
                  <a:srgbClr val="000000"/>
                </a:solidFill>
                <a:latin typeface="Lato"/>
                <a:ea typeface="DejaVu Sans"/>
              </a:rPr>
              <a:t>Ang iba pang probisyon ng batas na ito:</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Magkakaroon ng dalawang kapulungan: ang </a:t>
            </a:r>
            <a:r>
              <a:rPr b="1" lang="en-PH" sz="1800" spc="-1" strike="noStrike">
                <a:solidFill>
                  <a:srgbClr val="000000"/>
                </a:solidFill>
                <a:latin typeface="Lato"/>
                <a:ea typeface="DejaVu Sans"/>
              </a:rPr>
              <a:t>Kongreso</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Mababang Kapulungan </a:t>
            </a:r>
            <a:r>
              <a:rPr b="0" lang="en-PH" sz="1800" spc="-1" strike="noStrike">
                <a:solidFill>
                  <a:srgbClr val="000000"/>
                </a:solidFill>
                <a:latin typeface="Lato"/>
                <a:ea typeface="DejaVu Sans"/>
              </a:rPr>
              <a:t>(pumalit sa </a:t>
            </a:r>
            <a:r>
              <a:rPr b="1" lang="en-PH" sz="1800" spc="-1" strike="noStrike">
                <a:solidFill>
                  <a:srgbClr val="000000"/>
                </a:solidFill>
                <a:latin typeface="Lato"/>
                <a:ea typeface="DejaVu Sans"/>
              </a:rPr>
              <a:t>Philippine Assembly</a:t>
            </a:r>
            <a:r>
              <a:rPr b="0" lang="en-PH" sz="1800" spc="-1" strike="noStrike">
                <a:solidFill>
                  <a:srgbClr val="000000"/>
                </a:solidFill>
                <a:latin typeface="Lato"/>
                <a:ea typeface="DejaVu Sans"/>
              </a:rPr>
              <a:t>) at ang </a:t>
            </a:r>
            <a:r>
              <a:rPr b="1" lang="en-PH" sz="1800" spc="-1" strike="noStrike">
                <a:solidFill>
                  <a:srgbClr val="000000"/>
                </a:solidFill>
                <a:latin typeface="Lato"/>
                <a:ea typeface="DejaVu Sans"/>
              </a:rPr>
              <a:t>Senado </a:t>
            </a:r>
            <a:r>
              <a:rPr b="0" lang="en-PH" sz="1800" spc="-1" strike="noStrike">
                <a:solidFill>
                  <a:srgbClr val="000000"/>
                </a:solidFill>
                <a:latin typeface="Lato"/>
                <a:ea typeface="DejaVu Sans"/>
              </a:rPr>
              <a:t>o </a:t>
            </a:r>
            <a:r>
              <a:rPr b="1" lang="en-PH" sz="1800" spc="-1" strike="noStrike">
                <a:solidFill>
                  <a:srgbClr val="000000"/>
                </a:solidFill>
                <a:latin typeface="Lato"/>
                <a:ea typeface="DejaVu Sans"/>
              </a:rPr>
              <a:t>Mataas na Kapulungan</a:t>
            </a:r>
            <a:r>
              <a:rPr b="0" lang="en-PH" sz="1800" spc="-1" strike="noStrike">
                <a:solidFill>
                  <a:srgbClr val="000000"/>
                </a:solidFill>
                <a:latin typeface="Lato"/>
                <a:ea typeface="DejaVu Sans"/>
              </a:rPr>
              <a:t> (pumalit sa </a:t>
            </a:r>
            <a:r>
              <a:rPr b="1" lang="en-PH" sz="1800" spc="-1" strike="noStrike">
                <a:solidFill>
                  <a:srgbClr val="000000"/>
                </a:solidFill>
                <a:latin typeface="Lato"/>
                <a:ea typeface="DejaVu Sans"/>
              </a:rPr>
              <a:t>Philippine Commission</a:t>
            </a:r>
            <a:r>
              <a:rPr b="0" lang="en-PH" sz="1800" spc="-1" strike="noStrike">
                <a:solidFill>
                  <a:srgbClr val="000000"/>
                </a:solidFill>
                <a:latin typeface="Lato"/>
                <a:ea typeface="DejaVu Sans"/>
              </a:rPr>
              <a:t>).</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May kapangyarihang </a:t>
            </a:r>
            <a:r>
              <a:rPr b="1" i="1" lang="en-PH" sz="1800" spc="-1" strike="noStrike">
                <a:solidFill>
                  <a:srgbClr val="000000"/>
                </a:solidFill>
                <a:latin typeface="Lato"/>
                <a:ea typeface="DejaVu Sans"/>
              </a:rPr>
              <a:t>veto</a:t>
            </a:r>
            <a:r>
              <a:rPr b="0" lang="en-PH" sz="1800" spc="-1" strike="noStrike">
                <a:solidFill>
                  <a:srgbClr val="000000"/>
                </a:solidFill>
                <a:latin typeface="Lato"/>
                <a:ea typeface="DejaVu Sans"/>
              </a:rPr>
              <a:t> o hindi pagtibayin ng gobernador-heneral ang mga batas ng ginawa ng Batasan.</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Symbol"/>
              <a:buChar char=""/>
            </a:pPr>
            <a:r>
              <a:rPr b="0" lang="en-PH" sz="1800" spc="-1" strike="noStrike">
                <a:solidFill>
                  <a:srgbClr val="000000"/>
                </a:solidFill>
                <a:latin typeface="Lato"/>
                <a:ea typeface="DejaVu Sans"/>
              </a:rPr>
              <a:t>May limitasyon ang kapangyarihan ng Batasan dahil nanatili sa kapangyarihan ng pamahalaang Amerikano ang pakikipag-ugnayan sa ibang bansa, paggawa ng salapi, pandaigdig na kalakalan, at imigrasyon.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1929</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2023-07-11T13:23:39Z</dcterms:modified>
  <cp:revision>210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