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240" cy="6846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120" cy="27871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2560" cy="38505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2560" cy="3722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240" cy="6231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8680" cy="95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2760" cy="10227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1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4560" cy="33728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8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PAGKAKAIBA NG KATOTOHANAN AT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14"/>
          <p:cNvSpPr/>
          <p:nvPr/>
        </p:nvSpPr>
        <p:spPr>
          <a:xfrm>
            <a:off x="360000" y="548280"/>
            <a:ext cx="10977480" cy="7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PlaceHolder 16"/>
          <p:cNvSpPr/>
          <p:nvPr/>
        </p:nvSpPr>
        <p:spPr>
          <a:xfrm>
            <a:off x="360000" y="-396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160000" y="1800000"/>
            <a:ext cx="9898920" cy="26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D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D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C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/>
          <p:nvPr/>
        </p:nvSpPr>
        <p:spPr>
          <a:xfrm>
            <a:off x="896040" y="2160000"/>
            <a:ext cx="10436040" cy="12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isang pahayag ay matatawag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katotohanan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kung ito ay mapatutunayang totoo.</a:t>
            </a:r>
            <a:endParaRPr b="0" lang="en-PH" sz="1800" spc="-1" strike="noStrike">
              <a:latin typeface="Arial"/>
            </a:endParaRPr>
          </a:p>
          <a:p>
            <a:pPr marL="360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katotohanan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mapatutunayang totoo sa pamamagitan ng mga ebidensiya katulad ng petsa, lugar, pangalan ng tao o personalidad na may kaugnayan sa isyu, o iba pang katulad nito.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4"/>
          <p:cNvSpPr/>
          <p:nvPr/>
        </p:nvSpPr>
        <p:spPr>
          <a:xfrm>
            <a:off x="295560" y="54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KATOTOHANAN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896040" y="2520000"/>
            <a:ext cx="10436040" cy="12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Opinyon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namang maituturing ang pahayag kung pinaniniwalaan o iniisip lamang na totoo ito o                 ayon lamang sa sariling paniniwala, pananaw, o saloobin. </a:t>
            </a:r>
            <a:endParaRPr b="0" lang="en-PH" sz="1800" spc="-1" strike="noStrike">
              <a:latin typeface="Arial"/>
            </a:endParaRPr>
          </a:p>
          <a:p>
            <a:pPr marL="36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Opinyon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kung nagpapahayag ng ekspresyon ng damdamin, pag-uugali, o sariling                                        pagpapahalaga o paghuhusga.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5560" y="54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OPINYON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4" name=""/>
          <p:cNvGraphicFramePr/>
          <p:nvPr/>
        </p:nvGraphicFramePr>
        <p:xfrm>
          <a:off x="617040" y="961200"/>
          <a:ext cx="10098360" cy="4486680"/>
        </p:xfrm>
        <a:graphic>
          <a:graphicData uri="http://schemas.openxmlformats.org/drawingml/2006/table">
            <a:tbl>
              <a:tblPr/>
              <a:tblGrid>
                <a:gridCol w="2748240"/>
                <a:gridCol w="3486960"/>
                <a:gridCol w="3863520"/>
              </a:tblGrid>
              <a:tr h="4003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KATOTOHANAN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OPINYON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Tumutukoy sa impormasyong maaaring patunayan kung totoo o hindi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Tumutukoy sa paghuhusga o sariling paniniwala lamang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Nakabatay sa ...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</a:t>
                      </a:r>
                      <a:r>
                        <a:rPr b="0" lang="en-PH" sz="1800" spc="-1" strike="noStrike">
                          <a:latin typeface="Lato"/>
                          <a:ea typeface="Tahoma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Pagmamasid o pananaliksik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Haka-haka, paghihinuha, o pansariling pananaw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Ano ito?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Obhetibong katotohanan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Subhetibong pahayag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3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Pagpapatunay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Posible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Hindi posible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Maaari bang pagtalunan?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Hindi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73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Pahiwatig na salita (ilang mga halimbawa)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... ayon sa pananaliksik ...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... resulta ng pagsusulit ...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... batay sa datos ...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Noong 2017, ...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... sa aking palagay ...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... ako ay natutuwa ...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... naramdaman kong ...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... napag-alaman ko ...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5"/>
          <p:cNvSpPr/>
          <p:nvPr/>
        </p:nvSpPr>
        <p:spPr>
          <a:xfrm>
            <a:off x="723600" y="1486800"/>
            <a:ext cx="10436040" cy="12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A. Nagkaroon kami ng Lakbay-aral sa Laguna noong taong 2019.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- Katotohanan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B. Lubhang nakababahala na marami na ang mga lumalabag sa batas.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- Opinyon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Tumaas ang kaso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dengue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noong 2017 ayon sa sarbey ng pamayanan.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- Katotohanan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Napag-alaman kong ginagawa ng lokal na pamahalaan ang lahat para sa kapakanan ng nakararami.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- Opinyon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PlaceHolder 6"/>
          <p:cNvSpPr/>
          <p:nvPr/>
        </p:nvSpPr>
        <p:spPr>
          <a:xfrm>
            <a:off x="295920" y="-36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2"/>
          <p:cNvSpPr/>
          <p:nvPr/>
        </p:nvSpPr>
        <p:spPr>
          <a:xfrm>
            <a:off x="1523880" y="1799640"/>
            <a:ext cx="913212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504360" y="1162440"/>
            <a:ext cx="11158920" cy="39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Ano ang batayang nagbibigay-pahiwatig na ang pangungusap sa ibaba ay opinyon?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Lubha po akong nababahala dahil marami pa rin ang lumalabag sa batas o hindi sumusunod sa mga itinakdang ordinansa ng lungsod.”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Ito ay nagpapahayag ng damdamin.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Ang mga salita ay walang kinikilingan.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Ito ay maaaring patunayan.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Ito ay posible.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Alin sa mga batayan ang patunay na ang pahayag sa ibaba ay puwedeng maging katotohanan?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Pangalagaan natin ang ating kalikasan.”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Ito ay sariling pananaw lamang.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Nagpapakita ito ng pansariling pagpapahalaga.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Ito ay totoo at hindi na kailangang pagtalunan pa.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Maaaring totoo sa iba, ngunit sa iba naman ay hindi. 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43" name="PlaceHolder 11"/>
          <p:cNvSpPr/>
          <p:nvPr/>
        </p:nvSpPr>
        <p:spPr>
          <a:xfrm>
            <a:off x="115560" y="-72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at unawain ang halimbawa ng balita pagkatapos ay isulat ang letra ng tamang sagot 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iyong kuwaderno.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540000" y="1486800"/>
            <a:ext cx="11158920" cy="39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Alin sa mga pahayag ang katotohanan?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Para sa akin, hindi talaga tama ang labis na pagtotroso, lalo na kung ito ay ilegal.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May sasakyang pampubliko ang nagbubuga ng maitim na usok mula sa tambutso nito.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Ginagawa naman niya ang lahat para sa kapakanan ng ating bayan. 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Nang magkaroon kami ng lakbay-aral noong 2019, may mga nakita kaming ilog na puno ng basura.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Alin sa mga pahayag ang naglalahad ng opinyon? 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Hangad ng lungsod ang kabutihan ng nakararami.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Sa bayan ng San Pedro, Laguna nagsagawa ng lakbay-aral ang mga mag-aaral.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Sabi ng kalihim, maliit na lang daw ang bilang ng lumalabag sa ipinatutupad na mga ordinansa.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Naitala noong taong 2019 ang pinakamataas na kaso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dengue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lungsod. 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47" name="PlaceHolder 7"/>
          <p:cNvSpPr/>
          <p:nvPr/>
        </p:nvSpPr>
        <p:spPr>
          <a:xfrm>
            <a:off x="115560" y="-72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at unawain ang halimbawa ng balita pagkatapos ay isulat ang letra ng tamang sagot 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iyong kuwaderno.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-360000" y="2880000"/>
            <a:ext cx="12181320" cy="6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/>
          <p:nvPr/>
        </p:nvSpPr>
        <p:spPr>
          <a:xfrm>
            <a:off x="540000" y="3240000"/>
            <a:ext cx="10792080" cy="25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173160" y="1486800"/>
            <a:ext cx="11158920" cy="39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762120" indent="-304920" algn="just">
              <a:lnSpc>
                <a:spcPts val="1205"/>
              </a:lnSpc>
              <a:spcBef>
                <a:spcPts val="884"/>
              </a:spcBef>
              <a:spcAft>
                <a:spcPts val="485"/>
              </a:spcAft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Bakit mahalagang matukoy ang pagkakaiba ng katotohanan at opinyon?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62120" indent="-304920" algn="just">
              <a:lnSpc>
                <a:spcPts val="1205"/>
              </a:lnSpc>
              <a:spcBef>
                <a:spcPts val="283"/>
              </a:spcBef>
              <a:spcAft>
                <a:spcPts val="884"/>
              </a:spcAft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kakayahang makilala ang kaibahan ng katotohanan at opinyon ay _______________. 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62120" indent="-304920" algn="just">
              <a:lnSpc>
                <a:spcPts val="1205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108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I. makatutulong sa mag-aaral na malinang ang kaniyang kritikal at mapanuring kasanayan sa                        pagbabasa at pakikinig </a:t>
            </a:r>
            <a:endParaRPr b="0" lang="en-PH" sz="1800" spc="-1" strike="noStrike">
              <a:latin typeface="Arial"/>
            </a:endParaRPr>
          </a:p>
          <a:p>
            <a:pPr marL="108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II. makapagbibigay ng kakayahan sa isang indibidwal na mapangalagaan niya ang sarili upang hindi            kailanman malinlang ng iba </a:t>
            </a:r>
            <a:endParaRPr b="0" lang="en-PH" sz="1800" spc="-1" strike="noStrike">
              <a:latin typeface="Arial"/>
            </a:endParaRPr>
          </a:p>
          <a:p>
            <a:pPr marL="108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III. makapagtuturo ng kasanayang makilatis ang iba’t ibang impormasyon </a:t>
            </a:r>
            <a:endParaRPr b="0" lang="en-PH" sz="1800" spc="-1" strike="noStrike">
              <a:latin typeface="Arial"/>
            </a:endParaRPr>
          </a:p>
          <a:p>
            <a:pPr marL="108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IV. makapaglilinang ng kakayahang magsalita sa harap ng klase </a:t>
            </a:r>
            <a:endParaRPr b="0" lang="en-PH" sz="1800" spc="-1" strike="noStrike">
              <a:latin typeface="Arial"/>
            </a:endParaRPr>
          </a:p>
          <a:p>
            <a:pPr marL="108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180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Ang I at II ay tama; ang III at IV ay mali. </a:t>
            </a:r>
            <a:endParaRPr b="0" lang="en-PH" sz="1800" spc="-1" strike="noStrike">
              <a:latin typeface="Arial"/>
            </a:endParaRPr>
          </a:p>
          <a:p>
            <a:pPr marL="180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Ang II, III, at IV ay tama; ang I ay mali. </a:t>
            </a:r>
            <a:endParaRPr b="0" lang="en-PH" sz="1800" spc="-1" strike="noStrike">
              <a:latin typeface="Arial"/>
            </a:endParaRPr>
          </a:p>
          <a:p>
            <a:pPr marL="180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Ang I, II, at IV ay tama; ang III ay mali. </a:t>
            </a:r>
            <a:endParaRPr b="0" lang="en-PH" sz="1800" spc="-1" strike="noStrike">
              <a:latin typeface="Arial"/>
            </a:endParaRPr>
          </a:p>
          <a:p>
            <a:pPr marL="1800000" indent="-304920" algn="just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Ang I, II, at III ay tama; ang IV ay mali.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PlaceHolder 8"/>
          <p:cNvSpPr/>
          <p:nvPr/>
        </p:nvSpPr>
        <p:spPr>
          <a:xfrm>
            <a:off x="115560" y="-720000"/>
            <a:ext cx="1050372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at unawain ang halimbawa ng balita pagkatapos ay isulat ang letra ng tamang sagot 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iyong kuwaderno.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2023-07-11T11:24:32Z</dcterms:modified>
  <cp:revision>152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