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slideLayouts/slideLayout19.xml" ContentType="application/vnd.openxmlformats-officedocument.presentationml.slideLayout+xml"/>
  <Override PartName="/ppt/slideLayouts/slideLayout17.xml" ContentType="application/vnd.openxmlformats-officedocument.presentationml.slideLayout+xml"/>
  <Override PartName="/ppt/slideLayouts/slideLayout8.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9.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14.xml.rels" ContentType="application/vnd.openxmlformats-package.relationships+xml"/>
  <Override PartName="/ppt/slideLayouts/_rels/slideLayout22.xml.rels" ContentType="application/vnd.openxmlformats-package.relationships+xml"/>
  <Override PartName="/ppt/slideLayouts/_rels/slideLayout7.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1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7.xml.rels" ContentType="application/vnd.openxmlformats-package.relationships+xml"/>
  <Override PartName="/ppt/slideLayouts/_rels/slideLayout10.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7.xml" ContentType="application/vnd.openxmlformats-officedocument.presentationml.slideLayout+xml"/>
  <Override PartName="/ppt/slideLayouts/slideLayout16.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2.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8.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7.xml.rels" ContentType="application/vnd.openxmlformats-package.relationships+xml"/>
  <Override PartName="/ppt/slides/_rels/slide29.xml.rels" ContentType="application/vnd.openxmlformats-package.relationships+xml"/>
  <Override PartName="/ppt/slides/_rels/slide15.xml.rels" ContentType="application/vnd.openxmlformats-package.relationships+xml"/>
  <Override PartName="/ppt/slides/_rels/slide20.xml.rels" ContentType="application/vnd.openxmlformats-package.relationships+xml"/>
  <Override PartName="/ppt/slides/_rels/slide31.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27.xml.rels" ContentType="application/vnd.openxmlformats-package.relationships+xml"/>
  <Override PartName="/ppt/slides/_rels/slide21.xml.rels" ContentType="application/vnd.openxmlformats-package.relationships+xml"/>
  <Override PartName="/ppt/slides/_rels/slide28.xml.rels" ContentType="application/vnd.openxmlformats-package.relationships+xml"/>
  <Override PartName="/ppt/slides/_rels/slide6.xml.rels" ContentType="application/vnd.openxmlformats-package.relationships+xml"/>
  <Override PartName="/ppt/slides/_rels/slide26.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19.xml.rels" ContentType="application/vnd.openxmlformats-package.relationships+xml"/>
  <Override PartName="/ppt/slides/slide19.xml" ContentType="application/vnd.openxmlformats-officedocument.presentationml.slide+xml"/>
  <Override PartName="/ppt/slides/slide2.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26.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29.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30.xml" ContentType="application/vnd.openxmlformats-officedocument.presentationml.slide+xml"/>
  <Override PartName="/ppt/slides/slide15.xml" ContentType="application/vnd.openxmlformats-officedocument.presentationml.slide+xml"/>
  <Override PartName="/ppt/slides/slide31.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_rels/presentation.xml.rels" ContentType="application/vnd.openxmlformats-package.relationships+xml"/>
  <Override PartName="/ppt/media/image51.png" ContentType="image/png"/>
  <Override PartName="/ppt/media/image36.png" ContentType="image/png"/>
  <Override PartName="/ppt/media/image52.png" ContentType="image/png"/>
  <Override PartName="/ppt/media/image37.png" ContentType="image/png"/>
  <Override PartName="/ppt/media/image53.png" ContentType="image/png"/>
  <Override PartName="/ppt/media/image1.png" ContentType="image/png"/>
  <Override PartName="/ppt/media/image38.png" ContentType="image/png"/>
  <Override PartName="/ppt/media/image54.png" ContentType="image/png"/>
  <Override PartName="/ppt/media/image2.png" ContentType="image/png"/>
  <Override PartName="/ppt/media/image39.png" ContentType="image/png"/>
  <Override PartName="/ppt/media/image56.png" ContentType="image/png"/>
  <Override PartName="/ppt/media/image4.png" ContentType="image/png"/>
  <Override PartName="/ppt/media/image21.png" ContentType="image/png"/>
  <Override PartName="/ppt/media/image11.png" ContentType="image/png"/>
  <Override PartName="/ppt/media/image22.png" ContentType="image/png"/>
  <Override PartName="/ppt/media/image8.png" ContentType="image/png"/>
  <Override PartName="/ppt/media/image58.png" ContentType="image/png"/>
  <Override PartName="/ppt/media/image6.png" ContentType="image/png"/>
  <Override PartName="/ppt/media/image23.png" ContentType="image/png"/>
  <Override PartName="/ppt/media/image9.png" ContentType="image/png"/>
  <Override PartName="/ppt/media/image7.png" ContentType="image/png"/>
  <Override PartName="/ppt/media/image59.png" ContentType="image/png"/>
  <Override PartName="/ppt/media/image24.png" ContentType="image/png"/>
  <Override PartName="/ppt/media/image10.png" ContentType="image/png"/>
  <Override PartName="/ppt/media/image69.png" ContentType="image/png"/>
  <Override PartName="/ppt/media/image12.png" ContentType="image/png"/>
  <Override PartName="/ppt/media/image13.png" ContentType="image/png"/>
  <Override PartName="/ppt/media/image14.png" ContentType="image/png"/>
  <Override PartName="/ppt/media/image15.png" ContentType="image/png"/>
  <Override PartName="/ppt/media/image90.png" ContentType="image/png"/>
  <Override PartName="/ppt/media/image16.png" ContentType="image/png"/>
  <Override PartName="/ppt/media/image91.png" ContentType="image/png"/>
  <Override PartName="/ppt/media/image17.png" ContentType="image/png"/>
  <Override PartName="/ppt/media/image92.png" ContentType="image/png"/>
  <Override PartName="/ppt/media/image18.png" ContentType="image/png"/>
  <Override PartName="/ppt/media/image93.png" ContentType="image/png"/>
  <Override PartName="/ppt/media/image19.png" ContentType="image/png"/>
  <Override PartName="/ppt/media/image94.png" ContentType="image/png"/>
  <Override PartName="/ppt/media/image20.png" ContentType="image/png"/>
  <Override PartName="/ppt/media/image79.png" ContentType="image/png"/>
  <Override PartName="/ppt/media/image57.png" ContentType="image/png"/>
  <Override PartName="/ppt/media/image5.png" ContentType="image/png"/>
  <Override PartName="/ppt/media/image55.png" ContentType="image/png"/>
  <Override PartName="/ppt/media/image3.png" ContentType="image/png"/>
  <Override PartName="/ppt/media/image25.png" ContentType="image/png"/>
  <Override PartName="/ppt/media/image26.png" ContentType="image/png"/>
  <Override PartName="/ppt/media/image27.png" ContentType="image/png"/>
  <Override PartName="/ppt/media/image28.png" ContentType="image/png"/>
  <Override PartName="/ppt/media/image29.png" ContentType="image/png"/>
  <Override PartName="/ppt/media/image30.png" ContentType="image/png"/>
  <Override PartName="/ppt/media/image89.png" ContentType="image/png"/>
  <Override PartName="/ppt/media/image31.png" ContentType="image/png"/>
  <Override PartName="/ppt/media/image32.png" ContentType="image/png"/>
  <Override PartName="/ppt/media/image99.png" ContentType="image/png"/>
  <Override PartName="/ppt/media/image40.png" ContentType="image/png"/>
  <Override PartName="/ppt/media/image41.png" ContentType="image/png"/>
  <Override PartName="/ppt/media/image50.png" ContentType="image/png"/>
  <Override PartName="/ppt/media/image60.png" ContentType="image/png"/>
  <Override PartName="/ppt/media/image61.png" ContentType="image/png"/>
  <Override PartName="/ppt/media/image62.png" ContentType="image/png"/>
  <Override PartName="/ppt/media/image63.png" ContentType="image/png"/>
  <Override PartName="/ppt/media/image64.png" ContentType="image/png"/>
  <Override PartName="/ppt/media/image65.png" ContentType="image/png"/>
  <Override PartName="/ppt/media/image66.png" ContentType="image/png"/>
  <Override PartName="/ppt/media/image67.png" ContentType="image/png"/>
  <Override PartName="/ppt/media/image68.png" ContentType="image/png"/>
  <Override PartName="/ppt/media/image70.png" ContentType="image/png"/>
  <Override PartName="/ppt/media/image71.png" ContentType="image/png"/>
  <Override PartName="/ppt/media/image72.png" ContentType="image/png"/>
  <Override PartName="/ppt/media/image73.png" ContentType="image/png"/>
  <Override PartName="/ppt/media/image74.png" ContentType="image/png"/>
  <Override PartName="/ppt/media/image75.png" ContentType="image/png"/>
  <Override PartName="/ppt/media/image76.png" ContentType="image/png"/>
  <Override PartName="/ppt/media/image77.png" ContentType="image/png"/>
  <Override PartName="/ppt/media/image78.png" ContentType="image/png"/>
  <Override PartName="/ppt/media/image48.png" ContentType="image/png"/>
  <Override PartName="/ppt/media/image81.png" ContentType="image/png"/>
  <Override PartName="/ppt/media/image49.png" ContentType="image/png"/>
  <Override PartName="/ppt/media/image82.png" ContentType="image/png"/>
  <Override PartName="/ppt/media/image83.png" ContentType="image/png"/>
  <Override PartName="/ppt/media/image84.png" ContentType="image/png"/>
  <Override PartName="/ppt/media/image85.png" ContentType="image/png"/>
  <Override PartName="/ppt/media/image34.png" ContentType="image/png"/>
  <Override PartName="/ppt/media/image87.png" ContentType="image/png"/>
  <Override PartName="/ppt/media/image35.png" ContentType="image/png"/>
  <Override PartName="/ppt/media/image88.png" ContentType="image/png"/>
  <Override PartName="/ppt/media/image42.png" ContentType="image/png"/>
  <Override PartName="/ppt/media/image95.png" ContentType="image/png"/>
  <Override PartName="/ppt/media/image44.png" ContentType="image/png"/>
  <Override PartName="/ppt/media/image100.png" ContentType="image/png"/>
  <Override PartName="/ppt/media/image43.png" ContentType="image/png"/>
  <Override PartName="/ppt/media/image96.png" ContentType="image/png"/>
  <Override PartName="/ppt/media/image97.png" ContentType="image/png"/>
  <Override PartName="/ppt/media/image45.png" ContentType="image/png"/>
  <Override PartName="/ppt/media/image98.png" ContentType="image/png"/>
  <Override PartName="/ppt/media/image47.png" ContentType="image/png"/>
  <Override PartName="/ppt/media/image80.png" ContentType="image/png"/>
  <Override PartName="/ppt/media/image46.png" ContentType="image/png"/>
  <Override PartName="/ppt/media/image33.png" ContentType="image/png"/>
  <Override PartName="/ppt/media/image86.png" ContentType="image/png"/>
  <Override PartName="/ppt/presProps.xml" ContentType="application/vnd.openxmlformats-officedocument.presentationml.presPro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Lst>
  <p:sldSz cx="18288000" cy="10287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8"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0"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5"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6"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1"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3"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45"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46"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1"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2"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 name="PlaceHolder 2"/>
          <p:cNvSpPr>
            <a:spLocks noGrp="1"/>
          </p:cNvSpPr>
          <p:nvPr>
            <p:ph type="subTitle"/>
          </p:nvPr>
        </p:nvSpPr>
        <p:spPr>
          <a:xfrm>
            <a:off x="914400" y="2406960"/>
            <a:ext cx="16458840" cy="596592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6"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8"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59"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2" name="PlaceHolder 2"/>
          <p:cNvSpPr>
            <a:spLocks noGrp="1"/>
          </p:cNvSpPr>
          <p:nvPr>
            <p:ph/>
          </p:nvPr>
        </p:nvSpPr>
        <p:spPr>
          <a:xfrm>
            <a:off x="914400" y="2406960"/>
            <a:ext cx="1645884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3" name="PlaceHolder 3"/>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5"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6"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7"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5"/>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0" name="PlaceHolder 2"/>
          <p:cNvSpPr>
            <a:spLocks noGrp="1"/>
          </p:cNvSpPr>
          <p:nvPr>
            <p:ph/>
          </p:nvPr>
        </p:nvSpPr>
        <p:spPr>
          <a:xfrm>
            <a:off x="91440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1" name="PlaceHolder 3"/>
          <p:cNvSpPr>
            <a:spLocks noGrp="1"/>
          </p:cNvSpPr>
          <p:nvPr>
            <p:ph/>
          </p:nvPr>
        </p:nvSpPr>
        <p:spPr>
          <a:xfrm>
            <a:off x="647928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4"/>
          <p:cNvSpPr>
            <a:spLocks noGrp="1"/>
          </p:cNvSpPr>
          <p:nvPr>
            <p:ph/>
          </p:nvPr>
        </p:nvSpPr>
        <p:spPr>
          <a:xfrm>
            <a:off x="12044160" y="240696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3" name="PlaceHolder 5"/>
          <p:cNvSpPr>
            <a:spLocks noGrp="1"/>
          </p:cNvSpPr>
          <p:nvPr>
            <p:ph/>
          </p:nvPr>
        </p:nvSpPr>
        <p:spPr>
          <a:xfrm>
            <a:off x="91440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4" name="PlaceHolder 6"/>
          <p:cNvSpPr>
            <a:spLocks noGrp="1"/>
          </p:cNvSpPr>
          <p:nvPr>
            <p:ph/>
          </p:nvPr>
        </p:nvSpPr>
        <p:spPr>
          <a:xfrm>
            <a:off x="647928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7"/>
          <p:cNvSpPr>
            <a:spLocks noGrp="1"/>
          </p:cNvSpPr>
          <p:nvPr>
            <p:ph/>
          </p:nvPr>
        </p:nvSpPr>
        <p:spPr>
          <a:xfrm>
            <a:off x="12044160" y="5523120"/>
            <a:ext cx="529956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 name="PlaceHolder 2"/>
          <p:cNvSpPr>
            <a:spLocks noGrp="1"/>
          </p:cNvSpPr>
          <p:nvPr>
            <p:ph/>
          </p:nvPr>
        </p:nvSpPr>
        <p:spPr>
          <a:xfrm>
            <a:off x="914400" y="2406960"/>
            <a:ext cx="1645884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8"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914400" y="410400"/>
            <a:ext cx="16458840" cy="7962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3" name="PlaceHolder 3"/>
          <p:cNvSpPr>
            <a:spLocks noGrp="1"/>
          </p:cNvSpPr>
          <p:nvPr>
            <p:ph/>
          </p:nvPr>
        </p:nvSpPr>
        <p:spPr>
          <a:xfrm>
            <a:off x="934812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4" name="PlaceHolder 4"/>
          <p:cNvSpPr>
            <a:spLocks noGrp="1"/>
          </p:cNvSpPr>
          <p:nvPr>
            <p:ph/>
          </p:nvPr>
        </p:nvSpPr>
        <p:spPr>
          <a:xfrm>
            <a:off x="91440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914400" y="2406960"/>
            <a:ext cx="8031600" cy="596592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9348120" y="5523120"/>
            <a:ext cx="803160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91440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9348120" y="2406960"/>
            <a:ext cx="8031600" cy="28454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914400" y="5523120"/>
            <a:ext cx="16458840" cy="28454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914400" y="410400"/>
            <a:ext cx="16458480" cy="171720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1" name="PlaceHolder 2"/>
          <p:cNvSpPr>
            <a:spLocks noGrp="1"/>
          </p:cNvSpPr>
          <p:nvPr>
            <p:ph type="body"/>
          </p:nvPr>
        </p:nvSpPr>
        <p:spPr>
          <a:xfrm>
            <a:off x="914400" y="2406960"/>
            <a:ext cx="16458480" cy="596556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914400" y="410400"/>
            <a:ext cx="16458840" cy="171756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9" name="PlaceHolder 2"/>
          <p:cNvSpPr>
            <a:spLocks noGrp="1"/>
          </p:cNvSpPr>
          <p:nvPr>
            <p:ph type="body"/>
          </p:nvPr>
        </p:nvSpPr>
        <p:spPr>
          <a:xfrm>
            <a:off x="914400" y="2406960"/>
            <a:ext cx="16458840" cy="5965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9.png"/><Relationship Id="rId2" Type="http://schemas.openxmlformats.org/officeDocument/2006/relationships/image" Target="../media/image30.png"/><Relationship Id="rId3" Type="http://schemas.openxmlformats.org/officeDocument/2006/relationships/image" Target="../media/image31.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32.png"/><Relationship Id="rId2" Type="http://schemas.openxmlformats.org/officeDocument/2006/relationships/image" Target="../media/image33.png"/><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6" Type="http://schemas.openxmlformats.org/officeDocument/2006/relationships/image" Target="../media/image37.png"/><Relationship Id="rId7" Type="http://schemas.openxmlformats.org/officeDocument/2006/relationships/image" Target="../media/image38.png"/><Relationship Id="rId8" Type="http://schemas.openxmlformats.org/officeDocument/2006/relationships/image" Target="../media/image39.png"/><Relationship Id="rId9" Type="http://schemas.openxmlformats.org/officeDocument/2006/relationships/image" Target="../media/image40.png"/><Relationship Id="rId10"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46.png"/><Relationship Id="rId2" Type="http://schemas.openxmlformats.org/officeDocument/2006/relationships/image" Target="../media/image47.png"/><Relationship Id="rId3" Type="http://schemas.openxmlformats.org/officeDocument/2006/relationships/image" Target="../media/image48.png"/><Relationship Id="rId4" Type="http://schemas.openxmlformats.org/officeDocument/2006/relationships/image" Target="../media/image49.png"/><Relationship Id="rId5" Type="http://schemas.openxmlformats.org/officeDocument/2006/relationships/image" Target="../media/image50.png"/><Relationship Id="rId6"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53.png"/><Relationship Id="rId2" Type="http://schemas.openxmlformats.org/officeDocument/2006/relationships/image" Target="../media/image54.png"/><Relationship Id="rId3"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55.png"/><Relationship Id="rId2" Type="http://schemas.openxmlformats.org/officeDocument/2006/relationships/image" Target="../media/image56.png"/><Relationship Id="rId3" Type="http://schemas.openxmlformats.org/officeDocument/2006/relationships/image" Target="../media/image57.png"/><Relationship Id="rId4"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58.png"/><Relationship Id="rId2" Type="http://schemas.openxmlformats.org/officeDocument/2006/relationships/image" Target="../media/image59.png"/><Relationship Id="rId3"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60.png"/><Relationship Id="rId2" Type="http://schemas.openxmlformats.org/officeDocument/2006/relationships/image" Target="../media/image61.png"/><Relationship Id="rId3"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62.png"/><Relationship Id="rId2" Type="http://schemas.openxmlformats.org/officeDocument/2006/relationships/image" Target="../media/image63.png"/><Relationship Id="rId3" Type="http://schemas.openxmlformats.org/officeDocument/2006/relationships/image" Target="../media/image64.png"/><Relationship Id="rId4"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65.png"/><Relationship Id="rId2" Type="http://schemas.openxmlformats.org/officeDocument/2006/relationships/image" Target="../media/image66.png"/><Relationship Id="rId3"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67.png"/><Relationship Id="rId2" Type="http://schemas.openxmlformats.org/officeDocument/2006/relationships/image" Target="../media/image68.png"/><Relationship Id="rId3"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69.png"/><Relationship Id="rId2" Type="http://schemas.openxmlformats.org/officeDocument/2006/relationships/image" Target="../media/image70.png"/><Relationship Id="rId3" Type="http://schemas.openxmlformats.org/officeDocument/2006/relationships/image" Target="../media/image71.png"/><Relationship Id="rId4" Type="http://schemas.openxmlformats.org/officeDocument/2006/relationships/image" Target="../media/image72.png"/><Relationship Id="rId5" Type="http://schemas.openxmlformats.org/officeDocument/2006/relationships/image" Target="../media/image73.png"/><Relationship Id="rId6" Type="http://schemas.openxmlformats.org/officeDocument/2006/relationships/image" Target="../media/image74.png"/><Relationship Id="rId7"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75.png"/><Relationship Id="rId2" Type="http://schemas.openxmlformats.org/officeDocument/2006/relationships/image" Target="../media/image76.png"/><Relationship Id="rId3" Type="http://schemas.openxmlformats.org/officeDocument/2006/relationships/image" Target="../media/image77.png"/><Relationship Id="rId4" Type="http://schemas.openxmlformats.org/officeDocument/2006/relationships/image" Target="../media/image78.png"/><Relationship Id="rId5"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79.png"/><Relationship Id="rId2" Type="http://schemas.openxmlformats.org/officeDocument/2006/relationships/image" Target="../media/image80.png"/><Relationship Id="rId3" Type="http://schemas.openxmlformats.org/officeDocument/2006/relationships/image" Target="../media/image81.png"/><Relationship Id="rId4" Type="http://schemas.openxmlformats.org/officeDocument/2006/relationships/image" Target="../media/image82.png"/><Relationship Id="rId5" Type="http://schemas.openxmlformats.org/officeDocument/2006/relationships/slideLayout" Target="../slideLayouts/slideLayout13.xml"/>
</Relationships>
</file>

<file path=ppt/slides/_rels/slide25.xml.rels><?xml version="1.0" encoding="UTF-8"?>
<Relationships xmlns="http://schemas.openxmlformats.org/package/2006/relationships"><Relationship Id="rId1" Type="http://schemas.openxmlformats.org/officeDocument/2006/relationships/image" Target="../media/image83.png"/><Relationship Id="rId2" Type="http://schemas.openxmlformats.org/officeDocument/2006/relationships/image" Target="../media/image84.png"/><Relationship Id="rId3" Type="http://schemas.openxmlformats.org/officeDocument/2006/relationships/image" Target="../media/image85.png"/><Relationship Id="rId4" Type="http://schemas.openxmlformats.org/officeDocument/2006/relationships/slideLayout" Target="../slideLayouts/slideLayout13.xml"/>
</Relationships>
</file>

<file path=ppt/slides/_rels/slide26.xml.rels><?xml version="1.0" encoding="UTF-8"?>
<Relationships xmlns="http://schemas.openxmlformats.org/package/2006/relationships"><Relationship Id="rId1" Type="http://schemas.openxmlformats.org/officeDocument/2006/relationships/image" Target="../media/image86.png"/><Relationship Id="rId2" Type="http://schemas.openxmlformats.org/officeDocument/2006/relationships/image" Target="../media/image87.png"/><Relationship Id="rId3" Type="http://schemas.openxmlformats.org/officeDocument/2006/relationships/image" Target="../media/image88.png"/><Relationship Id="rId4" Type="http://schemas.openxmlformats.org/officeDocument/2006/relationships/slideLayout" Target="../slideLayouts/slideLayout13.xml"/>
</Relationships>
</file>

<file path=ppt/slides/_rels/slide27.xml.rels><?xml version="1.0" encoding="UTF-8"?>
<Relationships xmlns="http://schemas.openxmlformats.org/package/2006/relationships"><Relationship Id="rId1" Type="http://schemas.openxmlformats.org/officeDocument/2006/relationships/image" Target="../media/image89.png"/><Relationship Id="rId2" Type="http://schemas.openxmlformats.org/officeDocument/2006/relationships/image" Target="../media/image90.png"/><Relationship Id="rId3" Type="http://schemas.openxmlformats.org/officeDocument/2006/relationships/image" Target="../media/image91.png"/><Relationship Id="rId4" Type="http://schemas.openxmlformats.org/officeDocument/2006/relationships/slideLayout" Target="../slideLayouts/slideLayout13.xml"/>
</Relationships>
</file>

<file path=ppt/slides/_rels/slide28.xml.rels><?xml version="1.0" encoding="UTF-8"?>
<Relationships xmlns="http://schemas.openxmlformats.org/package/2006/relationships"><Relationship Id="rId1" Type="http://schemas.openxmlformats.org/officeDocument/2006/relationships/image" Target="../media/image92.png"/><Relationship Id="rId2" Type="http://schemas.openxmlformats.org/officeDocument/2006/relationships/image" Target="../media/image93.png"/><Relationship Id="rId3" Type="http://schemas.openxmlformats.org/officeDocument/2006/relationships/slideLayout" Target="../slideLayouts/slideLayout13.xml"/>
</Relationships>
</file>

<file path=ppt/slides/_rels/slide29.xml.rels><?xml version="1.0" encoding="UTF-8"?>
<Relationships xmlns="http://schemas.openxmlformats.org/package/2006/relationships"><Relationship Id="rId1" Type="http://schemas.openxmlformats.org/officeDocument/2006/relationships/image" Target="../media/image94.png"/><Relationship Id="rId2" Type="http://schemas.openxmlformats.org/officeDocument/2006/relationships/image" Target="../media/image95.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image" Target="../media/image96.png"/><Relationship Id="rId2" Type="http://schemas.openxmlformats.org/officeDocument/2006/relationships/image" Target="../media/image97.png"/><Relationship Id="rId3" Type="http://schemas.openxmlformats.org/officeDocument/2006/relationships/image" Target="../media/image98.png"/><Relationship Id="rId4" Type="http://schemas.openxmlformats.org/officeDocument/2006/relationships/image" Target="../media/image99.png"/><Relationship Id="rId5" Type="http://schemas.openxmlformats.org/officeDocument/2006/relationships/slideLayout" Target="../slideLayouts/slideLayout13.xml"/>
</Relationships>
</file>

<file path=ppt/slides/_rels/slide31.xml.rels><?xml version="1.0" encoding="UTF-8"?>
<Relationships xmlns="http://schemas.openxmlformats.org/package/2006/relationships"><Relationship Id="rId1" Type="http://schemas.openxmlformats.org/officeDocument/2006/relationships/image" Target="../media/image100.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png"/><Relationship Id="rId3"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21.png"/><Relationship Id="rId3" Type="http://schemas.openxmlformats.org/officeDocument/2006/relationships/image" Target="../media/image22.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png"/><Relationship Id="rId3" Type="http://schemas.openxmlformats.org/officeDocument/2006/relationships/image" Target="../media/image25.png"/><Relationship Id="rId4"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6.png"/><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76" name="Picture 2" descr=""/>
          <p:cNvPicPr/>
          <p:nvPr/>
        </p:nvPicPr>
        <p:blipFill>
          <a:blip r:embed="rId1"/>
          <a:stretch/>
        </p:blipFill>
        <p:spPr>
          <a:xfrm>
            <a:off x="0" y="0"/>
            <a:ext cx="18285120" cy="10284120"/>
          </a:xfrm>
          <a:prstGeom prst="rect">
            <a:avLst/>
          </a:prstGeom>
          <a:ln w="0">
            <a:noFill/>
          </a:ln>
        </p:spPr>
      </p:pic>
      <p:grpSp>
        <p:nvGrpSpPr>
          <p:cNvPr id="77" name="Group 3"/>
          <p:cNvGrpSpPr/>
          <p:nvPr/>
        </p:nvGrpSpPr>
        <p:grpSpPr>
          <a:xfrm>
            <a:off x="0" y="0"/>
            <a:ext cx="18273240" cy="10272240"/>
            <a:chOff x="0" y="0"/>
            <a:chExt cx="18273240" cy="10272240"/>
          </a:xfrm>
        </p:grpSpPr>
        <p:sp>
          <p:nvSpPr>
            <p:cNvPr id="78" name="Freeform 4"/>
            <p:cNvSpPr/>
            <p:nvPr/>
          </p:nvSpPr>
          <p:spPr>
            <a:xfrm>
              <a:off x="0" y="0"/>
              <a:ext cx="18273240" cy="10272240"/>
            </a:xfrm>
            <a:custGeom>
              <a:avLst/>
              <a:gdLst/>
              <a:ahLst/>
              <a:rect l="l" t="t" r="r" b="b"/>
              <a:pathLst>
                <a:path w="24368379" h="13700125">
                  <a:moveTo>
                    <a:pt x="0" y="0"/>
                  </a:moveTo>
                  <a:lnTo>
                    <a:pt x="24368379" y="0"/>
                  </a:lnTo>
                  <a:lnTo>
                    <a:pt x="24368379" y="13700125"/>
                  </a:lnTo>
                  <a:lnTo>
                    <a:pt x="0" y="13700125"/>
                  </a:lnTo>
                  <a:close/>
                </a:path>
              </a:pathLst>
            </a:custGeom>
            <a:solidFill>
              <a:srgbClr val="ffffff"/>
            </a:solidFill>
            <a:ln w="0">
              <a:noFill/>
            </a:ln>
          </p:spPr>
          <p:style>
            <a:lnRef idx="0"/>
            <a:fillRef idx="0"/>
            <a:effectRef idx="0"/>
            <a:fontRef idx="minor"/>
          </p:style>
        </p:sp>
      </p:grpSp>
      <p:sp>
        <p:nvSpPr>
          <p:cNvPr id="79" name="Freeform 5"/>
          <p:cNvSpPr/>
          <p:nvPr/>
        </p:nvSpPr>
        <p:spPr>
          <a:xfrm>
            <a:off x="499680" y="2701800"/>
            <a:ext cx="4183920" cy="4183920"/>
          </a:xfrm>
          <a:custGeom>
            <a:avLst/>
            <a:gdLst/>
            <a:ahLst/>
            <a:rect l="l" t="t" r="r" b="b"/>
            <a:pathLst>
              <a:path w="4186620" h="4186620">
                <a:moveTo>
                  <a:pt x="0" y="0"/>
                </a:moveTo>
                <a:lnTo>
                  <a:pt x="4186620" y="0"/>
                </a:lnTo>
                <a:lnTo>
                  <a:pt x="4186620" y="4186620"/>
                </a:lnTo>
                <a:lnTo>
                  <a:pt x="0" y="4186620"/>
                </a:lnTo>
                <a:lnTo>
                  <a:pt x="0" y="0"/>
                </a:lnTo>
                <a:close/>
              </a:path>
            </a:pathLst>
          </a:custGeom>
          <a:blipFill rotWithShape="0">
            <a:blip r:embed="rId2"/>
            <a:srcRect/>
            <a:stretch/>
          </a:blipFill>
          <a:ln w="0">
            <a:noFill/>
          </a:ln>
        </p:spPr>
        <p:style>
          <a:lnRef idx="0"/>
          <a:fillRef idx="0"/>
          <a:effectRef idx="0"/>
          <a:fontRef idx="minor"/>
        </p:style>
      </p:sp>
      <p:grpSp>
        <p:nvGrpSpPr>
          <p:cNvPr id="80" name="Group 6"/>
          <p:cNvGrpSpPr/>
          <p:nvPr/>
        </p:nvGrpSpPr>
        <p:grpSpPr>
          <a:xfrm>
            <a:off x="5220000" y="2141280"/>
            <a:ext cx="13041720" cy="5778720"/>
            <a:chOff x="5220000" y="2141280"/>
            <a:chExt cx="13041720" cy="5778720"/>
          </a:xfrm>
        </p:grpSpPr>
        <p:sp>
          <p:nvSpPr>
            <p:cNvPr id="81" name="Freeform 7"/>
            <p:cNvSpPr/>
            <p:nvPr/>
          </p:nvSpPr>
          <p:spPr>
            <a:xfrm>
              <a:off x="5220000" y="2141280"/>
              <a:ext cx="13041720" cy="5778720"/>
            </a:xfrm>
            <a:custGeom>
              <a:avLst/>
              <a:gdLst/>
              <a:ahLst/>
              <a:rect l="l" t="t" r="r" b="b"/>
              <a:pathLst>
                <a:path w="17393031" h="7709027">
                  <a:moveTo>
                    <a:pt x="0" y="0"/>
                  </a:moveTo>
                  <a:lnTo>
                    <a:pt x="17393031" y="0"/>
                  </a:lnTo>
                  <a:lnTo>
                    <a:pt x="17393031" y="7709027"/>
                  </a:lnTo>
                  <a:lnTo>
                    <a:pt x="0" y="7709027"/>
                  </a:lnTo>
                  <a:close/>
                </a:path>
              </a:pathLst>
            </a:custGeom>
            <a:solidFill>
              <a:srgbClr val="9c0000"/>
            </a:solidFill>
            <a:ln w="0">
              <a:noFill/>
            </a:ln>
          </p:spPr>
          <p:style>
            <a:lnRef idx="0"/>
            <a:fillRef idx="0"/>
            <a:effectRef idx="0"/>
            <a:fontRef idx="minor"/>
          </p:style>
        </p:sp>
      </p:grpSp>
      <p:sp>
        <p:nvSpPr>
          <p:cNvPr id="82" name="Freeform 8"/>
          <p:cNvSpPr/>
          <p:nvPr/>
        </p:nvSpPr>
        <p:spPr>
          <a:xfrm>
            <a:off x="5231160" y="8006760"/>
            <a:ext cx="13042080" cy="561600"/>
          </a:xfrm>
          <a:custGeom>
            <a:avLst/>
            <a:gdLst/>
            <a:ahLst/>
            <a:rect l="l" t="t" r="r" b="b"/>
            <a:pathLst>
              <a:path w="13044780" h="564300">
                <a:moveTo>
                  <a:pt x="0" y="0"/>
                </a:moveTo>
                <a:lnTo>
                  <a:pt x="13044780" y="0"/>
                </a:lnTo>
                <a:lnTo>
                  <a:pt x="13044780" y="564300"/>
                </a:lnTo>
                <a:lnTo>
                  <a:pt x="0" y="564300"/>
                </a:lnTo>
                <a:lnTo>
                  <a:pt x="0" y="0"/>
                </a:lnTo>
                <a:close/>
              </a:path>
            </a:pathLst>
          </a:custGeom>
          <a:blipFill rotWithShape="0">
            <a:blip r:embed="rId3"/>
            <a:srcRect/>
            <a:stretch/>
          </a:blipFill>
          <a:ln w="0">
            <a:noFill/>
          </a:ln>
        </p:spPr>
        <p:style>
          <a:lnRef idx="0"/>
          <a:fillRef idx="0"/>
          <a:effectRef idx="0"/>
          <a:fontRef idx="minor"/>
        </p:style>
      </p:sp>
      <p:sp>
        <p:nvSpPr>
          <p:cNvPr id="83" name="TextBox 9"/>
          <p:cNvSpPr/>
          <p:nvPr/>
        </p:nvSpPr>
        <p:spPr>
          <a:xfrm>
            <a:off x="6068160" y="4361040"/>
            <a:ext cx="11048040" cy="822600"/>
          </a:xfrm>
          <a:prstGeom prst="rect">
            <a:avLst/>
          </a:prstGeom>
          <a:noFill/>
          <a:ln w="0">
            <a:noFill/>
          </a:ln>
        </p:spPr>
        <p:style>
          <a:lnRef idx="0"/>
          <a:fillRef idx="0"/>
          <a:effectRef idx="0"/>
          <a:fontRef idx="minor"/>
        </p:style>
        <p:txBody>
          <a:bodyPr lIns="0" rIns="0" tIns="0" bIns="0" anchor="t">
            <a:spAutoFit/>
          </a:bodyPr>
          <a:p>
            <a:pPr algn="ctr">
              <a:lnSpc>
                <a:spcPts val="6480"/>
              </a:lnSpc>
              <a:buNone/>
            </a:pPr>
            <a:r>
              <a:rPr b="1" lang="en-US" sz="5400" spc="-1" strike="noStrike">
                <a:solidFill>
                  <a:srgbClr val="ffffff"/>
                </a:solidFill>
                <a:latin typeface="Lato Bold"/>
                <a:ea typeface="DejaVu Sans"/>
              </a:rPr>
              <a:t>Proportion</a:t>
            </a:r>
            <a:endParaRPr b="0" lang="en-PH" sz="5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Freeform 3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78" name="Group 9"/>
          <p:cNvGrpSpPr/>
          <p:nvPr/>
        </p:nvGrpSpPr>
        <p:grpSpPr>
          <a:xfrm>
            <a:off x="16303320" y="0"/>
            <a:ext cx="1441080" cy="1441080"/>
            <a:chOff x="16303320" y="0"/>
            <a:chExt cx="1441080" cy="1441080"/>
          </a:xfrm>
        </p:grpSpPr>
        <p:sp>
          <p:nvSpPr>
            <p:cNvPr id="179" name="Freeform 3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80" name="Freeform 3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81" name="TextBox 3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82" name="TextBox 3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83" name="Freeform 33"/>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84" name="TextBox 33"/>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85" name="TextBox 34"/>
          <p:cNvSpPr/>
          <p:nvPr/>
        </p:nvSpPr>
        <p:spPr>
          <a:xfrm>
            <a:off x="537840" y="1512000"/>
            <a:ext cx="17204760" cy="5348880"/>
          </a:xfrm>
          <a:prstGeom prst="rect">
            <a:avLst/>
          </a:prstGeom>
          <a:noFill/>
          <a:ln w="0">
            <a:noFill/>
          </a:ln>
        </p:spPr>
        <p:style>
          <a:lnRef idx="0"/>
          <a:fillRef idx="0"/>
          <a:effectRef idx="0"/>
          <a:fontRef idx="minor"/>
        </p:style>
        <p:txBody>
          <a:bodyPr lIns="0" rIns="0" tIns="0" bIns="0" anchor="t">
            <a:spAutoFit/>
          </a:bodyPr>
          <a:p>
            <a:pPr>
              <a:lnSpc>
                <a:spcPct val="150000"/>
              </a:lnSpc>
              <a:buNone/>
            </a:pPr>
            <a:r>
              <a:rPr b="0" lang="en-US" sz="1800" spc="-1" strike="noStrike">
                <a:solidFill>
                  <a:srgbClr val="000000"/>
                </a:solidFill>
                <a:latin typeface="Montserrat"/>
                <a:ea typeface="DejaVu Sans"/>
              </a:rPr>
              <a:t>5.</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Another property can be derived by adding 1 to both sides of the equation. When you apply the Addition Property of Equality (APE) (as shown below), you will get</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a/b + 1 = c/d + 1</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(a/b) + 1 = (c/d) + 1</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To show this property, let us consider the proportion 2/4 = 3/6. Adding 1 to both sides, we have (2/4) + 1 = (3/6) + 1</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(2+4) + 1 = (3/6) + 1</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(6/4) = (9/6)</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Simplifying both sides, we have</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3/2 = 3/2.</a:t>
            </a:r>
            <a:endParaRPr b="0" lang="en-PH" sz="1800" spc="-1" strike="noStrike">
              <a:latin typeface="Arial"/>
            </a:endParaRPr>
          </a:p>
        </p:txBody>
      </p:sp>
      <p:sp>
        <p:nvSpPr>
          <p:cNvPr id="186" name=""/>
          <p:cNvSpPr/>
          <p:nvPr/>
        </p:nvSpPr>
        <p:spPr>
          <a:xfrm>
            <a:off x="8913600" y="4961880"/>
            <a:ext cx="454680" cy="346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Arial"/>
              </a:rPr>
              <a:t>ᵃ ᵇ⁄</a:t>
            </a:r>
            <a:endParaRPr b="0" lang="en-PH" sz="1800" spc="-1" strike="noStrike">
              <a:latin typeface="Arial"/>
            </a:endParaRPr>
          </a:p>
        </p:txBody>
      </p:sp>
    </p:spTree>
  </p:cSld>
  <p:transition>
    <p:fade/>
  </p:transition>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87" name="" descr=""/>
          <p:cNvPicPr/>
          <p:nvPr/>
        </p:nvPicPr>
        <p:blipFill>
          <a:blip r:embed="rId1"/>
          <a:stretch/>
        </p:blipFill>
        <p:spPr>
          <a:xfrm>
            <a:off x="8497440" y="6264000"/>
            <a:ext cx="1292760" cy="813240"/>
          </a:xfrm>
          <a:prstGeom prst="rect">
            <a:avLst/>
          </a:prstGeom>
          <a:ln w="0">
            <a:noFill/>
          </a:ln>
        </p:spPr>
      </p:pic>
      <p:pic>
        <p:nvPicPr>
          <p:cNvPr id="188" name="" descr=""/>
          <p:cNvPicPr/>
          <p:nvPr/>
        </p:nvPicPr>
        <p:blipFill>
          <a:blip r:embed="rId2"/>
          <a:stretch/>
        </p:blipFill>
        <p:spPr>
          <a:xfrm>
            <a:off x="12168000" y="5472000"/>
            <a:ext cx="1984320" cy="880200"/>
          </a:xfrm>
          <a:prstGeom prst="rect">
            <a:avLst/>
          </a:prstGeom>
          <a:ln w="0">
            <a:noFill/>
          </a:ln>
        </p:spPr>
      </p:pic>
      <p:pic>
        <p:nvPicPr>
          <p:cNvPr id="189" name="" descr=""/>
          <p:cNvPicPr/>
          <p:nvPr/>
        </p:nvPicPr>
        <p:blipFill>
          <a:blip r:embed="rId3"/>
          <a:stretch/>
        </p:blipFill>
        <p:spPr>
          <a:xfrm>
            <a:off x="6444000" y="5400000"/>
            <a:ext cx="1114560" cy="980640"/>
          </a:xfrm>
          <a:prstGeom prst="rect">
            <a:avLst/>
          </a:prstGeom>
          <a:ln w="0">
            <a:noFill/>
          </a:ln>
        </p:spPr>
      </p:pic>
      <p:sp>
        <p:nvSpPr>
          <p:cNvPr id="190" name="Freeform 3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grpSp>
        <p:nvGrpSpPr>
          <p:cNvPr id="191" name="Group 10"/>
          <p:cNvGrpSpPr/>
          <p:nvPr/>
        </p:nvGrpSpPr>
        <p:grpSpPr>
          <a:xfrm>
            <a:off x="16303320" y="0"/>
            <a:ext cx="1441080" cy="1441080"/>
            <a:chOff x="16303320" y="0"/>
            <a:chExt cx="1441080" cy="1441080"/>
          </a:xfrm>
        </p:grpSpPr>
        <p:sp>
          <p:nvSpPr>
            <p:cNvPr id="192" name="Freeform 3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93" name="Freeform 3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5"/>
            <a:srcRect/>
            <a:stretch/>
          </a:blipFill>
          <a:ln w="0">
            <a:noFill/>
          </a:ln>
        </p:spPr>
        <p:style>
          <a:lnRef idx="0"/>
          <a:fillRef idx="0"/>
          <a:effectRef idx="0"/>
          <a:fontRef idx="minor"/>
        </p:style>
      </p:sp>
      <p:sp>
        <p:nvSpPr>
          <p:cNvPr id="194" name="TextBox 35"/>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95" name="TextBox 36"/>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96" name="Freeform 37"/>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6"/>
            <a:srcRect/>
            <a:stretch/>
          </a:blipFill>
          <a:ln w="0">
            <a:noFill/>
          </a:ln>
        </p:spPr>
        <p:style>
          <a:lnRef idx="0"/>
          <a:fillRef idx="0"/>
          <a:effectRef idx="0"/>
          <a:fontRef idx="minor"/>
        </p:style>
      </p:sp>
      <p:sp>
        <p:nvSpPr>
          <p:cNvPr id="197" name="TextBox 37"/>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98" name="TextBox 38"/>
          <p:cNvSpPr/>
          <p:nvPr/>
        </p:nvSpPr>
        <p:spPr>
          <a:xfrm>
            <a:off x="537840" y="1512000"/>
            <a:ext cx="17204760" cy="7406640"/>
          </a:xfrm>
          <a:prstGeom prst="rect">
            <a:avLst/>
          </a:prstGeom>
          <a:noFill/>
          <a:ln w="0">
            <a:noFill/>
          </a:ln>
        </p:spPr>
        <p:style>
          <a:lnRef idx="0"/>
          <a:fillRef idx="0"/>
          <a:effectRef idx="0"/>
          <a:fontRef idx="minor"/>
        </p:style>
        <p:txBody>
          <a:bodyPr lIns="0" rIns="0" tIns="0" bIns="0" anchor="t">
            <a:spAutoFit/>
          </a:bodyPr>
          <a:p>
            <a:pPr>
              <a:lnSpc>
                <a:spcPct val="150000"/>
              </a:lnSpc>
              <a:buNone/>
            </a:pPr>
            <a:r>
              <a:rPr b="0" lang="en-US" sz="1800" spc="-1" strike="noStrike">
                <a:solidFill>
                  <a:srgbClr val="000000"/>
                </a:solidFill>
                <a:latin typeface="Montserrat"/>
                <a:ea typeface="DejaVu Sans"/>
              </a:rPr>
              <a:t>6.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last property can be derived by subtracting 1 from both sides of the equation. When you apply the Subtraction Property of Equality (SPE) (as shown below),</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you will get</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To show this property, let us consider the proportion</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Subtracting 1 from both sides, we have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Simplifying both ratios, we have</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We need to understand these properties so that we can apply them in solving problems and equations that involve proportions. Also, in solving equations involving proportions, cross multiplication can be used just like in the following examples on the next slides..</a:t>
            </a:r>
            <a:endParaRPr b="0" lang="en-PH" sz="1800" spc="-1" strike="noStrike">
              <a:latin typeface="Arial"/>
            </a:endParaRPr>
          </a:p>
        </p:txBody>
      </p:sp>
      <p:pic>
        <p:nvPicPr>
          <p:cNvPr id="199" name="" descr=""/>
          <p:cNvPicPr/>
          <p:nvPr/>
        </p:nvPicPr>
        <p:blipFill>
          <a:blip r:embed="rId7"/>
          <a:stretch/>
        </p:blipFill>
        <p:spPr>
          <a:xfrm>
            <a:off x="3708000" y="1944000"/>
            <a:ext cx="2127960" cy="856440"/>
          </a:xfrm>
          <a:prstGeom prst="rect">
            <a:avLst/>
          </a:prstGeom>
          <a:ln w="0">
            <a:noFill/>
          </a:ln>
        </p:spPr>
      </p:pic>
      <p:pic>
        <p:nvPicPr>
          <p:cNvPr id="200" name="" descr=""/>
          <p:cNvPicPr/>
          <p:nvPr/>
        </p:nvPicPr>
        <p:blipFill>
          <a:blip r:embed="rId8"/>
          <a:stretch/>
        </p:blipFill>
        <p:spPr>
          <a:xfrm>
            <a:off x="7814880" y="2340000"/>
            <a:ext cx="2657880" cy="3102840"/>
          </a:xfrm>
          <a:prstGeom prst="rect">
            <a:avLst/>
          </a:prstGeom>
          <a:ln w="0">
            <a:noFill/>
          </a:ln>
        </p:spPr>
      </p:pic>
      <p:pic>
        <p:nvPicPr>
          <p:cNvPr id="201" name="" descr=""/>
          <p:cNvPicPr/>
          <p:nvPr/>
        </p:nvPicPr>
        <p:blipFill>
          <a:blip r:embed="rId9"/>
          <a:stretch/>
        </p:blipFill>
        <p:spPr>
          <a:xfrm>
            <a:off x="4284000" y="7128000"/>
            <a:ext cx="1493640" cy="902520"/>
          </a:xfrm>
          <a:prstGeom prst="rect">
            <a:avLst/>
          </a:prstGeom>
          <a:ln w="0">
            <a:noFill/>
          </a:ln>
        </p:spPr>
      </p:pic>
    </p:spTree>
  </p:cSld>
  <p:transition>
    <p:fade/>
  </p:transition>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2" name="Freeform 38"/>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03" name="Group 11"/>
          <p:cNvGrpSpPr/>
          <p:nvPr/>
        </p:nvGrpSpPr>
        <p:grpSpPr>
          <a:xfrm>
            <a:off x="16303320" y="0"/>
            <a:ext cx="1441080" cy="1441080"/>
            <a:chOff x="16303320" y="0"/>
            <a:chExt cx="1441080" cy="1441080"/>
          </a:xfrm>
        </p:grpSpPr>
        <p:sp>
          <p:nvSpPr>
            <p:cNvPr id="204" name="Freeform 39"/>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05" name="Freeform 40"/>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06" name="TextBox 39"/>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07" name="TextBox 40"/>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08" name="Freeform 41"/>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09" name="TextBox 41"/>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210" name="TextBox 42"/>
          <p:cNvSpPr/>
          <p:nvPr/>
        </p:nvSpPr>
        <p:spPr>
          <a:xfrm>
            <a:off x="537840" y="1404000"/>
            <a:ext cx="17204760" cy="411480"/>
          </a:xfrm>
          <a:prstGeom prst="rect">
            <a:avLst/>
          </a:prstGeom>
          <a:noFill/>
          <a:ln w="0">
            <a:noFill/>
          </a:ln>
        </p:spPr>
        <p:style>
          <a:lnRef idx="0"/>
          <a:fillRef idx="0"/>
          <a:effectRef idx="0"/>
          <a:fontRef idx="minor"/>
        </p:style>
        <p:txBody>
          <a:bodyPr lIns="0" rIns="0" tIns="0" bIns="0" anchor="t">
            <a:spAutoFit/>
          </a:bodyPr>
          <a:p>
            <a:pPr algn="ctr">
              <a:lnSpc>
                <a:spcPct val="150000"/>
              </a:lnSpc>
              <a:buNone/>
            </a:pPr>
            <a:r>
              <a:rPr b="1" lang="en-US" sz="1800" spc="-1" strike="noStrike">
                <a:solidFill>
                  <a:srgbClr val="000000"/>
                </a:solidFill>
                <a:latin typeface="Montserrat"/>
                <a:ea typeface="DejaVu Sans"/>
              </a:rPr>
              <a:t>Example 2:</a:t>
            </a:r>
            <a:endParaRPr b="0" lang="en-PH" sz="1800" spc="-1" strike="noStrike">
              <a:latin typeface="Arial"/>
            </a:endParaRPr>
          </a:p>
        </p:txBody>
      </p:sp>
      <p:sp>
        <p:nvSpPr>
          <p:cNvPr id="211" name=""/>
          <p:cNvSpPr/>
          <p:nvPr/>
        </p:nvSpPr>
        <p:spPr>
          <a:xfrm>
            <a:off x="414000" y="1980000"/>
            <a:ext cx="17459640" cy="3822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Solve for x </a:t>
            </a:r>
            <a:r>
              <a:rPr b="0" lang="en-PH" sz="2000" spc="-1" strike="noStrike">
                <a:latin typeface="Montserrat"/>
                <a:ea typeface="Ðn”ëþ"/>
              </a:rPr>
              <a:t>in each proportion.</a:t>
            </a:r>
            <a:endParaRPr b="0" lang="en-PH" sz="2000" spc="-1" strike="noStrike">
              <a:latin typeface="Arial"/>
            </a:endParaRPr>
          </a:p>
        </p:txBody>
      </p:sp>
      <p:pic>
        <p:nvPicPr>
          <p:cNvPr id="212" name="" descr=""/>
          <p:cNvPicPr/>
          <p:nvPr/>
        </p:nvPicPr>
        <p:blipFill>
          <a:blip r:embed="rId4"/>
          <a:stretch/>
        </p:blipFill>
        <p:spPr>
          <a:xfrm>
            <a:off x="540000" y="2700000"/>
            <a:ext cx="4140000" cy="3421440"/>
          </a:xfrm>
          <a:prstGeom prst="rect">
            <a:avLst/>
          </a:prstGeom>
          <a:ln w="0">
            <a:noFill/>
          </a:ln>
        </p:spPr>
      </p:pic>
      <p:pic>
        <p:nvPicPr>
          <p:cNvPr id="213" name="" descr=""/>
          <p:cNvPicPr/>
          <p:nvPr/>
        </p:nvPicPr>
        <p:blipFill>
          <a:blip r:embed="rId5"/>
          <a:stretch/>
        </p:blipFill>
        <p:spPr>
          <a:xfrm>
            <a:off x="6300000" y="2055600"/>
            <a:ext cx="10440000" cy="4784400"/>
          </a:xfrm>
          <a:prstGeom prst="rect">
            <a:avLst/>
          </a:prstGeom>
          <a:ln w="0">
            <a:noFill/>
          </a:ln>
        </p:spPr>
      </p:pic>
    </p:spTree>
  </p:cSld>
  <p:transition>
    <p:fade/>
  </p:transition>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214" name="" descr=""/>
          <p:cNvPicPr/>
          <p:nvPr/>
        </p:nvPicPr>
        <p:blipFill>
          <a:blip r:embed="rId1"/>
          <a:stretch/>
        </p:blipFill>
        <p:spPr>
          <a:xfrm>
            <a:off x="5520960" y="2160000"/>
            <a:ext cx="11759040" cy="6253200"/>
          </a:xfrm>
          <a:prstGeom prst="rect">
            <a:avLst/>
          </a:prstGeom>
          <a:ln w="0">
            <a:noFill/>
          </a:ln>
        </p:spPr>
      </p:pic>
      <p:sp>
        <p:nvSpPr>
          <p:cNvPr id="215" name="Freeform 4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216" name="Group 12"/>
          <p:cNvGrpSpPr/>
          <p:nvPr/>
        </p:nvGrpSpPr>
        <p:grpSpPr>
          <a:xfrm>
            <a:off x="16303320" y="0"/>
            <a:ext cx="1441080" cy="1441080"/>
            <a:chOff x="16303320" y="0"/>
            <a:chExt cx="1441080" cy="1441080"/>
          </a:xfrm>
        </p:grpSpPr>
        <p:sp>
          <p:nvSpPr>
            <p:cNvPr id="217" name="Freeform 4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18" name="Freeform 4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219" name="TextBox 43"/>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20" name="TextBox 4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21" name="Freeform 45"/>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222" name="TextBox 45"/>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223" name="TextBox 46"/>
          <p:cNvSpPr/>
          <p:nvPr/>
        </p:nvSpPr>
        <p:spPr>
          <a:xfrm>
            <a:off x="537840" y="1404000"/>
            <a:ext cx="17204760" cy="411480"/>
          </a:xfrm>
          <a:prstGeom prst="rect">
            <a:avLst/>
          </a:prstGeom>
          <a:noFill/>
          <a:ln w="0">
            <a:noFill/>
          </a:ln>
        </p:spPr>
        <p:style>
          <a:lnRef idx="0"/>
          <a:fillRef idx="0"/>
          <a:effectRef idx="0"/>
          <a:fontRef idx="minor"/>
        </p:style>
        <p:txBody>
          <a:bodyPr lIns="0" rIns="0" tIns="0" bIns="0" anchor="t">
            <a:spAutoFit/>
          </a:bodyPr>
          <a:p>
            <a:pPr algn="ctr">
              <a:lnSpc>
                <a:spcPct val="150000"/>
              </a:lnSpc>
              <a:buNone/>
            </a:pPr>
            <a:r>
              <a:rPr b="1" lang="en-US" sz="1800" spc="-1" strike="noStrike">
                <a:solidFill>
                  <a:srgbClr val="000000"/>
                </a:solidFill>
                <a:latin typeface="Montserrat"/>
                <a:ea typeface="DejaVu Sans"/>
              </a:rPr>
              <a:t>Example 2:</a:t>
            </a:r>
            <a:endParaRPr b="0" lang="en-PH" sz="1800" spc="-1" strike="noStrike">
              <a:latin typeface="Arial"/>
            </a:endParaRPr>
          </a:p>
        </p:txBody>
      </p:sp>
      <p:sp>
        <p:nvSpPr>
          <p:cNvPr id="224" name=""/>
          <p:cNvSpPr/>
          <p:nvPr/>
        </p:nvSpPr>
        <p:spPr>
          <a:xfrm>
            <a:off x="414000" y="1980000"/>
            <a:ext cx="17459640" cy="3822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latin typeface="Montserrat"/>
              </a:rPr>
              <a:t>Solve for x </a:t>
            </a:r>
            <a:r>
              <a:rPr b="0" lang="en-PH" sz="2000" spc="-1" strike="noStrike">
                <a:latin typeface="Montserrat"/>
                <a:ea typeface="Ðn”ëþ"/>
              </a:rPr>
              <a:t>in each proportion.</a:t>
            </a:r>
            <a:endParaRPr b="0" lang="en-PH" sz="2000" spc="-1" strike="noStrike">
              <a:latin typeface="Arial"/>
            </a:endParaRPr>
          </a:p>
        </p:txBody>
      </p:sp>
      <p:pic>
        <p:nvPicPr>
          <p:cNvPr id="225" name="" descr=""/>
          <p:cNvPicPr/>
          <p:nvPr/>
        </p:nvPicPr>
        <p:blipFill>
          <a:blip r:embed="rId5"/>
          <a:stretch/>
        </p:blipFill>
        <p:spPr>
          <a:xfrm>
            <a:off x="540000" y="2700000"/>
            <a:ext cx="4140000" cy="3421440"/>
          </a:xfrm>
          <a:prstGeom prst="rect">
            <a:avLst/>
          </a:prstGeom>
          <a:ln w="0">
            <a:noFill/>
          </a:ln>
        </p:spPr>
      </p:pic>
    </p:spTree>
  </p:cSld>
  <p:transition>
    <p:fade/>
  </p:transition>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6" name="Freeform 4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27" name="Group 13"/>
          <p:cNvGrpSpPr/>
          <p:nvPr/>
        </p:nvGrpSpPr>
        <p:grpSpPr>
          <a:xfrm>
            <a:off x="16303320" y="0"/>
            <a:ext cx="1441080" cy="1441080"/>
            <a:chOff x="16303320" y="0"/>
            <a:chExt cx="1441080" cy="1441080"/>
          </a:xfrm>
        </p:grpSpPr>
        <p:sp>
          <p:nvSpPr>
            <p:cNvPr id="228" name="Freeform 4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29" name="Freeform 4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30" name="TextBox 47"/>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231" name="TextBox 4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32" name="TextBox 4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33" name="TextBox 50"/>
          <p:cNvSpPr/>
          <p:nvPr/>
        </p:nvSpPr>
        <p:spPr>
          <a:xfrm>
            <a:off x="541440" y="1476000"/>
            <a:ext cx="1720476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2</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Solve for the value of x in each proportion.</a:t>
            </a:r>
            <a:endParaRPr b="0" lang="en-PH" sz="2000" spc="-1" strike="noStrike">
              <a:latin typeface="Arial"/>
            </a:endParaRPr>
          </a:p>
          <a:p>
            <a:pPr algn="ct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234"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235" name=""/>
          <p:cNvSpPr/>
          <p:nvPr/>
        </p:nvSpPr>
        <p:spPr>
          <a:xfrm>
            <a:off x="6252480" y="3097080"/>
            <a:ext cx="896040" cy="0"/>
          </a:xfrm>
          <a:custGeom>
            <a:avLst/>
            <a:gdLst/>
            <a:ahLst/>
            <a:rect l="0" t="0" r="r" b="b"/>
            <a:pathLst>
              <a:path w="2490" h="1">
                <a:moveTo>
                  <a:pt x="0" y="0"/>
                </a:moveTo>
                <a:lnTo>
                  <a:pt x="571" y="0"/>
                </a:lnTo>
                <a:moveTo>
                  <a:pt x="1493" y="0"/>
                </a:moveTo>
                <a:lnTo>
                  <a:pt x="2489" y="0"/>
                </a:lnTo>
              </a:path>
            </a:pathLst>
          </a:custGeom>
          <a:ln w="6120">
            <a:solidFill>
              <a:srgbClr val="231f20"/>
            </a:solidFill>
            <a:miter/>
          </a:ln>
        </p:spPr>
      </p:sp>
      <p:sp>
        <p:nvSpPr>
          <p:cNvPr id="236" name=""/>
          <p:cNvSpPr txBox="1"/>
          <p:nvPr/>
        </p:nvSpPr>
        <p:spPr>
          <a:xfrm>
            <a:off x="5580000" y="2956320"/>
            <a:ext cx="542160" cy="590040"/>
          </a:xfrm>
          <a:prstGeom prst="rect">
            <a:avLst/>
          </a:prstGeom>
          <a:noFill/>
          <a:ln w="0">
            <a:noFill/>
          </a:ln>
        </p:spPr>
        <p:txBody>
          <a:bodyPr lIns="0" rIns="0" tIns="0" bIns="0" anchor="t">
            <a:noAutofit/>
          </a:bodyPr>
          <a:p>
            <a:r>
              <a:rPr b="0" lang="en-PH" sz="2000" spc="-1" strike="noStrike">
                <a:solidFill>
                  <a:srgbClr val="231f20"/>
                </a:solidFill>
                <a:latin typeface="Montserrat"/>
              </a:rPr>
              <a:t>1.  </a:t>
            </a:r>
            <a:endParaRPr b="0" lang="en-PH" sz="2000" spc="-1" strike="noStrike">
              <a:latin typeface="Montserrat"/>
            </a:endParaRPr>
          </a:p>
        </p:txBody>
      </p:sp>
      <p:sp>
        <p:nvSpPr>
          <p:cNvPr id="237" name=""/>
          <p:cNvSpPr txBox="1"/>
          <p:nvPr/>
        </p:nvSpPr>
        <p:spPr>
          <a:xfrm>
            <a:off x="6281640" y="2728800"/>
            <a:ext cx="294480" cy="590040"/>
          </a:xfrm>
          <a:prstGeom prst="rect">
            <a:avLst/>
          </a:prstGeom>
          <a:noFill/>
          <a:ln w="0">
            <a:noFill/>
          </a:ln>
        </p:spPr>
        <p:txBody>
          <a:bodyPr lIns="0" rIns="0" tIns="0" bIns="0" anchor="t">
            <a:noAutofit/>
          </a:bodyPr>
          <a:p>
            <a:r>
              <a:rPr b="0" i="1" lang="en-PH" sz="2000" spc="-1" strike="noStrike">
                <a:solidFill>
                  <a:srgbClr val="231f20"/>
                </a:solidFill>
                <a:latin typeface="Montserrat"/>
              </a:rPr>
              <a:t>x</a:t>
            </a:r>
            <a:endParaRPr b="0" lang="en-PH" sz="2000" spc="-1" strike="noStrike">
              <a:latin typeface="Montserrat"/>
            </a:endParaRPr>
          </a:p>
        </p:txBody>
      </p:sp>
      <p:sp>
        <p:nvSpPr>
          <p:cNvPr id="238" name=""/>
          <p:cNvSpPr txBox="1"/>
          <p:nvPr/>
        </p:nvSpPr>
        <p:spPr>
          <a:xfrm>
            <a:off x="6276960" y="3132000"/>
            <a:ext cx="326160" cy="589320"/>
          </a:xfrm>
          <a:prstGeom prst="rect">
            <a:avLst/>
          </a:prstGeom>
          <a:noFill/>
          <a:ln w="0">
            <a:noFill/>
          </a:ln>
        </p:spPr>
        <p:txBody>
          <a:bodyPr lIns="0" rIns="0" tIns="0" bIns="0" anchor="t">
            <a:noAutofit/>
          </a:bodyPr>
          <a:p>
            <a:r>
              <a:rPr b="0" lang="en-PH" sz="2000" spc="-1" strike="noStrike">
                <a:solidFill>
                  <a:srgbClr val="231f20"/>
                </a:solidFill>
                <a:latin typeface="Montserrat"/>
              </a:rPr>
              <a:t>4</a:t>
            </a:r>
            <a:endParaRPr b="0" lang="en-PH" sz="2000" spc="-1" strike="noStrike">
              <a:latin typeface="Montserrat"/>
            </a:endParaRPr>
          </a:p>
        </p:txBody>
      </p:sp>
      <p:sp>
        <p:nvSpPr>
          <p:cNvPr id="239" name=""/>
          <p:cNvSpPr txBox="1"/>
          <p:nvPr/>
        </p:nvSpPr>
        <p:spPr>
          <a:xfrm>
            <a:off x="6794280" y="2728800"/>
            <a:ext cx="459000" cy="590040"/>
          </a:xfrm>
          <a:prstGeom prst="rect">
            <a:avLst/>
          </a:prstGeom>
          <a:noFill/>
          <a:ln w="0">
            <a:noFill/>
          </a:ln>
        </p:spPr>
        <p:txBody>
          <a:bodyPr lIns="0" rIns="0" tIns="0" bIns="0" anchor="t">
            <a:noAutofit/>
          </a:bodyPr>
          <a:p>
            <a:r>
              <a:rPr b="0" lang="en-PH" sz="2000" spc="-1" strike="noStrike">
                <a:solidFill>
                  <a:srgbClr val="231f20"/>
                </a:solidFill>
                <a:latin typeface="Montserrat"/>
              </a:rPr>
              <a:t>15</a:t>
            </a:r>
            <a:endParaRPr b="0" lang="en-PH" sz="2000" spc="-1" strike="noStrike">
              <a:latin typeface="Montserrat"/>
            </a:endParaRPr>
          </a:p>
        </p:txBody>
      </p:sp>
      <p:sp>
        <p:nvSpPr>
          <p:cNvPr id="240" name=""/>
          <p:cNvSpPr txBox="1"/>
          <p:nvPr/>
        </p:nvSpPr>
        <p:spPr>
          <a:xfrm>
            <a:off x="6806160" y="3132000"/>
            <a:ext cx="606960" cy="589320"/>
          </a:xfrm>
          <a:prstGeom prst="rect">
            <a:avLst/>
          </a:prstGeom>
          <a:noFill/>
          <a:ln w="0">
            <a:noFill/>
          </a:ln>
        </p:spPr>
        <p:txBody>
          <a:bodyPr lIns="0" rIns="0" tIns="0" bIns="0" anchor="t">
            <a:noAutofit/>
          </a:bodyPr>
          <a:p>
            <a:r>
              <a:rPr b="0" lang="en-PH" sz="2000" spc="-1" strike="noStrike">
                <a:solidFill>
                  <a:srgbClr val="231f20"/>
                </a:solidFill>
                <a:latin typeface="Montserrat"/>
              </a:rPr>
              <a:t>20</a:t>
            </a:r>
            <a:endParaRPr b="0" lang="en-PH" sz="2000" spc="-1" strike="noStrike">
              <a:latin typeface="Montserrat"/>
            </a:endParaRPr>
          </a:p>
        </p:txBody>
      </p:sp>
      <p:sp>
        <p:nvSpPr>
          <p:cNvPr id="241" name=""/>
          <p:cNvSpPr txBox="1"/>
          <p:nvPr/>
        </p:nvSpPr>
        <p:spPr>
          <a:xfrm>
            <a:off x="6546240" y="29520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242" name=""/>
          <p:cNvSpPr/>
          <p:nvPr/>
        </p:nvSpPr>
        <p:spPr>
          <a:xfrm>
            <a:off x="10681200" y="3097080"/>
            <a:ext cx="1620360" cy="0"/>
          </a:xfrm>
          <a:custGeom>
            <a:avLst/>
            <a:gdLst/>
            <a:ahLst/>
            <a:rect l="0" t="0" r="r" b="b"/>
            <a:pathLst>
              <a:path w="4502" h="1">
                <a:moveTo>
                  <a:pt x="0" y="0"/>
                </a:moveTo>
                <a:lnTo>
                  <a:pt x="1788" y="0"/>
                </a:lnTo>
                <a:moveTo>
                  <a:pt x="2712" y="0"/>
                </a:moveTo>
                <a:lnTo>
                  <a:pt x="4501" y="0"/>
                </a:lnTo>
              </a:path>
            </a:pathLst>
          </a:custGeom>
          <a:ln w="6120">
            <a:solidFill>
              <a:srgbClr val="231f20"/>
            </a:solidFill>
            <a:miter/>
          </a:ln>
        </p:spPr>
      </p:sp>
      <p:sp>
        <p:nvSpPr>
          <p:cNvPr id="243" name=""/>
          <p:cNvSpPr txBox="1"/>
          <p:nvPr/>
        </p:nvSpPr>
        <p:spPr>
          <a:xfrm>
            <a:off x="7212240" y="2956320"/>
            <a:ext cx="1170000" cy="590040"/>
          </a:xfrm>
          <a:prstGeom prst="rect">
            <a:avLst/>
          </a:prstGeom>
          <a:noFill/>
          <a:ln w="0">
            <a:noFill/>
          </a:ln>
        </p:spPr>
        <p:txBody>
          <a:bodyPr lIns="0" rIns="0" tIns="0" bIns="0" anchor="t">
            <a:noAutofit/>
          </a:bodyPr>
          <a:p>
            <a:r>
              <a:rPr b="0" lang="en-PH" sz="2000" spc="-1" strike="noStrike">
                <a:solidFill>
                  <a:srgbClr val="231f20"/>
                </a:solidFill>
                <a:latin typeface="Montserrat"/>
              </a:rPr>
              <a:t>    </a:t>
            </a:r>
            <a:r>
              <a:rPr b="0" lang="en-PH" sz="2000" spc="-1" strike="noStrike">
                <a:solidFill>
                  <a:srgbClr val="231f20"/>
                </a:solidFill>
                <a:latin typeface="Montserrat"/>
              </a:rPr>
              <a:t>2.  </a:t>
            </a:r>
            <a:endParaRPr b="0" lang="en-PH" sz="2000" spc="-1" strike="noStrike">
              <a:latin typeface="Montserrat"/>
            </a:endParaRPr>
          </a:p>
        </p:txBody>
      </p:sp>
      <p:sp>
        <p:nvSpPr>
          <p:cNvPr id="244" name=""/>
          <p:cNvSpPr txBox="1"/>
          <p:nvPr/>
        </p:nvSpPr>
        <p:spPr>
          <a:xfrm>
            <a:off x="10710360" y="2728800"/>
            <a:ext cx="349560" cy="590040"/>
          </a:xfrm>
          <a:prstGeom prst="rect">
            <a:avLst/>
          </a:prstGeom>
          <a:noFill/>
          <a:ln w="0">
            <a:noFill/>
          </a:ln>
        </p:spPr>
        <p:txBody>
          <a:bodyPr lIns="0" rIns="0" tIns="0" bIns="0" anchor="t">
            <a:noAutofit/>
          </a:bodyPr>
          <a:p>
            <a:r>
              <a:rPr b="0" i="1" lang="en-PH" sz="2000" spc="-1" strike="noStrike">
                <a:solidFill>
                  <a:srgbClr val="231f20"/>
                </a:solidFill>
                <a:latin typeface="Montserrat"/>
              </a:rPr>
              <a:t>x +</a:t>
            </a:r>
            <a:endParaRPr b="0" lang="en-PH" sz="2000" spc="-1" strike="noStrike">
              <a:latin typeface="Montserrat"/>
            </a:endParaRPr>
          </a:p>
        </p:txBody>
      </p:sp>
      <p:sp>
        <p:nvSpPr>
          <p:cNvPr id="245" name=""/>
          <p:cNvSpPr txBox="1"/>
          <p:nvPr/>
        </p:nvSpPr>
        <p:spPr>
          <a:xfrm>
            <a:off x="10710360" y="3132000"/>
            <a:ext cx="349560" cy="589320"/>
          </a:xfrm>
          <a:prstGeom prst="rect">
            <a:avLst/>
          </a:prstGeom>
          <a:noFill/>
          <a:ln w="0">
            <a:noFill/>
          </a:ln>
        </p:spPr>
        <p:txBody>
          <a:bodyPr lIns="0" rIns="0" tIns="0" bIns="0" anchor="t">
            <a:noAutofit/>
          </a:bodyPr>
          <a:p>
            <a:r>
              <a:rPr b="0" i="1" lang="en-PH" sz="2000" spc="-1" strike="noStrike">
                <a:solidFill>
                  <a:srgbClr val="231f20"/>
                </a:solidFill>
                <a:latin typeface="Montserrat"/>
              </a:rPr>
              <a:t>x +</a:t>
            </a:r>
            <a:endParaRPr b="0" lang="en-PH" sz="2000" spc="-1" strike="noStrike">
              <a:latin typeface="Montserrat"/>
            </a:endParaRPr>
          </a:p>
        </p:txBody>
      </p:sp>
      <p:sp>
        <p:nvSpPr>
          <p:cNvPr id="246" name=""/>
          <p:cNvSpPr txBox="1"/>
          <p:nvPr/>
        </p:nvSpPr>
        <p:spPr>
          <a:xfrm>
            <a:off x="11686680" y="2728800"/>
            <a:ext cx="349560" cy="590040"/>
          </a:xfrm>
          <a:prstGeom prst="rect">
            <a:avLst/>
          </a:prstGeom>
          <a:noFill/>
          <a:ln w="0">
            <a:noFill/>
          </a:ln>
        </p:spPr>
        <p:txBody>
          <a:bodyPr lIns="0" rIns="0" tIns="0" bIns="0" anchor="t">
            <a:noAutofit/>
          </a:bodyPr>
          <a:p>
            <a:r>
              <a:rPr b="0" i="1" lang="en-PH" sz="2000" spc="-1" strike="noStrike">
                <a:solidFill>
                  <a:srgbClr val="231f20"/>
                </a:solidFill>
                <a:latin typeface="Montserrat"/>
              </a:rPr>
              <a:t>x +</a:t>
            </a:r>
            <a:endParaRPr b="0" lang="en-PH" sz="2000" spc="-1" strike="noStrike">
              <a:latin typeface="Montserrat"/>
            </a:endParaRPr>
          </a:p>
        </p:txBody>
      </p:sp>
      <p:sp>
        <p:nvSpPr>
          <p:cNvPr id="247" name=""/>
          <p:cNvSpPr txBox="1"/>
          <p:nvPr/>
        </p:nvSpPr>
        <p:spPr>
          <a:xfrm>
            <a:off x="11906280" y="3132000"/>
            <a:ext cx="294120" cy="589320"/>
          </a:xfrm>
          <a:prstGeom prst="rect">
            <a:avLst/>
          </a:prstGeom>
          <a:noFill/>
          <a:ln w="0">
            <a:noFill/>
          </a:ln>
        </p:spPr>
        <p:txBody>
          <a:bodyPr lIns="0" rIns="0" tIns="0" bIns="0" anchor="t">
            <a:noAutofit/>
          </a:bodyPr>
          <a:p>
            <a:r>
              <a:rPr b="0" i="1" lang="en-PH" sz="2000" spc="-1" strike="noStrike">
                <a:solidFill>
                  <a:srgbClr val="231f20"/>
                </a:solidFill>
                <a:latin typeface="Montserrat"/>
              </a:rPr>
              <a:t>x</a:t>
            </a:r>
            <a:endParaRPr b="0" lang="en-PH" sz="2000" spc="-1" strike="noStrike">
              <a:latin typeface="Montserrat"/>
            </a:endParaRPr>
          </a:p>
        </p:txBody>
      </p:sp>
      <p:sp>
        <p:nvSpPr>
          <p:cNvPr id="248" name=""/>
          <p:cNvSpPr txBox="1"/>
          <p:nvPr/>
        </p:nvSpPr>
        <p:spPr>
          <a:xfrm>
            <a:off x="10931400" y="2787480"/>
            <a:ext cx="294480" cy="589320"/>
          </a:xfrm>
          <a:prstGeom prst="rect">
            <a:avLst/>
          </a:prstGeom>
          <a:noFill/>
          <a:ln w="0">
            <a:noFill/>
          </a:ln>
        </p:spPr>
        <p:txBody>
          <a:bodyPr lIns="0" rIns="0" tIns="0" bIns="0" anchor="t">
            <a:noAutofit/>
          </a:bodyPr>
          <a:p>
            <a:r>
              <a:rPr b="0" lang="en-PH" sz="2000" spc="-1" strike="noStrike">
                <a:solidFill>
                  <a:srgbClr val="231f20"/>
                </a:solidFill>
                <a:latin typeface="Montserrat"/>
              </a:rPr>
              <a:t>_x001f_</a:t>
            </a:r>
            <a:endParaRPr b="0" lang="en-PH" sz="2000" spc="-1" strike="noStrike">
              <a:latin typeface="Montserrat"/>
            </a:endParaRPr>
          </a:p>
        </p:txBody>
      </p:sp>
      <p:sp>
        <p:nvSpPr>
          <p:cNvPr id="249" name=""/>
          <p:cNvSpPr txBox="1"/>
          <p:nvPr/>
        </p:nvSpPr>
        <p:spPr>
          <a:xfrm>
            <a:off x="10931400" y="3189960"/>
            <a:ext cx="294480" cy="590040"/>
          </a:xfrm>
          <a:prstGeom prst="rect">
            <a:avLst/>
          </a:prstGeom>
          <a:noFill/>
          <a:ln w="0">
            <a:noFill/>
          </a:ln>
        </p:spPr>
        <p:txBody>
          <a:bodyPr lIns="0" rIns="0" tIns="0" bIns="0" anchor="t">
            <a:noAutofit/>
          </a:bodyPr>
          <a:p>
            <a:r>
              <a:rPr b="0" lang="en-PH" sz="2000" spc="-1" strike="noStrike">
                <a:solidFill>
                  <a:srgbClr val="231f20"/>
                </a:solidFill>
                <a:latin typeface="Montserrat"/>
              </a:rPr>
              <a:t>_x001f_</a:t>
            </a:r>
            <a:endParaRPr b="0" lang="en-PH" sz="2000" spc="-1" strike="noStrike">
              <a:latin typeface="Montserrat"/>
            </a:endParaRPr>
          </a:p>
        </p:txBody>
      </p:sp>
      <p:sp>
        <p:nvSpPr>
          <p:cNvPr id="250" name=""/>
          <p:cNvSpPr txBox="1"/>
          <p:nvPr/>
        </p:nvSpPr>
        <p:spPr>
          <a:xfrm>
            <a:off x="11412720" y="2967120"/>
            <a:ext cx="294480" cy="590040"/>
          </a:xfrm>
          <a:prstGeom prst="rect">
            <a:avLst/>
          </a:prstGeom>
          <a:noFill/>
          <a:ln w="0">
            <a:noFill/>
          </a:ln>
        </p:spPr>
        <p:txBody>
          <a:bodyPr lIns="0" rIns="0" tIns="0" bIns="0" anchor="t">
            <a:noAutofit/>
          </a:bodyPr>
          <a:p>
            <a:r>
              <a:rPr b="0" lang="en-PH" sz="2000" spc="-1" strike="noStrike">
                <a:solidFill>
                  <a:srgbClr val="231f20"/>
                </a:solidFill>
                <a:latin typeface="Montserrat"/>
              </a:rPr>
              <a:t>_x001e_</a:t>
            </a:r>
            <a:endParaRPr b="0" lang="en-PH" sz="2000" spc="-1" strike="noStrike">
              <a:latin typeface="Montserrat"/>
            </a:endParaRPr>
          </a:p>
        </p:txBody>
      </p:sp>
      <p:sp>
        <p:nvSpPr>
          <p:cNvPr id="251" name=""/>
          <p:cNvSpPr txBox="1"/>
          <p:nvPr/>
        </p:nvSpPr>
        <p:spPr>
          <a:xfrm>
            <a:off x="11908800" y="2787480"/>
            <a:ext cx="294480" cy="589320"/>
          </a:xfrm>
          <a:prstGeom prst="rect">
            <a:avLst/>
          </a:prstGeom>
          <a:noFill/>
          <a:ln w="0">
            <a:noFill/>
          </a:ln>
        </p:spPr>
        <p:txBody>
          <a:bodyPr lIns="0" rIns="0" tIns="0" bIns="0" anchor="t">
            <a:noAutofit/>
          </a:bodyPr>
          <a:p>
            <a:r>
              <a:rPr b="0" lang="en-PH" sz="2000" spc="-1" strike="noStrike">
                <a:solidFill>
                  <a:srgbClr val="231f20"/>
                </a:solidFill>
                <a:latin typeface="Montserrat"/>
              </a:rPr>
              <a:t>_x001f_</a:t>
            </a:r>
            <a:endParaRPr b="0" lang="en-PH" sz="2000" spc="-1" strike="noStrike">
              <a:latin typeface="Montserrat"/>
            </a:endParaRPr>
          </a:p>
        </p:txBody>
      </p:sp>
      <p:sp>
        <p:nvSpPr>
          <p:cNvPr id="252" name=""/>
          <p:cNvSpPr txBox="1"/>
          <p:nvPr/>
        </p:nvSpPr>
        <p:spPr>
          <a:xfrm>
            <a:off x="11148480" y="27288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5</a:t>
            </a:r>
            <a:endParaRPr b="0" lang="en-PH" sz="2000" spc="-1" strike="noStrike">
              <a:latin typeface="Montserrat"/>
            </a:endParaRPr>
          </a:p>
        </p:txBody>
      </p:sp>
      <p:sp>
        <p:nvSpPr>
          <p:cNvPr id="253" name=""/>
          <p:cNvSpPr txBox="1"/>
          <p:nvPr/>
        </p:nvSpPr>
        <p:spPr>
          <a:xfrm>
            <a:off x="11153160" y="3132000"/>
            <a:ext cx="294840" cy="589320"/>
          </a:xfrm>
          <a:prstGeom prst="rect">
            <a:avLst/>
          </a:prstGeom>
          <a:noFill/>
          <a:ln w="0">
            <a:noFill/>
          </a:ln>
        </p:spPr>
        <p:txBody>
          <a:bodyPr lIns="0" rIns="0" tIns="0" bIns="0" anchor="t">
            <a:noAutofit/>
          </a:bodyPr>
          <a:p>
            <a:r>
              <a:rPr b="0" lang="en-PH" sz="2000" spc="-1" strike="noStrike">
                <a:solidFill>
                  <a:srgbClr val="231f20"/>
                </a:solidFill>
                <a:latin typeface="Montserrat"/>
              </a:rPr>
              <a:t>2</a:t>
            </a:r>
            <a:endParaRPr b="0" lang="en-PH" sz="2000" spc="-1" strike="noStrike">
              <a:latin typeface="Montserrat"/>
            </a:endParaRPr>
          </a:p>
        </p:txBody>
      </p:sp>
      <p:sp>
        <p:nvSpPr>
          <p:cNvPr id="254" name=""/>
          <p:cNvSpPr txBox="1"/>
          <p:nvPr/>
        </p:nvSpPr>
        <p:spPr>
          <a:xfrm>
            <a:off x="12125880" y="27288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3</a:t>
            </a:r>
            <a:endParaRPr b="0" lang="en-PH" sz="2000" spc="-1" strike="noStrike">
              <a:latin typeface="Montserrat"/>
            </a:endParaRPr>
          </a:p>
        </p:txBody>
      </p:sp>
      <p:sp>
        <p:nvSpPr>
          <p:cNvPr id="255" name=""/>
          <p:cNvSpPr txBox="1"/>
          <p:nvPr/>
        </p:nvSpPr>
        <p:spPr>
          <a:xfrm>
            <a:off x="11448000" y="29520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Tree>
  </p:cSld>
  <p:transition>
    <p:fade/>
  </p:transition>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6" name="Freeform 4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57" name="Group 14"/>
          <p:cNvGrpSpPr/>
          <p:nvPr/>
        </p:nvGrpSpPr>
        <p:grpSpPr>
          <a:xfrm>
            <a:off x="16303320" y="0"/>
            <a:ext cx="1441080" cy="1441080"/>
            <a:chOff x="16303320" y="0"/>
            <a:chExt cx="1441080" cy="1441080"/>
          </a:xfrm>
        </p:grpSpPr>
        <p:sp>
          <p:nvSpPr>
            <p:cNvPr id="258" name="Freeform 5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59" name="Freeform 5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60" name="TextBox 51"/>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SHEET</a:t>
            </a:r>
            <a:endParaRPr b="0" lang="en-PH" sz="3000" spc="-1" strike="noStrike">
              <a:latin typeface="Arial"/>
            </a:endParaRPr>
          </a:p>
        </p:txBody>
      </p:sp>
      <p:sp>
        <p:nvSpPr>
          <p:cNvPr id="261" name="TextBox 5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62" name="TextBox 5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63" name="TextBox 54"/>
          <p:cNvSpPr/>
          <p:nvPr/>
        </p:nvSpPr>
        <p:spPr>
          <a:xfrm>
            <a:off x="541440" y="1476000"/>
            <a:ext cx="1720476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2</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Solve for the value of x in each proportion.</a:t>
            </a:r>
            <a:endParaRPr b="0" lang="en-PH" sz="2000" spc="-1" strike="noStrike">
              <a:latin typeface="Arial"/>
            </a:endParaRPr>
          </a:p>
          <a:p>
            <a:pPr algn="ct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264"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265" name=""/>
          <p:cNvSpPr/>
          <p:nvPr/>
        </p:nvSpPr>
        <p:spPr>
          <a:xfrm>
            <a:off x="6252480" y="3097080"/>
            <a:ext cx="896040" cy="0"/>
          </a:xfrm>
          <a:custGeom>
            <a:avLst/>
            <a:gdLst/>
            <a:ahLst/>
            <a:rect l="0" t="0" r="r" b="b"/>
            <a:pathLst>
              <a:path w="2490" h="1">
                <a:moveTo>
                  <a:pt x="0" y="0"/>
                </a:moveTo>
                <a:lnTo>
                  <a:pt x="571" y="0"/>
                </a:lnTo>
                <a:moveTo>
                  <a:pt x="1493" y="0"/>
                </a:moveTo>
                <a:lnTo>
                  <a:pt x="2489" y="0"/>
                </a:lnTo>
              </a:path>
            </a:pathLst>
          </a:custGeom>
          <a:ln w="6120">
            <a:solidFill>
              <a:srgbClr val="231f20"/>
            </a:solidFill>
            <a:miter/>
          </a:ln>
        </p:spPr>
      </p:sp>
      <p:sp>
        <p:nvSpPr>
          <p:cNvPr id="266" name=""/>
          <p:cNvSpPr txBox="1"/>
          <p:nvPr/>
        </p:nvSpPr>
        <p:spPr>
          <a:xfrm>
            <a:off x="5580000" y="2956320"/>
            <a:ext cx="542160" cy="590040"/>
          </a:xfrm>
          <a:prstGeom prst="rect">
            <a:avLst/>
          </a:prstGeom>
          <a:noFill/>
          <a:ln w="0">
            <a:noFill/>
          </a:ln>
        </p:spPr>
        <p:txBody>
          <a:bodyPr lIns="0" rIns="0" tIns="0" bIns="0" anchor="t">
            <a:noAutofit/>
          </a:bodyPr>
          <a:p>
            <a:r>
              <a:rPr b="0" lang="en-PH" sz="2000" spc="-1" strike="noStrike">
                <a:solidFill>
                  <a:srgbClr val="231f20"/>
                </a:solidFill>
                <a:latin typeface="Montserrat"/>
              </a:rPr>
              <a:t>1.  </a:t>
            </a:r>
            <a:endParaRPr b="0" lang="en-PH" sz="2000" spc="-1" strike="noStrike">
              <a:latin typeface="Montserrat"/>
            </a:endParaRPr>
          </a:p>
        </p:txBody>
      </p:sp>
      <p:sp>
        <p:nvSpPr>
          <p:cNvPr id="267" name=""/>
          <p:cNvSpPr txBox="1"/>
          <p:nvPr/>
        </p:nvSpPr>
        <p:spPr>
          <a:xfrm>
            <a:off x="6281640" y="2728800"/>
            <a:ext cx="294480" cy="590040"/>
          </a:xfrm>
          <a:prstGeom prst="rect">
            <a:avLst/>
          </a:prstGeom>
          <a:noFill/>
          <a:ln w="0">
            <a:noFill/>
          </a:ln>
        </p:spPr>
        <p:txBody>
          <a:bodyPr lIns="0" rIns="0" tIns="0" bIns="0" anchor="t">
            <a:noAutofit/>
          </a:bodyPr>
          <a:p>
            <a:r>
              <a:rPr b="0" i="1" lang="en-PH" sz="2000" spc="-1" strike="noStrike">
                <a:solidFill>
                  <a:srgbClr val="231f20"/>
                </a:solidFill>
                <a:latin typeface="Montserrat"/>
              </a:rPr>
              <a:t>x</a:t>
            </a:r>
            <a:endParaRPr b="0" lang="en-PH" sz="2000" spc="-1" strike="noStrike">
              <a:latin typeface="Montserrat"/>
            </a:endParaRPr>
          </a:p>
        </p:txBody>
      </p:sp>
      <p:sp>
        <p:nvSpPr>
          <p:cNvPr id="268" name=""/>
          <p:cNvSpPr txBox="1"/>
          <p:nvPr/>
        </p:nvSpPr>
        <p:spPr>
          <a:xfrm>
            <a:off x="6276960" y="3132000"/>
            <a:ext cx="326160" cy="589320"/>
          </a:xfrm>
          <a:prstGeom prst="rect">
            <a:avLst/>
          </a:prstGeom>
          <a:noFill/>
          <a:ln w="0">
            <a:noFill/>
          </a:ln>
        </p:spPr>
        <p:txBody>
          <a:bodyPr lIns="0" rIns="0" tIns="0" bIns="0" anchor="t">
            <a:noAutofit/>
          </a:bodyPr>
          <a:p>
            <a:r>
              <a:rPr b="0" lang="en-PH" sz="2000" spc="-1" strike="noStrike">
                <a:solidFill>
                  <a:srgbClr val="231f20"/>
                </a:solidFill>
                <a:latin typeface="Montserrat"/>
              </a:rPr>
              <a:t>4</a:t>
            </a:r>
            <a:endParaRPr b="0" lang="en-PH" sz="2000" spc="-1" strike="noStrike">
              <a:latin typeface="Montserrat"/>
            </a:endParaRPr>
          </a:p>
        </p:txBody>
      </p:sp>
      <p:sp>
        <p:nvSpPr>
          <p:cNvPr id="269" name=""/>
          <p:cNvSpPr txBox="1"/>
          <p:nvPr/>
        </p:nvSpPr>
        <p:spPr>
          <a:xfrm>
            <a:off x="6794280" y="2728800"/>
            <a:ext cx="459000" cy="590040"/>
          </a:xfrm>
          <a:prstGeom prst="rect">
            <a:avLst/>
          </a:prstGeom>
          <a:noFill/>
          <a:ln w="0">
            <a:noFill/>
          </a:ln>
        </p:spPr>
        <p:txBody>
          <a:bodyPr lIns="0" rIns="0" tIns="0" bIns="0" anchor="t">
            <a:noAutofit/>
          </a:bodyPr>
          <a:p>
            <a:r>
              <a:rPr b="0" lang="en-PH" sz="2000" spc="-1" strike="noStrike">
                <a:solidFill>
                  <a:srgbClr val="231f20"/>
                </a:solidFill>
                <a:latin typeface="Montserrat"/>
              </a:rPr>
              <a:t>15</a:t>
            </a:r>
            <a:endParaRPr b="0" lang="en-PH" sz="2000" spc="-1" strike="noStrike">
              <a:latin typeface="Montserrat"/>
            </a:endParaRPr>
          </a:p>
        </p:txBody>
      </p:sp>
      <p:sp>
        <p:nvSpPr>
          <p:cNvPr id="270" name=""/>
          <p:cNvSpPr txBox="1"/>
          <p:nvPr/>
        </p:nvSpPr>
        <p:spPr>
          <a:xfrm>
            <a:off x="6806160" y="3132000"/>
            <a:ext cx="606960" cy="589320"/>
          </a:xfrm>
          <a:prstGeom prst="rect">
            <a:avLst/>
          </a:prstGeom>
          <a:noFill/>
          <a:ln w="0">
            <a:noFill/>
          </a:ln>
        </p:spPr>
        <p:txBody>
          <a:bodyPr lIns="0" rIns="0" tIns="0" bIns="0" anchor="t">
            <a:noAutofit/>
          </a:bodyPr>
          <a:p>
            <a:r>
              <a:rPr b="0" lang="en-PH" sz="2000" spc="-1" strike="noStrike">
                <a:solidFill>
                  <a:srgbClr val="231f20"/>
                </a:solidFill>
                <a:latin typeface="Montserrat"/>
              </a:rPr>
              <a:t>20</a:t>
            </a:r>
            <a:endParaRPr b="0" lang="en-PH" sz="2000" spc="-1" strike="noStrike">
              <a:latin typeface="Montserrat"/>
            </a:endParaRPr>
          </a:p>
        </p:txBody>
      </p:sp>
      <p:sp>
        <p:nvSpPr>
          <p:cNvPr id="271" name=""/>
          <p:cNvSpPr txBox="1"/>
          <p:nvPr/>
        </p:nvSpPr>
        <p:spPr>
          <a:xfrm>
            <a:off x="6546240" y="29520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272" name=""/>
          <p:cNvSpPr/>
          <p:nvPr/>
        </p:nvSpPr>
        <p:spPr>
          <a:xfrm>
            <a:off x="10681200" y="3097080"/>
            <a:ext cx="1620360" cy="0"/>
          </a:xfrm>
          <a:custGeom>
            <a:avLst/>
            <a:gdLst/>
            <a:ahLst/>
            <a:rect l="0" t="0" r="r" b="b"/>
            <a:pathLst>
              <a:path w="4502" h="1">
                <a:moveTo>
                  <a:pt x="0" y="0"/>
                </a:moveTo>
                <a:lnTo>
                  <a:pt x="1788" y="0"/>
                </a:lnTo>
                <a:moveTo>
                  <a:pt x="2712" y="0"/>
                </a:moveTo>
                <a:lnTo>
                  <a:pt x="4501" y="0"/>
                </a:lnTo>
              </a:path>
            </a:pathLst>
          </a:custGeom>
          <a:ln w="6120">
            <a:solidFill>
              <a:srgbClr val="231f20"/>
            </a:solidFill>
            <a:miter/>
          </a:ln>
        </p:spPr>
      </p:sp>
      <p:sp>
        <p:nvSpPr>
          <p:cNvPr id="273" name=""/>
          <p:cNvSpPr txBox="1"/>
          <p:nvPr/>
        </p:nvSpPr>
        <p:spPr>
          <a:xfrm>
            <a:off x="7212240" y="2956320"/>
            <a:ext cx="1170000" cy="590040"/>
          </a:xfrm>
          <a:prstGeom prst="rect">
            <a:avLst/>
          </a:prstGeom>
          <a:noFill/>
          <a:ln w="0">
            <a:noFill/>
          </a:ln>
        </p:spPr>
        <p:txBody>
          <a:bodyPr lIns="0" rIns="0" tIns="0" bIns="0" anchor="t">
            <a:noAutofit/>
          </a:bodyPr>
          <a:p>
            <a:r>
              <a:rPr b="0" lang="en-PH" sz="2000" spc="-1" strike="noStrike">
                <a:solidFill>
                  <a:srgbClr val="231f20"/>
                </a:solidFill>
                <a:latin typeface="Montserrat"/>
              </a:rPr>
              <a:t>    </a:t>
            </a:r>
            <a:r>
              <a:rPr b="0" lang="en-PH" sz="2000" spc="-1" strike="noStrike">
                <a:solidFill>
                  <a:srgbClr val="231f20"/>
                </a:solidFill>
                <a:latin typeface="Montserrat"/>
              </a:rPr>
              <a:t>2.  </a:t>
            </a:r>
            <a:endParaRPr b="0" lang="en-PH" sz="2000" spc="-1" strike="noStrike">
              <a:latin typeface="Montserrat"/>
            </a:endParaRPr>
          </a:p>
        </p:txBody>
      </p:sp>
      <p:sp>
        <p:nvSpPr>
          <p:cNvPr id="274" name=""/>
          <p:cNvSpPr txBox="1"/>
          <p:nvPr/>
        </p:nvSpPr>
        <p:spPr>
          <a:xfrm>
            <a:off x="10710360" y="2728800"/>
            <a:ext cx="349560" cy="590040"/>
          </a:xfrm>
          <a:prstGeom prst="rect">
            <a:avLst/>
          </a:prstGeom>
          <a:noFill/>
          <a:ln w="0">
            <a:noFill/>
          </a:ln>
        </p:spPr>
        <p:txBody>
          <a:bodyPr lIns="0" rIns="0" tIns="0" bIns="0" anchor="t">
            <a:noAutofit/>
          </a:bodyPr>
          <a:p>
            <a:r>
              <a:rPr b="0" i="1" lang="en-PH" sz="2000" spc="-1" strike="noStrike">
                <a:solidFill>
                  <a:srgbClr val="231f20"/>
                </a:solidFill>
                <a:latin typeface="Montserrat"/>
              </a:rPr>
              <a:t>x +</a:t>
            </a:r>
            <a:endParaRPr b="0" lang="en-PH" sz="2000" spc="-1" strike="noStrike">
              <a:latin typeface="Montserrat"/>
            </a:endParaRPr>
          </a:p>
        </p:txBody>
      </p:sp>
      <p:sp>
        <p:nvSpPr>
          <p:cNvPr id="275" name=""/>
          <p:cNvSpPr txBox="1"/>
          <p:nvPr/>
        </p:nvSpPr>
        <p:spPr>
          <a:xfrm>
            <a:off x="10710360" y="3132000"/>
            <a:ext cx="349560" cy="589320"/>
          </a:xfrm>
          <a:prstGeom prst="rect">
            <a:avLst/>
          </a:prstGeom>
          <a:noFill/>
          <a:ln w="0">
            <a:noFill/>
          </a:ln>
        </p:spPr>
        <p:txBody>
          <a:bodyPr lIns="0" rIns="0" tIns="0" bIns="0" anchor="t">
            <a:noAutofit/>
          </a:bodyPr>
          <a:p>
            <a:r>
              <a:rPr b="0" i="1" lang="en-PH" sz="2000" spc="-1" strike="noStrike">
                <a:solidFill>
                  <a:srgbClr val="231f20"/>
                </a:solidFill>
                <a:latin typeface="Montserrat"/>
              </a:rPr>
              <a:t>x +</a:t>
            </a:r>
            <a:endParaRPr b="0" lang="en-PH" sz="2000" spc="-1" strike="noStrike">
              <a:latin typeface="Montserrat"/>
            </a:endParaRPr>
          </a:p>
        </p:txBody>
      </p:sp>
      <p:sp>
        <p:nvSpPr>
          <p:cNvPr id="276" name=""/>
          <p:cNvSpPr txBox="1"/>
          <p:nvPr/>
        </p:nvSpPr>
        <p:spPr>
          <a:xfrm>
            <a:off x="11686680" y="2728800"/>
            <a:ext cx="349560" cy="590040"/>
          </a:xfrm>
          <a:prstGeom prst="rect">
            <a:avLst/>
          </a:prstGeom>
          <a:noFill/>
          <a:ln w="0">
            <a:noFill/>
          </a:ln>
        </p:spPr>
        <p:txBody>
          <a:bodyPr lIns="0" rIns="0" tIns="0" bIns="0" anchor="t">
            <a:noAutofit/>
          </a:bodyPr>
          <a:p>
            <a:r>
              <a:rPr b="0" i="1" lang="en-PH" sz="2000" spc="-1" strike="noStrike">
                <a:solidFill>
                  <a:srgbClr val="231f20"/>
                </a:solidFill>
                <a:latin typeface="Montserrat"/>
              </a:rPr>
              <a:t>x +</a:t>
            </a:r>
            <a:endParaRPr b="0" lang="en-PH" sz="2000" spc="-1" strike="noStrike">
              <a:latin typeface="Montserrat"/>
            </a:endParaRPr>
          </a:p>
        </p:txBody>
      </p:sp>
      <p:sp>
        <p:nvSpPr>
          <p:cNvPr id="277" name=""/>
          <p:cNvSpPr txBox="1"/>
          <p:nvPr/>
        </p:nvSpPr>
        <p:spPr>
          <a:xfrm>
            <a:off x="11906280" y="3132000"/>
            <a:ext cx="294120" cy="589320"/>
          </a:xfrm>
          <a:prstGeom prst="rect">
            <a:avLst/>
          </a:prstGeom>
          <a:noFill/>
          <a:ln w="0">
            <a:noFill/>
          </a:ln>
        </p:spPr>
        <p:txBody>
          <a:bodyPr lIns="0" rIns="0" tIns="0" bIns="0" anchor="t">
            <a:noAutofit/>
          </a:bodyPr>
          <a:p>
            <a:r>
              <a:rPr b="0" i="1" lang="en-PH" sz="2000" spc="-1" strike="noStrike">
                <a:solidFill>
                  <a:srgbClr val="231f20"/>
                </a:solidFill>
                <a:latin typeface="Montserrat"/>
              </a:rPr>
              <a:t>x</a:t>
            </a:r>
            <a:endParaRPr b="0" lang="en-PH" sz="2000" spc="-1" strike="noStrike">
              <a:latin typeface="Montserrat"/>
            </a:endParaRPr>
          </a:p>
        </p:txBody>
      </p:sp>
      <p:sp>
        <p:nvSpPr>
          <p:cNvPr id="278" name=""/>
          <p:cNvSpPr txBox="1"/>
          <p:nvPr/>
        </p:nvSpPr>
        <p:spPr>
          <a:xfrm>
            <a:off x="10931400" y="2787480"/>
            <a:ext cx="294480" cy="589320"/>
          </a:xfrm>
          <a:prstGeom prst="rect">
            <a:avLst/>
          </a:prstGeom>
          <a:noFill/>
          <a:ln w="0">
            <a:noFill/>
          </a:ln>
        </p:spPr>
        <p:txBody>
          <a:bodyPr lIns="0" rIns="0" tIns="0" bIns="0" anchor="t">
            <a:noAutofit/>
          </a:bodyPr>
          <a:p>
            <a:r>
              <a:rPr b="0" lang="en-PH" sz="2000" spc="-1" strike="noStrike">
                <a:solidFill>
                  <a:srgbClr val="231f20"/>
                </a:solidFill>
                <a:latin typeface="Montserrat"/>
              </a:rPr>
              <a:t>_x001f_</a:t>
            </a:r>
            <a:endParaRPr b="0" lang="en-PH" sz="2000" spc="-1" strike="noStrike">
              <a:latin typeface="Montserrat"/>
            </a:endParaRPr>
          </a:p>
        </p:txBody>
      </p:sp>
      <p:sp>
        <p:nvSpPr>
          <p:cNvPr id="279" name=""/>
          <p:cNvSpPr txBox="1"/>
          <p:nvPr/>
        </p:nvSpPr>
        <p:spPr>
          <a:xfrm>
            <a:off x="10931400" y="3189960"/>
            <a:ext cx="294480" cy="590040"/>
          </a:xfrm>
          <a:prstGeom prst="rect">
            <a:avLst/>
          </a:prstGeom>
          <a:noFill/>
          <a:ln w="0">
            <a:noFill/>
          </a:ln>
        </p:spPr>
        <p:txBody>
          <a:bodyPr lIns="0" rIns="0" tIns="0" bIns="0" anchor="t">
            <a:noAutofit/>
          </a:bodyPr>
          <a:p>
            <a:r>
              <a:rPr b="0" lang="en-PH" sz="2000" spc="-1" strike="noStrike">
                <a:solidFill>
                  <a:srgbClr val="231f20"/>
                </a:solidFill>
                <a:latin typeface="Montserrat"/>
              </a:rPr>
              <a:t>_x001f_</a:t>
            </a:r>
            <a:endParaRPr b="0" lang="en-PH" sz="2000" spc="-1" strike="noStrike">
              <a:latin typeface="Montserrat"/>
            </a:endParaRPr>
          </a:p>
        </p:txBody>
      </p:sp>
      <p:sp>
        <p:nvSpPr>
          <p:cNvPr id="280" name=""/>
          <p:cNvSpPr txBox="1"/>
          <p:nvPr/>
        </p:nvSpPr>
        <p:spPr>
          <a:xfrm>
            <a:off x="11412720" y="2967120"/>
            <a:ext cx="294480" cy="590040"/>
          </a:xfrm>
          <a:prstGeom prst="rect">
            <a:avLst/>
          </a:prstGeom>
          <a:noFill/>
          <a:ln w="0">
            <a:noFill/>
          </a:ln>
        </p:spPr>
        <p:txBody>
          <a:bodyPr lIns="0" rIns="0" tIns="0" bIns="0" anchor="t">
            <a:noAutofit/>
          </a:bodyPr>
          <a:p>
            <a:r>
              <a:rPr b="0" lang="en-PH" sz="2000" spc="-1" strike="noStrike">
                <a:solidFill>
                  <a:srgbClr val="231f20"/>
                </a:solidFill>
                <a:latin typeface="Montserrat"/>
              </a:rPr>
              <a:t>_x001e_</a:t>
            </a:r>
            <a:endParaRPr b="0" lang="en-PH" sz="2000" spc="-1" strike="noStrike">
              <a:latin typeface="Montserrat"/>
            </a:endParaRPr>
          </a:p>
        </p:txBody>
      </p:sp>
      <p:sp>
        <p:nvSpPr>
          <p:cNvPr id="281" name=""/>
          <p:cNvSpPr txBox="1"/>
          <p:nvPr/>
        </p:nvSpPr>
        <p:spPr>
          <a:xfrm>
            <a:off x="11908800" y="2787480"/>
            <a:ext cx="294480" cy="589320"/>
          </a:xfrm>
          <a:prstGeom prst="rect">
            <a:avLst/>
          </a:prstGeom>
          <a:noFill/>
          <a:ln w="0">
            <a:noFill/>
          </a:ln>
        </p:spPr>
        <p:txBody>
          <a:bodyPr lIns="0" rIns="0" tIns="0" bIns="0" anchor="t">
            <a:noAutofit/>
          </a:bodyPr>
          <a:p>
            <a:r>
              <a:rPr b="0" lang="en-PH" sz="2000" spc="-1" strike="noStrike">
                <a:solidFill>
                  <a:srgbClr val="231f20"/>
                </a:solidFill>
                <a:latin typeface="Montserrat"/>
              </a:rPr>
              <a:t>_x001f_</a:t>
            </a:r>
            <a:endParaRPr b="0" lang="en-PH" sz="2000" spc="-1" strike="noStrike">
              <a:latin typeface="Montserrat"/>
            </a:endParaRPr>
          </a:p>
        </p:txBody>
      </p:sp>
      <p:sp>
        <p:nvSpPr>
          <p:cNvPr id="282" name=""/>
          <p:cNvSpPr txBox="1"/>
          <p:nvPr/>
        </p:nvSpPr>
        <p:spPr>
          <a:xfrm>
            <a:off x="11148480" y="27288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5</a:t>
            </a:r>
            <a:endParaRPr b="0" lang="en-PH" sz="2000" spc="-1" strike="noStrike">
              <a:latin typeface="Montserrat"/>
            </a:endParaRPr>
          </a:p>
        </p:txBody>
      </p:sp>
      <p:sp>
        <p:nvSpPr>
          <p:cNvPr id="283" name=""/>
          <p:cNvSpPr txBox="1"/>
          <p:nvPr/>
        </p:nvSpPr>
        <p:spPr>
          <a:xfrm>
            <a:off x="11153160" y="3132000"/>
            <a:ext cx="294840" cy="589320"/>
          </a:xfrm>
          <a:prstGeom prst="rect">
            <a:avLst/>
          </a:prstGeom>
          <a:noFill/>
          <a:ln w="0">
            <a:noFill/>
          </a:ln>
        </p:spPr>
        <p:txBody>
          <a:bodyPr lIns="0" rIns="0" tIns="0" bIns="0" anchor="t">
            <a:noAutofit/>
          </a:bodyPr>
          <a:p>
            <a:r>
              <a:rPr b="0" lang="en-PH" sz="2000" spc="-1" strike="noStrike">
                <a:solidFill>
                  <a:srgbClr val="231f20"/>
                </a:solidFill>
                <a:latin typeface="Montserrat"/>
              </a:rPr>
              <a:t>2</a:t>
            </a:r>
            <a:endParaRPr b="0" lang="en-PH" sz="2000" spc="-1" strike="noStrike">
              <a:latin typeface="Montserrat"/>
            </a:endParaRPr>
          </a:p>
        </p:txBody>
      </p:sp>
      <p:sp>
        <p:nvSpPr>
          <p:cNvPr id="284" name=""/>
          <p:cNvSpPr txBox="1"/>
          <p:nvPr/>
        </p:nvSpPr>
        <p:spPr>
          <a:xfrm>
            <a:off x="12125880" y="27288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3</a:t>
            </a:r>
            <a:endParaRPr b="0" lang="en-PH" sz="2000" spc="-1" strike="noStrike">
              <a:latin typeface="Montserrat"/>
            </a:endParaRPr>
          </a:p>
        </p:txBody>
      </p:sp>
      <p:sp>
        <p:nvSpPr>
          <p:cNvPr id="285" name=""/>
          <p:cNvSpPr txBox="1"/>
          <p:nvPr/>
        </p:nvSpPr>
        <p:spPr>
          <a:xfrm>
            <a:off x="11448000" y="2952000"/>
            <a:ext cx="294120" cy="59004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286" name="TextBox 55"/>
          <p:cNvSpPr/>
          <p:nvPr/>
        </p:nvSpPr>
        <p:spPr>
          <a:xfrm>
            <a:off x="541440" y="3888000"/>
            <a:ext cx="17204760" cy="22856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ANSWER:</a:t>
            </a:r>
            <a:br/>
            <a:br/>
            <a:r>
              <a:rPr b="1" lang="en-US" sz="2000" spc="-1" strike="noStrike">
                <a:solidFill>
                  <a:srgbClr val="000000"/>
                </a:solidFill>
                <a:latin typeface="Lato"/>
                <a:ea typeface="DejaVu Sans"/>
              </a:rPr>
              <a:t>Try It 2</a:t>
            </a:r>
            <a:endParaRPr b="0" lang="en-PH" sz="2000" spc="-1" strike="noStrike">
              <a:latin typeface="Arial"/>
            </a:endParaRPr>
          </a:p>
          <a:p>
            <a:pPr>
              <a:lnSpc>
                <a:spcPts val="3600"/>
              </a:lnSpc>
              <a:buNone/>
            </a:pP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1.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x = 3</a:t>
            </a:r>
            <a:endParaRPr b="0" lang="en-PH" sz="2000" spc="-1" strike="noStrike">
              <a:latin typeface="Arial"/>
            </a:endParaRPr>
          </a:p>
          <a:p>
            <a:pPr>
              <a:lnSpc>
                <a:spcPts val="3600"/>
              </a:lnSpc>
              <a:buNone/>
            </a:pP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2. </a:t>
            </a:r>
            <a:r>
              <a:rPr b="1" lang="en-US" sz="2000" spc="-1" strike="noStrike">
                <a:solidFill>
                  <a:srgbClr val="000000"/>
                </a:solidFill>
                <a:latin typeface="Lato"/>
                <a:ea typeface="DejaVu Sans"/>
              </a:rPr>
              <a:t>	</a:t>
            </a:r>
            <a:r>
              <a:rPr b="1" lang="en-US" sz="2000" spc="-1" strike="noStrike">
                <a:solidFill>
                  <a:srgbClr val="000000"/>
                </a:solidFill>
                <a:latin typeface="Lato"/>
                <a:ea typeface="DejaVu Sans"/>
              </a:rPr>
              <a:t>no solution</a:t>
            </a:r>
            <a:endParaRPr b="0" lang="en-PH" sz="2000" spc="-1" strike="noStrike">
              <a:latin typeface="Arial"/>
            </a:endParaRPr>
          </a:p>
        </p:txBody>
      </p:sp>
    </p:spTree>
  </p:cSld>
  <p:transition>
    <p:fade/>
  </p:transition>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7" name="Freeform 5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88" name="Group 15"/>
          <p:cNvGrpSpPr/>
          <p:nvPr/>
        </p:nvGrpSpPr>
        <p:grpSpPr>
          <a:xfrm>
            <a:off x="16303320" y="0"/>
            <a:ext cx="1441080" cy="1441080"/>
            <a:chOff x="16303320" y="0"/>
            <a:chExt cx="1441080" cy="1441080"/>
          </a:xfrm>
        </p:grpSpPr>
        <p:sp>
          <p:nvSpPr>
            <p:cNvPr id="289" name="Freeform 5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290" name="Freeform 5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291" name="TextBox 5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292" name="TextBox 5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293" name="Freeform 55"/>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294" name="TextBox 58"/>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295" name="TextBox 59"/>
          <p:cNvSpPr/>
          <p:nvPr/>
        </p:nvSpPr>
        <p:spPr>
          <a:xfrm>
            <a:off x="537840" y="1404000"/>
            <a:ext cx="17204760" cy="411480"/>
          </a:xfrm>
          <a:prstGeom prst="rect">
            <a:avLst/>
          </a:prstGeom>
          <a:noFill/>
          <a:ln w="0">
            <a:noFill/>
          </a:ln>
        </p:spPr>
        <p:style>
          <a:lnRef idx="0"/>
          <a:fillRef idx="0"/>
          <a:effectRef idx="0"/>
          <a:fontRef idx="minor"/>
        </p:style>
        <p:txBody>
          <a:bodyPr lIns="0" rIns="0" tIns="0" bIns="0" anchor="t">
            <a:spAutoFit/>
          </a:bodyPr>
          <a:p>
            <a:pPr algn="ctr">
              <a:lnSpc>
                <a:spcPct val="150000"/>
              </a:lnSpc>
              <a:buNone/>
            </a:pPr>
            <a:r>
              <a:rPr b="1" lang="en-US" sz="1800" spc="-1" strike="noStrike">
                <a:solidFill>
                  <a:srgbClr val="000000"/>
                </a:solidFill>
                <a:latin typeface="Montserrat"/>
                <a:ea typeface="DejaVu Sans"/>
              </a:rPr>
              <a:t>Example 3:</a:t>
            </a:r>
            <a:endParaRPr b="0" lang="en-PH" sz="1800" spc="-1" strike="noStrike">
              <a:latin typeface="Arial"/>
            </a:endParaRPr>
          </a:p>
        </p:txBody>
      </p:sp>
      <p:sp>
        <p:nvSpPr>
          <p:cNvPr id="296" name=""/>
          <p:cNvSpPr/>
          <p:nvPr/>
        </p:nvSpPr>
        <p:spPr>
          <a:xfrm>
            <a:off x="414000" y="1980000"/>
            <a:ext cx="17459640" cy="3822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Montserrat"/>
              </a:rPr>
              <a:t>Example 3: In a certain regular polygon, the measures of an interior angle and an exterior angle are in the ratio of 5 : 1. Name the type of polygon.</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Montserrat"/>
              </a:rPr>
              <a:t>Solution:</a:t>
            </a:r>
            <a:endParaRPr b="0" lang="en-PH" sz="1800" spc="-1" strike="noStrike">
              <a:latin typeface="Arial"/>
            </a:endParaRPr>
          </a:p>
          <a:p>
            <a:pPr>
              <a:lnSpc>
                <a:spcPct val="115000"/>
              </a:lnSpc>
              <a:buNone/>
            </a:pPr>
            <a:r>
              <a:rPr b="0" lang="en-PH" sz="1800" spc="-1" strike="noStrike">
                <a:latin typeface="Montserrat"/>
              </a:rPr>
              <a:t>To determine the type of polygon, we need to know the number of sides this polygon has. Since the problem provides the ratio of the measures of an interior angle and an exterior angle, let's explore the relationship between the two.</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Montserrat"/>
              </a:rPr>
              <a:t>In any polygon, an interior angle and an exterior angle are supplementary. So, if x represents the measure of an interior angle, the measure of its corresponding exterior angle is 180° – x.</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Montserrat"/>
              </a:rPr>
              <a:t>Hence, we have the proportion:</a:t>
            </a:r>
            <a:endParaRPr b="0" lang="en-PH" sz="1800" spc="-1" strike="noStrike">
              <a:latin typeface="Arial"/>
            </a:endParaRPr>
          </a:p>
          <a:p>
            <a:pPr>
              <a:lnSpc>
                <a:spcPct val="115000"/>
              </a:lnSpc>
              <a:buNone/>
            </a:pPr>
            <a:r>
              <a:rPr b="0" lang="en-PH" sz="1800" spc="-1" strike="noStrike">
                <a:latin typeface="Montserrat"/>
                <a:ea typeface="PingFang SC"/>
              </a:rPr>
              <a:t>	</a:t>
            </a:r>
            <a:r>
              <a:rPr b="0" lang="en-PH" sz="1800" spc="-1" strike="noStrike">
                <a:latin typeface="Montserrat"/>
                <a:ea typeface="PingFang SC"/>
              </a:rPr>
              <a:t>	</a:t>
            </a:r>
            <a:r>
              <a:rPr b="0" lang="en-PH" sz="1800" spc="-1" strike="noStrike">
                <a:latin typeface="Montserrat"/>
                <a:ea typeface="PingFang SC"/>
              </a:rPr>
              <a:t>	</a:t>
            </a:r>
            <a:r>
              <a:rPr b="0" lang="en-PH" sz="1800" spc="-1" strike="noStrike">
                <a:latin typeface="Montserrat"/>
                <a:ea typeface="PingFang SC"/>
              </a:rPr>
              <a:t>5/1 </a:t>
            </a:r>
            <a:r>
              <a:rPr b="0" lang="en-PH" sz="1800" spc="-1" strike="noStrike">
                <a:latin typeface="Montserrat"/>
                <a:ea typeface="PingFang SC"/>
              </a:rPr>
              <a:t>	</a:t>
            </a:r>
            <a:r>
              <a:rPr b="0" lang="en-PH" sz="1800" spc="-1" strike="noStrike">
                <a:latin typeface="Montserrat"/>
                <a:ea typeface="PingFang SC"/>
              </a:rPr>
              <a:t>= x / (180</a:t>
            </a:r>
            <a:r>
              <a:rPr b="0" lang="en-PH" sz="1800" spc="-1" strike="noStrike">
                <a:latin typeface="Montserrat"/>
              </a:rPr>
              <a:t>° - x)</a:t>
            </a:r>
            <a:endParaRPr b="0" lang="en-PH" sz="1800" spc="-1" strike="noStrike">
              <a:latin typeface="Arial"/>
            </a:endParaRPr>
          </a:p>
          <a:p>
            <a:pPr>
              <a:lnSpc>
                <a:spcPct val="115000"/>
              </a:lnSpc>
              <a:buNone/>
            </a:pPr>
            <a:r>
              <a:rPr b="0" lang="en-PH" sz="1800" spc="-1" strike="noStrike">
                <a:latin typeface="Montserrat"/>
              </a:rPr>
              <a:t>Cross-multiplying:</a:t>
            </a:r>
            <a:endParaRPr b="0" lang="en-PH" sz="1800" spc="-1" strike="noStrike">
              <a:latin typeface="Arial"/>
            </a:endParaRPr>
          </a:p>
          <a:p>
            <a:pPr>
              <a:lnSpc>
                <a:spcPct val="115000"/>
              </a:lnSpc>
              <a:buNone/>
            </a:pPr>
            <a:r>
              <a:rPr b="0" lang="en-PH" sz="1800" spc="-1" strike="noStrike">
                <a:latin typeface="Montserrat"/>
                <a:ea typeface="PingFang SC"/>
              </a:rPr>
              <a:t>	</a:t>
            </a:r>
            <a:r>
              <a:rPr b="0" lang="en-PH" sz="1800" spc="-1" strike="noStrike">
                <a:latin typeface="Montserrat"/>
                <a:ea typeface="PingFang SC"/>
              </a:rPr>
              <a:t>     </a:t>
            </a:r>
            <a:r>
              <a:rPr b="0" lang="en-PH" sz="1800" spc="-1" strike="noStrike">
                <a:latin typeface="Montserrat"/>
                <a:ea typeface="PingFang SC"/>
              </a:rPr>
              <a:t>5(180</a:t>
            </a:r>
            <a:r>
              <a:rPr b="0" lang="en-PH" sz="1800" spc="-1" strike="noStrike">
                <a:latin typeface="Montserrat"/>
              </a:rPr>
              <a:t>° - x) </a:t>
            </a:r>
            <a:r>
              <a:rPr b="0" lang="en-PH" sz="1800" spc="-1" strike="noStrike">
                <a:latin typeface="Montserrat"/>
              </a:rPr>
              <a:t>	</a:t>
            </a:r>
            <a:r>
              <a:rPr b="0" lang="en-PH" sz="1800" spc="-1" strike="noStrike">
                <a:latin typeface="Montserrat"/>
              </a:rPr>
              <a:t>= 1 * x</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900 - 5x </a:t>
            </a:r>
            <a:r>
              <a:rPr b="0" lang="en-PH" sz="1800" spc="-1" strike="noStrike">
                <a:latin typeface="Montserrat"/>
              </a:rPr>
              <a:t>	</a:t>
            </a:r>
            <a:r>
              <a:rPr b="0" lang="en-PH" sz="1800" spc="-1" strike="noStrike">
                <a:latin typeface="Montserrat"/>
              </a:rPr>
              <a:t>= x</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900 </a:t>
            </a:r>
            <a:r>
              <a:rPr b="0" lang="en-PH" sz="1800" spc="-1" strike="noStrike">
                <a:latin typeface="Montserrat"/>
              </a:rPr>
              <a:t>	</a:t>
            </a:r>
            <a:r>
              <a:rPr b="0" lang="en-PH" sz="1800" spc="-1" strike="noStrike">
                <a:latin typeface="Montserrat"/>
              </a:rPr>
              <a:t>= 6x</a:t>
            </a:r>
            <a:endParaRPr b="0" lang="en-PH" sz="1800" spc="-1" strike="noStrike">
              <a:latin typeface="Arial"/>
            </a:endParaRPr>
          </a:p>
          <a:p>
            <a:pPr>
              <a:lnSpc>
                <a:spcPct val="115000"/>
              </a:lnSpc>
              <a:buNone/>
            </a:pPr>
            <a:r>
              <a:rPr b="0" lang="en-PH" sz="1800" spc="-1" strike="noStrike">
                <a:latin typeface="Montserrat"/>
              </a:rPr>
              <a:t>Dividing by 6:</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150</a:t>
            </a:r>
            <a:r>
              <a:rPr b="0" lang="en-PH" sz="1800" spc="-1" strike="noStrike">
                <a:latin typeface="Montserrat"/>
              </a:rPr>
              <a:t>	</a:t>
            </a:r>
            <a:r>
              <a:rPr b="0" lang="en-PH" sz="1800" spc="-1" strike="noStrike">
                <a:latin typeface="Montserrat"/>
              </a:rPr>
              <a:t>= x</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
        <p:nvSpPr>
          <p:cNvPr id="297" name=""/>
          <p:cNvSpPr txBox="1"/>
          <p:nvPr/>
        </p:nvSpPr>
        <p:spPr>
          <a:xfrm>
            <a:off x="4858560" y="5480640"/>
            <a:ext cx="11881440" cy="3159360"/>
          </a:xfrm>
          <a:prstGeom prst="rect">
            <a:avLst/>
          </a:prstGeom>
          <a:noFill/>
          <a:ln w="0">
            <a:noFill/>
          </a:ln>
        </p:spPr>
        <p:txBody>
          <a:bodyPr lIns="90000" rIns="90000" tIns="45000" bIns="45000" anchor="t">
            <a:noAutofit/>
          </a:bodyPr>
          <a:p>
            <a:r>
              <a:rPr b="0" lang="en-PH" sz="1800" spc="-1" strike="noStrike">
                <a:latin typeface="Montserrat"/>
              </a:rPr>
              <a:t>	</a:t>
            </a:r>
            <a:r>
              <a:rPr b="0" lang="en-PH" sz="1800" spc="-1" strike="noStrike">
                <a:latin typeface="Montserrat"/>
              </a:rPr>
              <a:t>Now, the measure of the exterior angle is 180° – 150° = 30°. Remember that, in geometry, the exterior angle of a regular polygon is equal to 360° / n, where n is the number of sides. Thus, solving for the number of sides, we have:</a:t>
            </a:r>
            <a:endParaRPr b="0" lang="en-PH" sz="1800" spc="-1" strike="noStrike">
              <a:latin typeface="Arial"/>
            </a:endParaRPr>
          </a:p>
          <a:p>
            <a:endParaRPr b="0" lang="en-PH" sz="1800" spc="-1" strike="noStrike">
              <a:latin typeface="Arial"/>
            </a:endParaRPr>
          </a:p>
          <a:p>
            <a:r>
              <a:rPr b="0" lang="en-PH" sz="1800" spc="-1" strike="noStrike">
                <a:latin typeface="Montserrat"/>
              </a:rPr>
              <a:t>	</a:t>
            </a:r>
            <a:r>
              <a:rPr b="0" lang="en-PH" sz="1800" spc="-1" strike="noStrike">
                <a:latin typeface="Montserrat"/>
              </a:rPr>
              <a:t>       </a:t>
            </a:r>
            <a:r>
              <a:rPr b="0" lang="en-PH" sz="1800" spc="-1" strike="noStrike">
                <a:latin typeface="Montserrat"/>
              </a:rPr>
              <a:t>360° / n </a:t>
            </a:r>
            <a:r>
              <a:rPr b="0" lang="en-PH" sz="1800" spc="-1" strike="noStrike">
                <a:latin typeface="Montserrat"/>
              </a:rPr>
              <a:t>	</a:t>
            </a:r>
            <a:r>
              <a:rPr b="0" lang="en-PH" sz="1800" spc="-1" strike="noStrike">
                <a:latin typeface="Montserrat"/>
              </a:rPr>
              <a:t>= 30°</a:t>
            </a:r>
            <a:endParaRPr b="0" lang="en-PH" sz="1800" spc="-1" strike="noStrike">
              <a:latin typeface="Arial"/>
            </a:endParaRPr>
          </a:p>
          <a:p>
            <a:r>
              <a:rPr b="0" lang="en-PH" sz="1800" spc="-1" strike="noStrike">
                <a:latin typeface="Montserrat"/>
              </a:rPr>
              <a:t>	</a:t>
            </a:r>
            <a:r>
              <a:rPr b="0" lang="en-PH" sz="1800" spc="-1" strike="noStrike">
                <a:latin typeface="Montserrat"/>
              </a:rPr>
              <a:t>Cross-multiplying:</a:t>
            </a:r>
            <a:endParaRPr b="0" lang="en-PH" sz="1800" spc="-1" strike="noStrike">
              <a:latin typeface="Arial"/>
            </a:endParaRPr>
          </a:p>
          <a:p>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360° </a:t>
            </a:r>
            <a:r>
              <a:rPr b="0" lang="en-PH" sz="1800" spc="-1" strike="noStrike">
                <a:latin typeface="Montserrat"/>
              </a:rPr>
              <a:t>	</a:t>
            </a:r>
            <a:r>
              <a:rPr b="0" lang="en-PH" sz="1800" spc="-1" strike="noStrike">
                <a:latin typeface="Montserrat"/>
              </a:rPr>
              <a:t>= 30° * n</a:t>
            </a:r>
            <a:endParaRPr b="0" lang="en-PH" sz="1800" spc="-1" strike="noStrike">
              <a:latin typeface="Arial"/>
            </a:endParaRPr>
          </a:p>
          <a:p>
            <a:r>
              <a:rPr b="0" lang="en-PH" sz="1800" spc="-1" strike="noStrike">
                <a:latin typeface="Montserrat"/>
              </a:rPr>
              <a:t>	</a:t>
            </a:r>
            <a:r>
              <a:rPr b="0" lang="en-PH" sz="1800" spc="-1" strike="noStrike">
                <a:latin typeface="Montserrat"/>
              </a:rPr>
              <a:t>Dividing by 30°:</a:t>
            </a:r>
            <a:endParaRPr b="0" lang="en-PH" sz="1800" spc="-1" strike="noStrike">
              <a:latin typeface="Arial"/>
            </a:endParaRPr>
          </a:p>
          <a:p>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n </a:t>
            </a:r>
            <a:r>
              <a:rPr b="0" lang="en-PH" sz="1800" spc="-1" strike="noStrike">
                <a:latin typeface="Montserrat"/>
              </a:rPr>
              <a:t>	</a:t>
            </a:r>
            <a:r>
              <a:rPr b="0" lang="en-PH" sz="1800" spc="-1" strike="noStrike">
                <a:latin typeface="Montserrat"/>
              </a:rPr>
              <a:t>= 12</a:t>
            </a:r>
            <a:endParaRPr b="0" lang="en-PH" sz="1800" spc="-1" strike="noStrike">
              <a:latin typeface="Arial"/>
            </a:endParaRPr>
          </a:p>
          <a:p>
            <a:endParaRPr b="0" lang="en-PH" sz="1800" spc="-1" strike="noStrike">
              <a:latin typeface="Arial"/>
            </a:endParaRPr>
          </a:p>
          <a:p>
            <a:r>
              <a:rPr b="0" lang="en-PH" sz="1800" spc="-1" strike="noStrike">
                <a:latin typeface="Montserrat"/>
              </a:rPr>
              <a:t>	</a:t>
            </a:r>
            <a:r>
              <a:rPr b="0" lang="en-PH" sz="1800" spc="-1" strike="noStrike">
                <a:latin typeface="Montserrat"/>
              </a:rPr>
              <a:t>Therefore, the regular polygon is a regular dodecagon.</a:t>
            </a:r>
            <a:endParaRPr b="0" lang="en-PH" sz="1800" spc="-1" strike="noStrike">
              <a:latin typeface="Arial"/>
            </a:endParaRPr>
          </a:p>
        </p:txBody>
      </p:sp>
    </p:spTree>
  </p:cSld>
  <p:transition>
    <p:fade/>
  </p:transition>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Freeform 63"/>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299" name="Group 18"/>
          <p:cNvGrpSpPr/>
          <p:nvPr/>
        </p:nvGrpSpPr>
        <p:grpSpPr>
          <a:xfrm>
            <a:off x="16303320" y="0"/>
            <a:ext cx="1441080" cy="1441080"/>
            <a:chOff x="16303320" y="0"/>
            <a:chExt cx="1441080" cy="1441080"/>
          </a:xfrm>
        </p:grpSpPr>
        <p:sp>
          <p:nvSpPr>
            <p:cNvPr id="300" name="Freeform 6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01" name="Freeform 6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02" name="TextBox 69"/>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303" name="TextBox 7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04" name="TextBox 7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05" name="TextBox 72"/>
          <p:cNvSpPr/>
          <p:nvPr/>
        </p:nvSpPr>
        <p:spPr>
          <a:xfrm>
            <a:off x="541440" y="1476000"/>
            <a:ext cx="17204760" cy="22856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3</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In a certain In a certain regular polygon, the measures of an interior angle and an exterior angle are in the ratio 3 : 2. </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Name the type of polygon.</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306"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Tree>
  </p:cSld>
  <p:transition>
    <p:fade/>
  </p:transition>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Freeform 5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08" name="Group 16"/>
          <p:cNvGrpSpPr/>
          <p:nvPr/>
        </p:nvGrpSpPr>
        <p:grpSpPr>
          <a:xfrm>
            <a:off x="16303320" y="0"/>
            <a:ext cx="1441080" cy="1441080"/>
            <a:chOff x="16303320" y="0"/>
            <a:chExt cx="1441080" cy="1441080"/>
          </a:xfrm>
        </p:grpSpPr>
        <p:sp>
          <p:nvSpPr>
            <p:cNvPr id="309" name="Freeform 5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10" name="Freeform 5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11" name="TextBox 60"/>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SHEET</a:t>
            </a:r>
            <a:endParaRPr b="0" lang="en-PH" sz="3000" spc="-1" strike="noStrike">
              <a:latin typeface="Arial"/>
            </a:endParaRPr>
          </a:p>
        </p:txBody>
      </p:sp>
      <p:sp>
        <p:nvSpPr>
          <p:cNvPr id="312" name="TextBox 6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13" name="TextBox 6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14" name="TextBox 63"/>
          <p:cNvSpPr/>
          <p:nvPr/>
        </p:nvSpPr>
        <p:spPr>
          <a:xfrm>
            <a:off x="541440" y="1476000"/>
            <a:ext cx="17204760" cy="22856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3</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In a certain In a certain regular polygon, the measures of an interior angle and an exterior angle are in the ratio 3 : 2. </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Name the type of polygon.</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315"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316" name="TextBox 64"/>
          <p:cNvSpPr/>
          <p:nvPr/>
        </p:nvSpPr>
        <p:spPr>
          <a:xfrm>
            <a:off x="541440" y="3888000"/>
            <a:ext cx="17204760" cy="118908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ANSWER:</a:t>
            </a:r>
            <a:endParaRPr b="0" lang="en-PH" sz="2000" spc="-1" strike="noStrike">
              <a:latin typeface="Arial"/>
            </a:endParaRPr>
          </a:p>
          <a:p>
            <a:pPr algn="ctr">
              <a:lnSpc>
                <a:spcPts val="3600"/>
              </a:lnSpc>
              <a:buNone/>
            </a:pPr>
            <a:endParaRPr b="0" lang="en-PH" sz="2000" spc="-1" strike="noStrike">
              <a:latin typeface="Arial"/>
            </a:endParaRPr>
          </a:p>
          <a:p>
            <a:pPr algn="ctr">
              <a:buNone/>
            </a:pPr>
            <a:r>
              <a:rPr b="1" lang="en-US" sz="1800" spc="-1" strike="noStrike">
                <a:solidFill>
                  <a:srgbClr val="000000"/>
                </a:solidFill>
                <a:latin typeface="Lato"/>
                <a:ea typeface="DejaVu Sans"/>
              </a:rPr>
              <a:t>Pentagon</a:t>
            </a:r>
            <a:endParaRPr b="0" lang="en-PH" sz="1800" spc="-1" strike="noStrike">
              <a:latin typeface=""/>
              <a:ea typeface=""/>
            </a:endParaRPr>
          </a:p>
        </p:txBody>
      </p:sp>
    </p:spTree>
  </p:cSld>
  <p:transition>
    <p:fade/>
  </p:transition>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7" name="Freeform 5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18" name="Group 17"/>
          <p:cNvGrpSpPr/>
          <p:nvPr/>
        </p:nvGrpSpPr>
        <p:grpSpPr>
          <a:xfrm>
            <a:off x="16303320" y="0"/>
            <a:ext cx="1441080" cy="1441080"/>
            <a:chOff x="16303320" y="0"/>
            <a:chExt cx="1441080" cy="1441080"/>
          </a:xfrm>
        </p:grpSpPr>
        <p:sp>
          <p:nvSpPr>
            <p:cNvPr id="319" name="Freeform 6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20" name="Freeform 6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21" name="TextBox 65"/>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22" name="TextBox 66"/>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23" name="Freeform 62"/>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24" name="TextBox 67"/>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325" name="TextBox 68"/>
          <p:cNvSpPr/>
          <p:nvPr/>
        </p:nvSpPr>
        <p:spPr>
          <a:xfrm>
            <a:off x="537840" y="1404000"/>
            <a:ext cx="17204760" cy="411480"/>
          </a:xfrm>
          <a:prstGeom prst="rect">
            <a:avLst/>
          </a:prstGeom>
          <a:noFill/>
          <a:ln w="0">
            <a:noFill/>
          </a:ln>
        </p:spPr>
        <p:style>
          <a:lnRef idx="0"/>
          <a:fillRef idx="0"/>
          <a:effectRef idx="0"/>
          <a:fontRef idx="minor"/>
        </p:style>
        <p:txBody>
          <a:bodyPr lIns="0" rIns="0" tIns="0" bIns="0" anchor="t">
            <a:spAutoFit/>
          </a:bodyPr>
          <a:p>
            <a:pPr algn="ctr">
              <a:lnSpc>
                <a:spcPct val="150000"/>
              </a:lnSpc>
              <a:buNone/>
            </a:pPr>
            <a:r>
              <a:rPr b="1" lang="en-US" sz="1800" spc="-1" strike="noStrike">
                <a:solidFill>
                  <a:srgbClr val="000000"/>
                </a:solidFill>
                <a:latin typeface="Montserrat"/>
                <a:ea typeface="DejaVu Sans"/>
              </a:rPr>
              <a:t>Example 4:</a:t>
            </a:r>
            <a:endParaRPr b="0" lang="en-PH" sz="1800" spc="-1" strike="noStrike">
              <a:latin typeface="Arial"/>
            </a:endParaRPr>
          </a:p>
        </p:txBody>
      </p:sp>
      <p:sp>
        <p:nvSpPr>
          <p:cNvPr id="326" name=""/>
          <p:cNvSpPr/>
          <p:nvPr/>
        </p:nvSpPr>
        <p:spPr>
          <a:xfrm>
            <a:off x="4581000" y="2088000"/>
            <a:ext cx="9126000" cy="3822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Montserrat"/>
              </a:rPr>
              <a:t>Find the fourth term in a proportion if the first three terms are 12, 17, and 36.</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Montserrat"/>
              </a:rPr>
              <a:t>Solution:</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Let x be the fourth term of the proportion. So,</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12 / 17 </a:t>
            </a:r>
            <a:r>
              <a:rPr b="0" lang="en-PH" sz="1800" spc="-1" strike="noStrike">
                <a:latin typeface="Montserrat"/>
              </a:rPr>
              <a:t>	</a:t>
            </a:r>
            <a:r>
              <a:rPr b="0" lang="en-PH" sz="1800" spc="-1" strike="noStrike">
                <a:latin typeface="Montserrat"/>
              </a:rPr>
              <a:t>= 36 / x</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Solve for x.</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Cross-multiplying:</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12x </a:t>
            </a:r>
            <a:r>
              <a:rPr b="0" lang="en-PH" sz="1800" spc="-1" strike="noStrike">
                <a:latin typeface="Montserrat"/>
              </a:rPr>
              <a:t>	</a:t>
            </a:r>
            <a:r>
              <a:rPr b="0" lang="en-PH" sz="1800" spc="-1" strike="noStrike">
                <a:latin typeface="Montserrat"/>
              </a:rPr>
              <a:t>= 17 * 36</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12x </a:t>
            </a:r>
            <a:r>
              <a:rPr b="0" lang="en-PH" sz="1800" spc="-1" strike="noStrike">
                <a:latin typeface="Montserrat"/>
              </a:rPr>
              <a:t>	</a:t>
            </a:r>
            <a:r>
              <a:rPr b="0" lang="en-PH" sz="1800" spc="-1" strike="noStrike">
                <a:latin typeface="Montserrat"/>
              </a:rPr>
              <a:t>= 612</a:t>
            </a:r>
            <a:endParaRPr b="0" lang="en-PH" sz="1800" spc="-1" strike="noStrike">
              <a:latin typeface="Arial"/>
            </a:endParaRPr>
          </a:p>
          <a:p>
            <a:pPr>
              <a:lnSpc>
                <a:spcPct val="115000"/>
              </a:lnSpc>
              <a:buNone/>
            </a:pPr>
            <a:r>
              <a:rPr b="0" lang="en-PH" sz="1800" spc="-1" strike="noStrike">
                <a:latin typeface="Montserrat"/>
              </a:rPr>
              <a:t>Divide both sides by 12:</a:t>
            </a:r>
            <a:endParaRPr b="0" lang="en-PH" sz="1800" spc="-1" strike="noStrike">
              <a:latin typeface="Arial"/>
            </a:endParaRPr>
          </a:p>
          <a:p>
            <a:pPr>
              <a:lnSpc>
                <a:spcPct val="115000"/>
              </a:lnSpc>
              <a:buNone/>
            </a:pP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x </a:t>
            </a:r>
            <a:r>
              <a:rPr b="0" lang="en-PH" sz="1800" spc="-1" strike="noStrike">
                <a:latin typeface="Montserrat"/>
              </a:rPr>
              <a:t>	</a:t>
            </a:r>
            <a:r>
              <a:rPr b="0" lang="en-PH" sz="1800" spc="-1" strike="noStrike">
                <a:latin typeface="Montserrat"/>
              </a:rPr>
              <a:t>= 51</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Montserrat"/>
              </a:rPr>
              <a:t>Therefore, the fourth term in the proportion is 51.</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endParaRPr b="0" lang="en-PH" sz="1800" spc="-1" strike="noStrike">
              <a:latin typeface="Arial"/>
            </a:endParaRPr>
          </a:p>
        </p:txBody>
      </p:sp>
    </p:spTree>
  </p:cSld>
  <p:transition>
    <p:fade/>
  </p:transition>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
          <p:cNvSpPr/>
          <p:nvPr/>
        </p:nvSpPr>
        <p:spPr>
          <a:xfrm>
            <a:off x="360000" y="4860000"/>
            <a:ext cx="17819280" cy="444420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2000" spc="-1" strike="noStrike">
                <a:solidFill>
                  <a:srgbClr val="000000"/>
                </a:solidFill>
                <a:latin typeface="Montserrat"/>
                <a:ea typeface="DejaVu Sans"/>
              </a:rPr>
              <a:t>For the example of proportion in fraction form, the extremes are the values that are hit when you draw a diagonal line from top left to bottom right,</a:t>
            </a:r>
            <a:r>
              <a:rPr b="0" lang="en-PH" sz="2000" spc="-1" strike="noStrike">
                <a:solidFill>
                  <a:srgbClr val="000000"/>
                </a:solidFill>
                <a:latin typeface="Montserrat"/>
                <a:ea typeface="DejaVu Sans"/>
              </a:rPr>
              <a:t>	</a:t>
            </a:r>
            <a:r>
              <a:rPr b="0" lang="en-PH" sz="2000" spc="-1" strike="noStrike">
                <a:solidFill>
                  <a:srgbClr val="000000"/>
                </a:solidFill>
                <a:latin typeface="Montserrat"/>
                <a:ea typeface="DejaVu Sans"/>
              </a:rPr>
              <a:t>	</a:t>
            </a:r>
            <a:r>
              <a:rPr b="0" lang="en-PH" sz="2000" spc="-1" strike="noStrike">
                <a:solidFill>
                  <a:srgbClr val="000000"/>
                </a:solidFill>
                <a:latin typeface="Montserrat"/>
                <a:ea typeface="DejaVu Sans"/>
              </a:rPr>
              <a:t>	</a:t>
            </a:r>
            <a:r>
              <a:rPr b="0" lang="en-PH" sz="2000" spc="-1" strike="noStrike">
                <a:solidFill>
                  <a:srgbClr val="000000"/>
                </a:solidFill>
                <a:latin typeface="Montserrat"/>
                <a:ea typeface="DejaVu Sans"/>
              </a:rPr>
              <a:t> Therefore, the extremes are a and d. On the other hand, the means are the values that are hit when you draw a diagonal line from bottom left to top right,</a:t>
            </a:r>
            <a:r>
              <a:rPr b="0" lang="en-PH" sz="2000" spc="-1" strike="noStrike">
                <a:solidFill>
                  <a:srgbClr val="000000"/>
                </a:solidFill>
                <a:latin typeface="Montserrat"/>
                <a:ea typeface="DejaVu Sans"/>
              </a:rPr>
              <a:t>	</a:t>
            </a:r>
            <a:r>
              <a:rPr b="0" lang="en-PH" sz="2000" spc="-1" strike="noStrike">
                <a:solidFill>
                  <a:srgbClr val="000000"/>
                </a:solidFill>
                <a:latin typeface="Montserrat"/>
                <a:ea typeface="DejaVu Sans"/>
              </a:rPr>
              <a:t>	</a:t>
            </a:r>
            <a:r>
              <a:rPr b="0" lang="en-PH" sz="2000" spc="-1" strike="noStrike">
                <a:solidFill>
                  <a:srgbClr val="000000"/>
                </a:solidFill>
                <a:latin typeface="Montserrat"/>
                <a:ea typeface="DejaVu Sans"/>
              </a:rPr>
              <a:t>These values are b and c.</a:t>
            </a:r>
            <a:endParaRPr b="0" lang="en-PH" sz="2000" spc="-1" strike="noStrike">
              <a:latin typeface="Arial"/>
            </a:endParaRPr>
          </a:p>
          <a:p>
            <a:pPr>
              <a:lnSpc>
                <a:spcPct val="200000"/>
              </a:lnSpc>
              <a:buNone/>
            </a:pPr>
            <a:r>
              <a:rPr b="0" lang="en-PH" sz="2000" spc="-1" strike="noStrike">
                <a:solidFill>
                  <a:srgbClr val="000000"/>
                </a:solidFill>
                <a:latin typeface="Montserrat"/>
                <a:ea typeface="DejaVu Sans"/>
              </a:rPr>
              <a:t>In the example that uses the symbol “:,” the extremes are the values represented by the outermost values, which are a and d, while the means are represented by the innermost values, which are b and c.</a:t>
            </a:r>
            <a:endParaRPr b="0" lang="en-PH" sz="2000" spc="-1" strike="noStrike">
              <a:latin typeface="Arial"/>
            </a:endParaRPr>
          </a:p>
          <a:p>
            <a:pPr algn="r">
              <a:lnSpc>
                <a:spcPct val="100000"/>
              </a:lnSpc>
              <a:buNone/>
            </a:pPr>
            <a:r>
              <a:rPr b="0" lang="en-PH" sz="2000" spc="-1" strike="noStrike">
                <a:solidFill>
                  <a:srgbClr val="000000"/>
                </a:solidFill>
                <a:latin typeface="Montserrat"/>
                <a:ea typeface="DejaVu Sans"/>
              </a:rPr>
              <a:t>For instance, in the proportion</a:t>
            </a:r>
            <a:endParaRPr b="0" lang="en-PH" sz="2000" spc="-1" strike="noStrike">
              <a:latin typeface="Arial"/>
            </a:endParaRPr>
          </a:p>
          <a:p>
            <a:pPr algn="r">
              <a:lnSpc>
                <a:spcPct val="100000"/>
              </a:lnSpc>
              <a:buNone/>
            </a:pPr>
            <a:r>
              <a:rPr b="0" lang="en-PH" sz="2000" spc="-1" strike="noStrike">
                <a:solidFill>
                  <a:srgbClr val="000000"/>
                </a:solidFill>
                <a:latin typeface="Montserrat"/>
                <a:ea typeface="DejaVu Sans"/>
              </a:rPr>
              <a:t>5 : 11 = 13 : 9, 11 and 13 are the means, </a:t>
            </a:r>
            <a:endParaRPr b="0" lang="en-PH" sz="2000" spc="-1" strike="noStrike">
              <a:latin typeface="Arial"/>
            </a:endParaRPr>
          </a:p>
          <a:p>
            <a:pPr algn="r">
              <a:lnSpc>
                <a:spcPct val="100000"/>
              </a:lnSpc>
              <a:buNone/>
            </a:pPr>
            <a:r>
              <a:rPr b="0" lang="en-PH" sz="2000" spc="-1" strike="noStrike">
                <a:solidFill>
                  <a:srgbClr val="000000"/>
                </a:solidFill>
                <a:latin typeface="Montserrat"/>
                <a:ea typeface="DejaVu Sans"/>
              </a:rPr>
              <a:t>And 5 and 9 are the extremes.</a:t>
            </a:r>
            <a:endParaRPr b="0" lang="en-PH" sz="2000" spc="-1" strike="noStrike">
              <a:latin typeface="Arial"/>
            </a:endParaRPr>
          </a:p>
        </p:txBody>
      </p:sp>
      <p:sp>
        <p:nvSpPr>
          <p:cNvPr id="85" name=""/>
          <p:cNvSpPr/>
          <p:nvPr/>
        </p:nvSpPr>
        <p:spPr>
          <a:xfrm>
            <a:off x="453600" y="1440000"/>
            <a:ext cx="17005680" cy="210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200" spc="-1" strike="noStrike">
                <a:solidFill>
                  <a:srgbClr val="000000"/>
                </a:solidFill>
                <a:latin typeface="Montserrat"/>
                <a:ea typeface="DejaVu Sans"/>
              </a:rPr>
              <a:t>PROPORTION</a:t>
            </a:r>
            <a:r>
              <a:rPr b="0" lang="en-PH" sz="1800" spc="-1" strike="noStrike">
                <a:solidFill>
                  <a:srgbClr val="000000"/>
                </a:solidFill>
                <a:latin typeface="Montserrat"/>
                <a:ea typeface="DejaVu Sans"/>
              </a:rPr>
              <a:t>	</a:t>
            </a:r>
            <a:endParaRPr b="0" lang="en-PH" sz="1800" spc="-1" strike="noStrike">
              <a:latin typeface="Arial"/>
            </a:endParaRPr>
          </a:p>
          <a:p>
            <a:pPr>
              <a:lnSpc>
                <a:spcPct val="100000"/>
              </a:lnSpc>
              <a:buNone/>
            </a:pPr>
            <a:r>
              <a:rPr b="0" lang="en-PH" sz="1800" spc="-1" strike="noStrike">
                <a:solidFill>
                  <a:srgbClr val="000000"/>
                </a:solidFill>
                <a:latin typeface="Montserrat"/>
                <a:ea typeface="DejaVu Sans"/>
              </a:rPr>
              <a:t>Ratio </a:t>
            </a:r>
            <a:r>
              <a:rPr b="0" lang="en-PH" sz="1800" spc="-1" strike="noStrike">
                <a:solidFill>
                  <a:srgbClr val="000000"/>
                </a:solidFill>
                <a:latin typeface="Montserrat"/>
                <a:ea typeface="9àþ"/>
              </a:rPr>
              <a:t>refers to the comparison of two quantities of the same kind. It is a number that expresses one quantity as a fraction of the other. It can be written with the use of a colon, “:,” such as a : b or can also be expressed in fraction form such as a:b. </a:t>
            </a:r>
            <a:endParaRPr b="0" lang="en-PH" sz="1800" spc="-1" strike="noStrike">
              <a:latin typeface="Arial"/>
            </a:endParaRPr>
          </a:p>
          <a:p>
            <a:pPr>
              <a:lnSpc>
                <a:spcPct val="100000"/>
              </a:lnSpc>
              <a:buNone/>
            </a:pPr>
            <a:r>
              <a:rPr b="0" lang="en-PH" sz="1800" spc="-1" strike="noStrike">
                <a:solidFill>
                  <a:srgbClr val="000000"/>
                </a:solidFill>
                <a:latin typeface="Montserrat"/>
                <a:ea typeface="9àþ"/>
              </a:rPr>
              <a:t>	</a:t>
            </a:r>
            <a:r>
              <a:rPr b="0" lang="en-PH" sz="1800" spc="-1" strike="noStrike">
                <a:solidFill>
                  <a:srgbClr val="000000"/>
                </a:solidFill>
                <a:latin typeface="Montserrat"/>
                <a:ea typeface="9àþ"/>
              </a:rPr>
              <a:t>For example, if you want to write the ratio of 3 and 4, you can write this as 3 : 4 or 3/4.</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Montserrat"/>
                <a:ea typeface="9àþ"/>
              </a:rPr>
              <a:t>	</a:t>
            </a:r>
            <a:r>
              <a:rPr b="0" lang="en-PH" sz="1800" spc="-1" strike="noStrike">
                <a:solidFill>
                  <a:srgbClr val="000000"/>
                </a:solidFill>
                <a:latin typeface="Montserrat"/>
                <a:ea typeface="9àþ"/>
              </a:rPr>
              <a:t>Proportion is an equation or statement that shows that two ratios are equal. That is, if the ratio a : b is equal to the ratio c : d, then a, b, c, and d are said to be in proportion. It can be written in fraction form or using the symbol “:.” See the examples below.</a:t>
            </a:r>
            <a:endParaRPr b="0" lang="en-PH" sz="1800" spc="-1" strike="noStrike">
              <a:latin typeface="Arial"/>
            </a:endParaRPr>
          </a:p>
        </p:txBody>
      </p:sp>
      <p:pic>
        <p:nvPicPr>
          <p:cNvPr id="86" name="" descr=""/>
          <p:cNvPicPr/>
          <p:nvPr/>
        </p:nvPicPr>
        <p:blipFill>
          <a:blip r:embed="rId1"/>
          <a:stretch/>
        </p:blipFill>
        <p:spPr>
          <a:xfrm>
            <a:off x="5976000" y="6264000"/>
            <a:ext cx="719280" cy="701280"/>
          </a:xfrm>
          <a:prstGeom prst="rect">
            <a:avLst/>
          </a:prstGeom>
          <a:ln w="0">
            <a:noFill/>
          </a:ln>
        </p:spPr>
      </p:pic>
      <p:pic>
        <p:nvPicPr>
          <p:cNvPr id="87" name="" descr=""/>
          <p:cNvPicPr/>
          <p:nvPr/>
        </p:nvPicPr>
        <p:blipFill>
          <a:blip r:embed="rId2"/>
          <a:stretch/>
        </p:blipFill>
        <p:spPr>
          <a:xfrm>
            <a:off x="2095920" y="5580000"/>
            <a:ext cx="963360" cy="774000"/>
          </a:xfrm>
          <a:prstGeom prst="rect">
            <a:avLst/>
          </a:prstGeom>
          <a:ln w="0">
            <a:noFill/>
          </a:ln>
        </p:spPr>
      </p:pic>
      <p:sp>
        <p:nvSpPr>
          <p:cNvPr id="88" name="Freeform 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grpSp>
        <p:nvGrpSpPr>
          <p:cNvPr id="89" name="Group 3"/>
          <p:cNvGrpSpPr/>
          <p:nvPr/>
        </p:nvGrpSpPr>
        <p:grpSpPr>
          <a:xfrm>
            <a:off x="16303320" y="0"/>
            <a:ext cx="1441080" cy="1441080"/>
            <a:chOff x="16303320" y="0"/>
            <a:chExt cx="1441080" cy="1441080"/>
          </a:xfrm>
        </p:grpSpPr>
        <p:sp>
          <p:nvSpPr>
            <p:cNvPr id="90" name="Freeform 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91" name="Freeform 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4"/>
            <a:srcRect/>
            <a:stretch/>
          </a:blipFill>
          <a:ln w="0">
            <a:noFill/>
          </a:ln>
        </p:spPr>
        <p:style>
          <a:lnRef idx="0"/>
          <a:fillRef idx="0"/>
          <a:effectRef idx="0"/>
          <a:fontRef idx="minor"/>
        </p:style>
      </p:sp>
      <p:sp>
        <p:nvSpPr>
          <p:cNvPr id="92" name="TextBox 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93" name="TextBox 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94" name="Freeform 9"/>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5"/>
            <a:srcRect/>
            <a:stretch/>
          </a:blipFill>
          <a:ln w="0">
            <a:noFill/>
          </a:ln>
        </p:spPr>
        <p:style>
          <a:lnRef idx="0"/>
          <a:fillRef idx="0"/>
          <a:effectRef idx="0"/>
          <a:fontRef idx="minor"/>
        </p:style>
      </p:sp>
      <p:sp>
        <p:nvSpPr>
          <p:cNvPr id="95" name="TextBox 1"/>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96" name=""/>
          <p:cNvSpPr/>
          <p:nvPr/>
        </p:nvSpPr>
        <p:spPr>
          <a:xfrm>
            <a:off x="7246440" y="3849840"/>
            <a:ext cx="856440" cy="360"/>
          </a:xfrm>
          <a:custGeom>
            <a:avLst/>
            <a:gdLst/>
            <a:ahLst/>
            <a:rect l="l" t="t" r="r" b="b"/>
            <a:pathLst>
              <a:path w="2382" h="1">
                <a:moveTo>
                  <a:pt x="0" y="0"/>
                </a:moveTo>
                <a:lnTo>
                  <a:pt x="629" y="0"/>
                </a:lnTo>
                <a:moveTo>
                  <a:pt x="1691" y="0"/>
                </a:moveTo>
                <a:lnTo>
                  <a:pt x="2381" y="0"/>
                </a:lnTo>
              </a:path>
            </a:pathLst>
          </a:custGeom>
          <a:noFill/>
          <a:ln w="6120">
            <a:solidFill>
              <a:srgbClr val="231f20"/>
            </a:solidFill>
            <a:miter/>
          </a:ln>
        </p:spPr>
        <p:style>
          <a:lnRef idx="0"/>
          <a:fillRef idx="0"/>
          <a:effectRef idx="0"/>
          <a:fontRef idx="minor"/>
        </p:style>
      </p:sp>
      <p:sp>
        <p:nvSpPr>
          <p:cNvPr id="97" name=""/>
          <p:cNvSpPr/>
          <p:nvPr/>
        </p:nvSpPr>
        <p:spPr>
          <a:xfrm>
            <a:off x="7261920" y="3384000"/>
            <a:ext cx="33804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i="1" lang="en-PH" sz="2000" spc="-1" strike="noStrike">
                <a:solidFill>
                  <a:srgbClr val="231f20"/>
                </a:solidFill>
                <a:latin typeface="Montserrat"/>
                <a:ea typeface="DejaVu Sans"/>
              </a:rPr>
              <a:t>a</a:t>
            </a:r>
            <a:endParaRPr b="0" lang="en-PH" sz="2000" spc="-1" strike="noStrike">
              <a:latin typeface="Arial"/>
            </a:endParaRPr>
          </a:p>
        </p:txBody>
      </p:sp>
      <p:sp>
        <p:nvSpPr>
          <p:cNvPr id="98" name=""/>
          <p:cNvSpPr/>
          <p:nvPr/>
        </p:nvSpPr>
        <p:spPr>
          <a:xfrm>
            <a:off x="7264080" y="3893760"/>
            <a:ext cx="33840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i="1" lang="en-PH" sz="2000" spc="-1" strike="noStrike">
                <a:solidFill>
                  <a:srgbClr val="231f20"/>
                </a:solidFill>
                <a:latin typeface="Montserrat"/>
                <a:ea typeface="DejaVu Sans"/>
              </a:rPr>
              <a:t>b</a:t>
            </a:r>
            <a:endParaRPr b="0" lang="en-PH" sz="2000" spc="-1" strike="noStrike">
              <a:latin typeface="Arial"/>
            </a:endParaRPr>
          </a:p>
        </p:txBody>
      </p:sp>
      <p:sp>
        <p:nvSpPr>
          <p:cNvPr id="99" name=""/>
          <p:cNvSpPr/>
          <p:nvPr/>
        </p:nvSpPr>
        <p:spPr>
          <a:xfrm>
            <a:off x="7884360" y="3384000"/>
            <a:ext cx="33804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i="1" lang="en-PH" sz="2000" spc="-1" strike="noStrike">
                <a:solidFill>
                  <a:srgbClr val="231f20"/>
                </a:solidFill>
                <a:latin typeface="Montserrat"/>
                <a:ea typeface="DejaVu Sans"/>
              </a:rPr>
              <a:t>c</a:t>
            </a:r>
            <a:endParaRPr b="0" lang="en-PH" sz="2000" spc="-1" strike="noStrike">
              <a:latin typeface="Arial"/>
            </a:endParaRPr>
          </a:p>
        </p:txBody>
      </p:sp>
      <p:sp>
        <p:nvSpPr>
          <p:cNvPr id="100" name=""/>
          <p:cNvSpPr/>
          <p:nvPr/>
        </p:nvSpPr>
        <p:spPr>
          <a:xfrm>
            <a:off x="7868160" y="3893760"/>
            <a:ext cx="33804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i="1" lang="en-PH" sz="2000" spc="-1" strike="noStrike">
                <a:solidFill>
                  <a:srgbClr val="231f20"/>
                </a:solidFill>
                <a:latin typeface="Montserrat"/>
                <a:ea typeface="DejaVu Sans"/>
              </a:rPr>
              <a:t>d</a:t>
            </a:r>
            <a:endParaRPr b="0" lang="en-PH" sz="2000" spc="-1" strike="noStrike">
              <a:latin typeface="Arial"/>
            </a:endParaRPr>
          </a:p>
        </p:txBody>
      </p:sp>
      <p:sp>
        <p:nvSpPr>
          <p:cNvPr id="101" name=""/>
          <p:cNvSpPr/>
          <p:nvPr/>
        </p:nvSpPr>
        <p:spPr>
          <a:xfrm>
            <a:off x="7574400" y="3686040"/>
            <a:ext cx="33804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a:t>
            </a:r>
            <a:endParaRPr b="0" lang="en-PH" sz="2000" spc="-1" strike="noStrike">
              <a:latin typeface="Arial"/>
            </a:endParaRPr>
          </a:p>
        </p:txBody>
      </p:sp>
      <p:sp>
        <p:nvSpPr>
          <p:cNvPr id="102" name=""/>
          <p:cNvSpPr/>
          <p:nvPr/>
        </p:nvSpPr>
        <p:spPr>
          <a:xfrm>
            <a:off x="8181360" y="3641760"/>
            <a:ext cx="414648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 wherein </a:t>
            </a:r>
            <a:r>
              <a:rPr b="0" i="1" lang="en-PH" sz="2000" spc="-1" strike="noStrike">
                <a:solidFill>
                  <a:srgbClr val="231f20"/>
                </a:solidFill>
                <a:latin typeface="Montserrat"/>
                <a:ea typeface="DejaVu Sans"/>
              </a:rPr>
              <a:t>b</a:t>
            </a:r>
            <a:r>
              <a:rPr b="0" lang="en-PH" sz="2000" spc="-1" strike="noStrike">
                <a:solidFill>
                  <a:srgbClr val="231f20"/>
                </a:solidFill>
                <a:latin typeface="Montserrat"/>
                <a:ea typeface="DejaVu Sans"/>
              </a:rPr>
              <a:t> ≠ 0 and </a:t>
            </a:r>
            <a:r>
              <a:rPr b="0" i="1" lang="en-PH" sz="2000" spc="-1" strike="noStrike">
                <a:solidFill>
                  <a:srgbClr val="231f20"/>
                </a:solidFill>
                <a:latin typeface="Montserrat"/>
                <a:ea typeface="DejaVu Sans"/>
              </a:rPr>
              <a:t>d</a:t>
            </a:r>
            <a:r>
              <a:rPr b="0" lang="en-PH" sz="2000" spc="-1" strike="noStrike">
                <a:solidFill>
                  <a:srgbClr val="231f20"/>
                </a:solidFill>
                <a:latin typeface="Montserrat"/>
                <a:ea typeface="DejaVu Sans"/>
              </a:rPr>
              <a:t> ≠ 0</a:t>
            </a:r>
            <a:endParaRPr b="0" lang="en-PH" sz="2000" spc="-1" strike="noStrike">
              <a:latin typeface="Arial"/>
            </a:endParaRPr>
          </a:p>
        </p:txBody>
      </p:sp>
      <p:sp>
        <p:nvSpPr>
          <p:cNvPr id="103" name=""/>
          <p:cNvSpPr/>
          <p:nvPr/>
        </p:nvSpPr>
        <p:spPr>
          <a:xfrm>
            <a:off x="9403920" y="4189680"/>
            <a:ext cx="35100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or</a:t>
            </a:r>
            <a:endParaRPr b="0" lang="en-PH" sz="2000" spc="-1" strike="noStrike">
              <a:latin typeface="Arial"/>
            </a:endParaRPr>
          </a:p>
        </p:txBody>
      </p:sp>
      <p:sp>
        <p:nvSpPr>
          <p:cNvPr id="104" name=""/>
          <p:cNvSpPr/>
          <p:nvPr/>
        </p:nvSpPr>
        <p:spPr>
          <a:xfrm>
            <a:off x="6840000" y="4737240"/>
            <a:ext cx="5870880" cy="44604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i="1" lang="en-PH" sz="2000" spc="-1" strike="noStrike">
                <a:solidFill>
                  <a:srgbClr val="231f20"/>
                </a:solidFill>
                <a:latin typeface="Montserrat"/>
                <a:ea typeface="DejaVu Sans"/>
              </a:rPr>
              <a:t>a</a:t>
            </a:r>
            <a:r>
              <a:rPr b="0" lang="en-PH" sz="2000" spc="-1" strike="noStrike">
                <a:solidFill>
                  <a:srgbClr val="231f20"/>
                </a:solidFill>
                <a:latin typeface="Montserrat"/>
                <a:ea typeface="DejaVu Sans"/>
              </a:rPr>
              <a:t> : </a:t>
            </a:r>
            <a:r>
              <a:rPr b="0" i="1" lang="en-PH" sz="2000" spc="-1" strike="noStrike">
                <a:solidFill>
                  <a:srgbClr val="231f20"/>
                </a:solidFill>
                <a:latin typeface="Montserrat"/>
                <a:ea typeface="DejaVu Sans"/>
              </a:rPr>
              <a:t>b</a:t>
            </a:r>
            <a:r>
              <a:rPr b="0" lang="en-PH" sz="2000" spc="-1" strike="noStrike">
                <a:solidFill>
                  <a:srgbClr val="231f20"/>
                </a:solidFill>
                <a:latin typeface="Montserrat"/>
                <a:ea typeface="DejaVu Sans"/>
              </a:rPr>
              <a:t> = </a:t>
            </a:r>
            <a:r>
              <a:rPr b="0" i="1" lang="en-PH" sz="2000" spc="-1" strike="noStrike">
                <a:solidFill>
                  <a:srgbClr val="231f20"/>
                </a:solidFill>
                <a:latin typeface="Montserrat"/>
                <a:ea typeface="DejaVu Sans"/>
              </a:rPr>
              <a:t>c</a:t>
            </a:r>
            <a:r>
              <a:rPr b="0" lang="en-PH" sz="2000" spc="-1" strike="noStrike">
                <a:solidFill>
                  <a:srgbClr val="231f20"/>
                </a:solidFill>
                <a:latin typeface="Montserrat"/>
                <a:ea typeface="DejaVu Sans"/>
              </a:rPr>
              <a:t> : </a:t>
            </a:r>
            <a:r>
              <a:rPr b="0" i="1" lang="en-PH" sz="2000" spc="-1" strike="noStrike">
                <a:solidFill>
                  <a:srgbClr val="231f20"/>
                </a:solidFill>
                <a:latin typeface="Montserrat"/>
                <a:ea typeface="DejaVu Sans"/>
              </a:rPr>
              <a:t>d</a:t>
            </a:r>
            <a:r>
              <a:rPr b="0" lang="en-PH" sz="2000" spc="-1" strike="noStrike">
                <a:solidFill>
                  <a:srgbClr val="231f20"/>
                </a:solidFill>
                <a:latin typeface="Montserrat"/>
                <a:ea typeface="DejaVu Sans"/>
              </a:rPr>
              <a:t>; wherein </a:t>
            </a:r>
            <a:r>
              <a:rPr b="0" i="1" lang="en-PH" sz="2000" spc="-1" strike="noStrike">
                <a:solidFill>
                  <a:srgbClr val="231f20"/>
                </a:solidFill>
                <a:latin typeface="Montserrat"/>
                <a:ea typeface="DejaVu Sans"/>
              </a:rPr>
              <a:t>b</a:t>
            </a:r>
            <a:r>
              <a:rPr b="0" lang="en-PH" sz="2000" spc="-1" strike="noStrike">
                <a:solidFill>
                  <a:srgbClr val="231f20"/>
                </a:solidFill>
                <a:latin typeface="Montserrat"/>
                <a:ea typeface="DejaVu Sans"/>
              </a:rPr>
              <a:t> ≠ 0 and </a:t>
            </a:r>
            <a:r>
              <a:rPr b="0" i="1" lang="en-PH" sz="2000" spc="-1" strike="noStrike">
                <a:solidFill>
                  <a:srgbClr val="231f20"/>
                </a:solidFill>
                <a:latin typeface="Montserrat"/>
                <a:ea typeface="DejaVu Sans"/>
              </a:rPr>
              <a:t>d</a:t>
            </a:r>
            <a:r>
              <a:rPr b="0" lang="en-PH" sz="2000" spc="-1" strike="noStrike">
                <a:solidFill>
                  <a:srgbClr val="231f20"/>
                </a:solidFill>
                <a:latin typeface="Montserrat"/>
                <a:ea typeface="DejaVu Sans"/>
              </a:rPr>
              <a:t> ≠ 0</a:t>
            </a:r>
            <a:endParaRPr b="0" lang="en-PH" sz="2000" spc="-1" strike="noStrike">
              <a:latin typeface="Arial"/>
            </a:endParaRPr>
          </a:p>
        </p:txBody>
      </p:sp>
      <p:pic>
        <p:nvPicPr>
          <p:cNvPr id="105" name="" descr=""/>
          <p:cNvPicPr/>
          <p:nvPr/>
        </p:nvPicPr>
        <p:blipFill>
          <a:blip r:embed="rId6"/>
          <a:stretch/>
        </p:blipFill>
        <p:spPr>
          <a:xfrm>
            <a:off x="8352360" y="8053920"/>
            <a:ext cx="1582560" cy="1125360"/>
          </a:xfrm>
          <a:prstGeom prst="rect">
            <a:avLst/>
          </a:prstGeom>
          <a:ln w="0">
            <a:noFill/>
          </a:ln>
        </p:spPr>
      </p:pic>
    </p:spTree>
  </p:cSld>
  <p:transition>
    <p:fade/>
  </p:transition>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7" name="Freeform 6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28" name="Group 19"/>
          <p:cNvGrpSpPr/>
          <p:nvPr/>
        </p:nvGrpSpPr>
        <p:grpSpPr>
          <a:xfrm>
            <a:off x="16303320" y="0"/>
            <a:ext cx="1441080" cy="1441080"/>
            <a:chOff x="16303320" y="0"/>
            <a:chExt cx="1441080" cy="1441080"/>
          </a:xfrm>
        </p:grpSpPr>
        <p:sp>
          <p:nvSpPr>
            <p:cNvPr id="329" name="Freeform 6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30" name="Freeform 6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31" name="TextBox 73"/>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332" name="TextBox 74"/>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33" name="TextBox 7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34" name="TextBox 76"/>
          <p:cNvSpPr/>
          <p:nvPr/>
        </p:nvSpPr>
        <p:spPr>
          <a:xfrm>
            <a:off x="541440" y="1476000"/>
            <a:ext cx="1720476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4</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Find the fourth term in a proportion if the first three terms are 18, 35, and 72.</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335"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Tree>
  </p:cSld>
  <p:transition>
    <p:fade/>
  </p:transition>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6" name="Freeform 69"/>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37" name="Group 20"/>
          <p:cNvGrpSpPr/>
          <p:nvPr/>
        </p:nvGrpSpPr>
        <p:grpSpPr>
          <a:xfrm>
            <a:off x="16303320" y="0"/>
            <a:ext cx="1441080" cy="1441080"/>
            <a:chOff x="16303320" y="0"/>
            <a:chExt cx="1441080" cy="1441080"/>
          </a:xfrm>
        </p:grpSpPr>
        <p:sp>
          <p:nvSpPr>
            <p:cNvPr id="338" name="Freeform 70"/>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39" name="Freeform 71"/>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40" name="TextBox 78"/>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SHEET</a:t>
            </a:r>
            <a:endParaRPr b="0" lang="en-PH" sz="3000" spc="-1" strike="noStrike">
              <a:latin typeface="Arial"/>
            </a:endParaRPr>
          </a:p>
        </p:txBody>
      </p:sp>
      <p:sp>
        <p:nvSpPr>
          <p:cNvPr id="341" name="TextBox 79"/>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42" name="TextBox 80"/>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43" name="TextBox 81"/>
          <p:cNvSpPr/>
          <p:nvPr/>
        </p:nvSpPr>
        <p:spPr>
          <a:xfrm>
            <a:off x="541440" y="1476000"/>
            <a:ext cx="1720476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4</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Find the fourth term in a proportion if the first three terms are 18, 35, and 72.</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344"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345" name="TextBox 82"/>
          <p:cNvSpPr/>
          <p:nvPr/>
        </p:nvSpPr>
        <p:spPr>
          <a:xfrm>
            <a:off x="541440" y="3888000"/>
            <a:ext cx="17204760" cy="118908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ANSWER:</a:t>
            </a:r>
            <a:endParaRPr b="0" lang="en-PH" sz="2000" spc="-1" strike="noStrike">
              <a:latin typeface="Arial"/>
            </a:endParaRPr>
          </a:p>
          <a:p>
            <a:pPr algn="ctr">
              <a:lnSpc>
                <a:spcPts val="3600"/>
              </a:lnSpc>
              <a:buNone/>
            </a:pPr>
            <a:endParaRPr b="0" lang="en-PH" sz="2000" spc="-1" strike="noStrike">
              <a:latin typeface="Arial"/>
            </a:endParaRPr>
          </a:p>
          <a:p>
            <a:pPr algn="ctr">
              <a:buNone/>
            </a:pPr>
            <a:r>
              <a:rPr b="1" lang="en-US" sz="1800" spc="-1" strike="noStrike">
                <a:solidFill>
                  <a:srgbClr val="000000"/>
                </a:solidFill>
                <a:latin typeface="Lato"/>
                <a:ea typeface="DejaVu Sans"/>
              </a:rPr>
              <a:t>x = 140</a:t>
            </a:r>
            <a:endParaRPr b="0" lang="en-PH" sz="1800" spc="-1" strike="noStrike">
              <a:latin typeface=""/>
              <a:ea typeface=""/>
            </a:endParaRPr>
          </a:p>
        </p:txBody>
      </p:sp>
    </p:spTree>
  </p:cSld>
  <p:transition>
    <p:fade/>
  </p:transition>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6" name="Freeform 7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47" name="Group 21"/>
          <p:cNvGrpSpPr/>
          <p:nvPr/>
        </p:nvGrpSpPr>
        <p:grpSpPr>
          <a:xfrm>
            <a:off x="16303320" y="0"/>
            <a:ext cx="1441080" cy="1441080"/>
            <a:chOff x="16303320" y="0"/>
            <a:chExt cx="1441080" cy="1441080"/>
          </a:xfrm>
        </p:grpSpPr>
        <p:sp>
          <p:nvSpPr>
            <p:cNvPr id="348" name="Freeform 7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49" name="Freeform 7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50" name="TextBox 7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51" name="TextBox 8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52" name="Freeform 75"/>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53" name="TextBox 84"/>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354" name="TextBox 85"/>
          <p:cNvSpPr/>
          <p:nvPr/>
        </p:nvSpPr>
        <p:spPr>
          <a:xfrm>
            <a:off x="537840" y="1404000"/>
            <a:ext cx="8462160" cy="274680"/>
          </a:xfrm>
          <a:prstGeom prst="rect">
            <a:avLst/>
          </a:prstGeom>
          <a:noFill/>
          <a:ln w="0">
            <a:noFill/>
          </a:ln>
        </p:spPr>
        <p:style>
          <a:lnRef idx="0"/>
          <a:fillRef idx="0"/>
          <a:effectRef idx="0"/>
          <a:fontRef idx="minor"/>
        </p:style>
        <p:txBody>
          <a:bodyPr lIns="0" rIns="0" tIns="0" bIns="0" anchor="t">
            <a:spAutoFit/>
          </a:bodyPr>
          <a:p>
            <a:r>
              <a:rPr b="1" lang="en-US" sz="1800" spc="-1" strike="noStrike">
                <a:solidFill>
                  <a:srgbClr val="000000"/>
                </a:solidFill>
                <a:latin typeface="Montserrat"/>
                <a:ea typeface="DejaVu Sans"/>
              </a:rPr>
              <a:t>Example </a:t>
            </a:r>
            <a:r>
              <a:rPr b="1" lang="en-US" sz="1800" spc="-1" strike="noStrike">
                <a:solidFill>
                  <a:srgbClr val="000000"/>
                </a:solidFill>
                <a:latin typeface="Montserrat"/>
                <a:ea typeface="DejaVu Sans"/>
              </a:rPr>
              <a:t>5</a:t>
            </a:r>
            <a:r>
              <a:rPr b="1" lang="en-US" sz="1800" spc="-1" strike="noStrike">
                <a:solidFill>
                  <a:srgbClr val="000000"/>
                </a:solidFill>
                <a:latin typeface="Montserrat"/>
                <a:ea typeface="DejaVu Sans"/>
              </a:rPr>
              <a:t>:</a:t>
            </a:r>
            <a:endParaRPr b="0" lang="en-PH" sz="1800" spc="-1" strike="noStrike">
              <a:latin typeface="Arial"/>
            </a:endParaRPr>
          </a:p>
        </p:txBody>
      </p:sp>
      <p:sp>
        <p:nvSpPr>
          <p:cNvPr id="355" name=""/>
          <p:cNvSpPr/>
          <p:nvPr/>
        </p:nvSpPr>
        <p:spPr>
          <a:xfrm>
            <a:off x="360000" y="1937520"/>
            <a:ext cx="9000000" cy="7242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1800" spc="-1" strike="noStrike">
                <a:latin typeface="Montserrat"/>
              </a:rPr>
              <a:t>Prove that </a:t>
            </a:r>
            <a:r>
              <a:rPr b="0" lang="en-PH" sz="1800" spc="-1" strike="noStrike">
                <a:latin typeface="Montserrat"/>
              </a:rPr>
              <a:t>	</a:t>
            </a:r>
            <a:r>
              <a:rPr b="0" lang="en-PH" sz="1800" spc="-1" strike="noStrike">
                <a:latin typeface="Montserrat"/>
              </a:rPr>
              <a:t>	</a:t>
            </a:r>
            <a:r>
              <a:rPr b="0" lang="en-PH" sz="1800" spc="-1" strike="noStrike">
                <a:latin typeface="Montserrat"/>
              </a:rPr>
              <a:t>	</a:t>
            </a:r>
            <a:r>
              <a:rPr b="0" lang="en-PH" sz="1800" spc="-1" strike="noStrike">
                <a:latin typeface="Montserrat"/>
              </a:rPr>
              <a:t>= is equal to ad = bc.</a:t>
            </a:r>
            <a:endParaRPr b="0" lang="en-PH" sz="1800" spc="-1" strike="noStrike">
              <a:latin typeface="Arial"/>
            </a:endParaRPr>
          </a:p>
          <a:p>
            <a:pPr>
              <a:lnSpc>
                <a:spcPct val="115000"/>
              </a:lnSpc>
              <a:buNone/>
            </a:pPr>
            <a:endParaRPr b="0" lang="en-PH" sz="1800" spc="-1" strike="noStrike">
              <a:latin typeface="Arial"/>
            </a:endParaRPr>
          </a:p>
          <a:p>
            <a:pPr>
              <a:lnSpc>
                <a:spcPct val="115000"/>
              </a:lnSpc>
              <a:buNone/>
            </a:pPr>
            <a:r>
              <a:rPr b="0" lang="en-PH" sz="1800" spc="-1" strike="noStrike">
                <a:latin typeface="Montserrat"/>
              </a:rPr>
              <a:t>Proof:</a:t>
            </a:r>
            <a:endParaRPr b="0" lang="en-PH" sz="1800" spc="-1" strike="noStrike">
              <a:latin typeface="Arial"/>
            </a:endParaRPr>
          </a:p>
        </p:txBody>
      </p:sp>
      <p:pic>
        <p:nvPicPr>
          <p:cNvPr id="356" name="" descr=""/>
          <p:cNvPicPr/>
          <p:nvPr/>
        </p:nvPicPr>
        <p:blipFill>
          <a:blip r:embed="rId4"/>
          <a:stretch/>
        </p:blipFill>
        <p:spPr>
          <a:xfrm>
            <a:off x="1692000" y="1728000"/>
            <a:ext cx="902520" cy="831960"/>
          </a:xfrm>
          <a:prstGeom prst="rect">
            <a:avLst/>
          </a:prstGeom>
          <a:ln w="0">
            <a:noFill/>
          </a:ln>
        </p:spPr>
      </p:pic>
      <p:pic>
        <p:nvPicPr>
          <p:cNvPr id="357" name="" descr=""/>
          <p:cNvPicPr/>
          <p:nvPr/>
        </p:nvPicPr>
        <p:blipFill>
          <a:blip r:embed="rId5"/>
          <a:stretch/>
        </p:blipFill>
        <p:spPr>
          <a:xfrm>
            <a:off x="478080" y="3060000"/>
            <a:ext cx="8881920" cy="6166080"/>
          </a:xfrm>
          <a:prstGeom prst="rect">
            <a:avLst/>
          </a:prstGeom>
          <a:ln w="0">
            <a:noFill/>
          </a:ln>
        </p:spPr>
      </p:pic>
      <p:pic>
        <p:nvPicPr>
          <p:cNvPr id="358" name="" descr=""/>
          <p:cNvPicPr/>
          <p:nvPr/>
        </p:nvPicPr>
        <p:blipFill>
          <a:blip r:embed="rId6"/>
          <a:stretch/>
        </p:blipFill>
        <p:spPr>
          <a:xfrm>
            <a:off x="9180000" y="3600000"/>
            <a:ext cx="8989920" cy="4595040"/>
          </a:xfrm>
          <a:prstGeom prst="rect">
            <a:avLst/>
          </a:prstGeom>
          <a:ln w="0">
            <a:noFill/>
          </a:ln>
        </p:spPr>
      </p:pic>
    </p:spTree>
  </p:cSld>
  <p:transition>
    <p:fade/>
  </p:transition>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Freeform 7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360" name="Group 22"/>
          <p:cNvGrpSpPr/>
          <p:nvPr/>
        </p:nvGrpSpPr>
        <p:grpSpPr>
          <a:xfrm>
            <a:off x="16303320" y="0"/>
            <a:ext cx="1441080" cy="1441080"/>
            <a:chOff x="16303320" y="0"/>
            <a:chExt cx="1441080" cy="1441080"/>
          </a:xfrm>
        </p:grpSpPr>
        <p:sp>
          <p:nvSpPr>
            <p:cNvPr id="361" name="Freeform 7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62" name="Freeform 7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363" name="TextBox 86"/>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64" name="TextBox 87"/>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65" name="Freeform 79"/>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366" name="TextBox 88"/>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367" name="TextBox 89"/>
          <p:cNvSpPr/>
          <p:nvPr/>
        </p:nvSpPr>
        <p:spPr>
          <a:xfrm>
            <a:off x="4912920" y="1404000"/>
            <a:ext cx="8462160" cy="274680"/>
          </a:xfrm>
          <a:prstGeom prst="rect">
            <a:avLst/>
          </a:prstGeom>
          <a:noFill/>
          <a:ln w="0">
            <a:noFill/>
          </a:ln>
        </p:spPr>
        <p:style>
          <a:lnRef idx="0"/>
          <a:fillRef idx="0"/>
          <a:effectRef idx="0"/>
          <a:fontRef idx="minor"/>
        </p:style>
        <p:txBody>
          <a:bodyPr lIns="0" rIns="0" tIns="0" bIns="0" anchor="t">
            <a:spAutoFit/>
          </a:bodyPr>
          <a:p>
            <a:pPr algn="ctr">
              <a:buNone/>
            </a:pPr>
            <a:r>
              <a:rPr b="1" lang="en-US" sz="1800" spc="-1" strike="noStrike">
                <a:solidFill>
                  <a:srgbClr val="000000"/>
                </a:solidFill>
                <a:latin typeface="Montserrat"/>
                <a:ea typeface="DejaVu Sans"/>
              </a:rPr>
              <a:t>Example </a:t>
            </a:r>
            <a:r>
              <a:rPr b="1" lang="en-US" sz="1800" spc="-1" strike="noStrike">
                <a:solidFill>
                  <a:srgbClr val="000000"/>
                </a:solidFill>
                <a:latin typeface="Montserrat"/>
                <a:ea typeface="DejaVu Sans"/>
              </a:rPr>
              <a:t>5</a:t>
            </a:r>
            <a:r>
              <a:rPr b="1" lang="en-US" sz="1800" spc="-1" strike="noStrike">
                <a:solidFill>
                  <a:srgbClr val="000000"/>
                </a:solidFill>
                <a:latin typeface="Montserrat"/>
                <a:ea typeface="DejaVu Sans"/>
              </a:rPr>
              <a:t>:</a:t>
            </a:r>
            <a:endParaRPr b="0" lang="en-PH" sz="1800" spc="-1" strike="noStrike">
              <a:latin typeface="Arial"/>
            </a:endParaRPr>
          </a:p>
        </p:txBody>
      </p:sp>
      <p:sp>
        <p:nvSpPr>
          <p:cNvPr id="368" name=""/>
          <p:cNvSpPr/>
          <p:nvPr/>
        </p:nvSpPr>
        <p:spPr>
          <a:xfrm>
            <a:off x="360000" y="1937520"/>
            <a:ext cx="9000000" cy="7242480"/>
          </a:xfrm>
          <a:prstGeom prst="rect">
            <a:avLst/>
          </a:prstGeom>
          <a:noFill/>
          <a:ln w="0">
            <a:noFill/>
          </a:ln>
        </p:spPr>
        <p:style>
          <a:lnRef idx="0"/>
          <a:fillRef idx="0"/>
          <a:effectRef idx="0"/>
          <a:fontRef idx="minor"/>
        </p:style>
      </p:sp>
      <p:sp>
        <p:nvSpPr>
          <p:cNvPr id="369" name=""/>
          <p:cNvSpPr txBox="1"/>
          <p:nvPr/>
        </p:nvSpPr>
        <p:spPr>
          <a:xfrm>
            <a:off x="594000" y="1800000"/>
            <a:ext cx="17100000" cy="3420000"/>
          </a:xfrm>
          <a:prstGeom prst="rect">
            <a:avLst/>
          </a:prstGeom>
          <a:noFill/>
          <a:ln w="0">
            <a:noFill/>
          </a:ln>
        </p:spPr>
        <p:txBody>
          <a:bodyPr lIns="90000" rIns="90000" tIns="45000" bIns="45000" anchor="t">
            <a:noAutofit/>
          </a:bodyPr>
          <a:p>
            <a:pPr>
              <a:lnSpc>
                <a:spcPct val="150000"/>
              </a:lnSpc>
              <a:spcAft>
                <a:spcPts val="1134"/>
              </a:spcAft>
              <a:buNone/>
            </a:pPr>
            <a:r>
              <a:rPr b="0" lang="en-PH" sz="2000" spc="-1" strike="noStrike">
                <a:latin typeface="Montserrat"/>
                <a:ea typeface=""/>
              </a:rPr>
              <a:t>	</a:t>
            </a:r>
            <a:r>
              <a:rPr b="0" lang="en-PH" sz="2000" spc="-1" strike="noStrike">
                <a:latin typeface="Montserrat"/>
                <a:ea typeface=""/>
              </a:rPr>
              <a:t>The Fundamental Theorem of Proportionality states that, </a:t>
            </a:r>
            <a:r>
              <a:rPr b="0" lang="en-PH" sz="2000" spc="-1" strike="noStrike">
                <a:latin typeface="Montserrat"/>
                <a:ea typeface="pà'11ãþ"/>
              </a:rPr>
              <a:t>“If a line is </a:t>
            </a:r>
            <a:r>
              <a:rPr b="0" lang="en-PH" sz="2000" spc="-1" strike="noStrike">
                <a:latin typeface="Montserrat"/>
                <a:ea typeface=""/>
              </a:rPr>
              <a:t>drawn parallel to one side of a triangle to intersect the other two sides in distinct points, the other two sides are divided in the same ratio</a:t>
            </a:r>
            <a:r>
              <a:rPr b="0" lang="en-PH" sz="2000" spc="-1" strike="noStrike">
                <a:latin typeface="Montserrat"/>
                <a:ea typeface="pà'11ãþ"/>
              </a:rPr>
              <a:t>.”</a:t>
            </a:r>
            <a:endParaRPr b="0" lang="en-PH" sz="2000" spc="-1" strike="noStrike">
              <a:latin typeface="Montserrat"/>
              <a:ea typeface=""/>
            </a:endParaRPr>
          </a:p>
          <a:p>
            <a:pPr>
              <a:lnSpc>
                <a:spcPct val="150000"/>
              </a:lnSpc>
              <a:spcAft>
                <a:spcPts val="1134"/>
              </a:spcAft>
              <a:buNone/>
            </a:pPr>
            <a:r>
              <a:rPr b="0" lang="en-PH" sz="2000" spc="-1" strike="noStrike">
                <a:latin typeface="Montserrat"/>
                <a:ea typeface=""/>
              </a:rPr>
              <a:t>	</a:t>
            </a:r>
            <a:r>
              <a:rPr b="0" lang="en-PH" sz="2000" spc="-1" strike="noStrike">
                <a:latin typeface="Montserrat"/>
                <a:ea typeface=""/>
              </a:rPr>
              <a:t>In the following figure, we can see that side VW is parallel to side YZ of ΔXYZ. The Fundamental Theorem of Proportionality states that a : c = b : d, which is the same as </a:t>
            </a:r>
            <a:r>
              <a:rPr b="0" lang="en-PH" sz="2000" spc="-1" strike="noStrike">
                <a:latin typeface="Montserrat"/>
                <a:ea typeface=""/>
              </a:rPr>
              <a:t>XV</a:t>
            </a:r>
            <a:r>
              <a:rPr b="0" lang="en-PH" sz="2000" spc="-1" strike="noStrike">
                <a:latin typeface="Montserrat"/>
                <a:ea typeface=""/>
              </a:rPr>
              <a:t> : </a:t>
            </a:r>
            <a:r>
              <a:rPr b="0" lang="en-PH" sz="2000" spc="-1" strike="noStrike">
                <a:latin typeface="Montserrat"/>
                <a:ea typeface=""/>
              </a:rPr>
              <a:t>VY</a:t>
            </a:r>
            <a:r>
              <a:rPr b="0" lang="en-PH" sz="2000" spc="-1" strike="noStrike">
                <a:latin typeface="Montserrat"/>
                <a:ea typeface=""/>
              </a:rPr>
              <a:t> = </a:t>
            </a:r>
            <a:r>
              <a:rPr b="0" lang="en-PH" sz="2000" spc="-1" strike="noStrike">
                <a:latin typeface="Montserrat"/>
                <a:ea typeface=""/>
              </a:rPr>
              <a:t>XW</a:t>
            </a:r>
            <a:r>
              <a:rPr b="0" lang="en-PH" sz="2000" spc="-1" strike="noStrike">
                <a:latin typeface="Montserrat"/>
                <a:ea typeface=""/>
              </a:rPr>
              <a:t> : </a:t>
            </a:r>
            <a:r>
              <a:rPr b="0" lang="en-PH" sz="2000" spc="-1" strike="noStrike">
                <a:latin typeface="Montserrat"/>
                <a:ea typeface=""/>
              </a:rPr>
              <a:t>XW</a:t>
            </a:r>
            <a:r>
              <a:rPr b="0" lang="en-PH" sz="2000" spc="-1" strike="noStrike">
                <a:latin typeface="Montserrat"/>
                <a:ea typeface=""/>
              </a:rPr>
              <a:t>.</a:t>
            </a:r>
            <a:endParaRPr b="0" lang="en-PH" sz="2000" spc="-1" strike="noStrike">
              <a:latin typeface="Montserrat"/>
              <a:ea typeface=""/>
            </a:endParaRPr>
          </a:p>
        </p:txBody>
      </p:sp>
      <p:pic>
        <p:nvPicPr>
          <p:cNvPr id="370" name="" descr=""/>
          <p:cNvPicPr/>
          <p:nvPr/>
        </p:nvPicPr>
        <p:blipFill>
          <a:blip r:embed="rId4"/>
          <a:stretch/>
        </p:blipFill>
        <p:spPr>
          <a:xfrm>
            <a:off x="6386040" y="4104000"/>
            <a:ext cx="5516280" cy="4801320"/>
          </a:xfrm>
          <a:prstGeom prst="rect">
            <a:avLst/>
          </a:prstGeom>
          <a:ln w="0">
            <a:noFill/>
          </a:ln>
        </p:spPr>
      </p:pic>
    </p:spTree>
  </p:cSld>
  <p:transition>
    <p:fade/>
  </p:transition>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71" name="" descr=""/>
          <p:cNvPicPr/>
          <p:nvPr/>
        </p:nvPicPr>
        <p:blipFill>
          <a:blip r:embed="rId1"/>
          <a:stretch/>
        </p:blipFill>
        <p:spPr>
          <a:xfrm>
            <a:off x="472320" y="2160000"/>
            <a:ext cx="6727680" cy="5701320"/>
          </a:xfrm>
          <a:prstGeom prst="rect">
            <a:avLst/>
          </a:prstGeom>
          <a:ln w="0">
            <a:noFill/>
          </a:ln>
        </p:spPr>
      </p:pic>
      <p:sp>
        <p:nvSpPr>
          <p:cNvPr id="372" name="Freeform 8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73" name="Group 23"/>
          <p:cNvGrpSpPr/>
          <p:nvPr/>
        </p:nvGrpSpPr>
        <p:grpSpPr>
          <a:xfrm>
            <a:off x="16303320" y="0"/>
            <a:ext cx="1441080" cy="1441080"/>
            <a:chOff x="16303320" y="0"/>
            <a:chExt cx="1441080" cy="1441080"/>
          </a:xfrm>
        </p:grpSpPr>
        <p:sp>
          <p:nvSpPr>
            <p:cNvPr id="374" name="Freeform 8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75" name="Freeform 8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76" name="TextBox 90"/>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77" name="TextBox 91"/>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78" name="Freeform 83"/>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4"/>
            <a:srcRect/>
            <a:stretch/>
          </a:blipFill>
          <a:ln w="0">
            <a:noFill/>
          </a:ln>
        </p:spPr>
        <p:style>
          <a:lnRef idx="0"/>
          <a:fillRef idx="0"/>
          <a:effectRef idx="0"/>
          <a:fontRef idx="minor"/>
        </p:style>
      </p:sp>
      <p:sp>
        <p:nvSpPr>
          <p:cNvPr id="379" name="TextBox 92"/>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380" name="TextBox 93"/>
          <p:cNvSpPr/>
          <p:nvPr/>
        </p:nvSpPr>
        <p:spPr>
          <a:xfrm>
            <a:off x="4912920" y="1260000"/>
            <a:ext cx="8462160" cy="548280"/>
          </a:xfrm>
          <a:prstGeom prst="rect">
            <a:avLst/>
          </a:prstGeom>
          <a:noFill/>
          <a:ln w="0">
            <a:noFill/>
          </a:ln>
        </p:spPr>
        <p:style>
          <a:lnRef idx="0"/>
          <a:fillRef idx="0"/>
          <a:effectRef idx="0"/>
          <a:fontRef idx="minor"/>
        </p:style>
        <p:txBody>
          <a:bodyPr lIns="0" rIns="0" tIns="0" bIns="0" anchor="t">
            <a:spAutoFit/>
          </a:bodyPr>
          <a:p>
            <a:pPr algn="ctr">
              <a:buNone/>
            </a:pPr>
            <a:r>
              <a:rPr b="1" lang="en-US" sz="1800" spc="-1" strike="noStrike">
                <a:solidFill>
                  <a:srgbClr val="000000"/>
                </a:solidFill>
                <a:latin typeface="Montserrat"/>
                <a:ea typeface="DejaVu Sans"/>
              </a:rPr>
              <a:t>Example 6:</a:t>
            </a:r>
            <a:endParaRPr b="0" lang="en-PH" sz="1800" spc="-1" strike="noStrike">
              <a:latin typeface="Arial"/>
            </a:endParaRPr>
          </a:p>
          <a:p>
            <a:pPr algn="ctr">
              <a:buNone/>
            </a:pPr>
            <a:r>
              <a:rPr b="1" lang="en-US" sz="1800" spc="-1" strike="noStrike">
                <a:solidFill>
                  <a:srgbClr val="000000"/>
                </a:solidFill>
                <a:latin typeface="Montserrat"/>
                <a:ea typeface="DejaVu Sans"/>
              </a:rPr>
              <a:t>Solve for the value of x in the given triangle below.</a:t>
            </a:r>
            <a:endParaRPr b="0" lang="en-PH" sz="1800" spc="-1" strike="noStrike">
              <a:latin typeface="Arial"/>
            </a:endParaRPr>
          </a:p>
        </p:txBody>
      </p:sp>
      <p:sp>
        <p:nvSpPr>
          <p:cNvPr id="381" name=""/>
          <p:cNvSpPr/>
          <p:nvPr/>
        </p:nvSpPr>
        <p:spPr>
          <a:xfrm>
            <a:off x="360000" y="1937520"/>
            <a:ext cx="9000000" cy="7242480"/>
          </a:xfrm>
          <a:prstGeom prst="rect">
            <a:avLst/>
          </a:prstGeom>
          <a:noFill/>
          <a:ln w="0">
            <a:noFill/>
          </a:ln>
        </p:spPr>
        <p:style>
          <a:lnRef idx="0"/>
          <a:fillRef idx="0"/>
          <a:effectRef idx="0"/>
          <a:fontRef idx="minor"/>
        </p:style>
      </p:sp>
      <p:sp>
        <p:nvSpPr>
          <p:cNvPr id="382" name=""/>
          <p:cNvSpPr txBox="1"/>
          <p:nvPr/>
        </p:nvSpPr>
        <p:spPr>
          <a:xfrm>
            <a:off x="7560000" y="2160000"/>
            <a:ext cx="10440000" cy="4977000"/>
          </a:xfrm>
          <a:prstGeom prst="rect">
            <a:avLst/>
          </a:prstGeom>
          <a:noFill/>
          <a:ln w="0">
            <a:noFill/>
          </a:ln>
        </p:spPr>
        <p:txBody>
          <a:bodyPr lIns="90000" rIns="90000" tIns="45000" bIns="45000" anchor="t">
            <a:noAutofit/>
          </a:bodyPr>
          <a:p>
            <a:r>
              <a:rPr b="0" lang="en-PH" sz="2000" spc="-1" strike="noStrike">
                <a:latin typeface="pà'11ãþ"/>
              </a:rPr>
              <a:t>	</a:t>
            </a:r>
            <a:r>
              <a:rPr b="0" lang="en-PH" sz="2000" spc="-1" strike="noStrike">
                <a:latin typeface="pà'11ãþ"/>
              </a:rPr>
              <a:t>Using the Fundamental Theorem of Proportionality, we can say that </a:t>
            </a:r>
            <a:r>
              <a:rPr b="0" lang="en-PH" sz="2000" spc="-1" strike="noStrike">
                <a:latin typeface=""/>
                <a:ea typeface=""/>
              </a:rPr>
              <a:t>AD </a:t>
            </a:r>
            <a:r>
              <a:rPr b="0" lang="en-PH" sz="2000" spc="-1" strike="noStrike">
                <a:latin typeface="pà'11ãþ"/>
                <a:ea typeface="pà'11ãþ"/>
              </a:rPr>
              <a:t>:</a:t>
            </a:r>
            <a:r>
              <a:rPr b="0" lang="en-PH" sz="2000" spc="-1" strike="noStrike">
                <a:latin typeface=""/>
                <a:ea typeface=""/>
              </a:rPr>
              <a:t>DB </a:t>
            </a:r>
            <a:r>
              <a:rPr b="0" lang="en-PH" sz="2000" spc="-1" strike="noStrike">
                <a:latin typeface="pà'11ãþ"/>
                <a:ea typeface="pà'11ãþ"/>
              </a:rPr>
              <a:t>= </a:t>
            </a:r>
            <a:r>
              <a:rPr b="0" lang="en-PH" sz="2000" spc="-1" strike="noStrike">
                <a:latin typeface=""/>
                <a:ea typeface=""/>
              </a:rPr>
              <a:t>AE </a:t>
            </a:r>
            <a:r>
              <a:rPr b="0" lang="en-PH" sz="2000" spc="-1" strike="noStrike">
                <a:latin typeface="pà'11ãþ"/>
                <a:ea typeface="pà'11ãþ"/>
              </a:rPr>
              <a:t>: </a:t>
            </a:r>
            <a:r>
              <a:rPr b="0" lang="en-PH" sz="2000" spc="-1" strike="noStrike">
                <a:latin typeface=""/>
                <a:ea typeface=""/>
              </a:rPr>
              <a:t>EC </a:t>
            </a:r>
            <a:r>
              <a:rPr b="0" lang="en-PH" sz="2000" spc="-1" strike="noStrike">
                <a:latin typeface="pà'11ãþ"/>
                <a:ea typeface="pà'11ãþ"/>
              </a:rPr>
              <a:t>. Thus, taking the measurement of these sides, we have the proportion 6:8 = 3:</a:t>
            </a:r>
            <a:r>
              <a:rPr b="0" lang="en-PH" sz="2000" spc="-1" strike="noStrike">
                <a:latin typeface=""/>
                <a:ea typeface=""/>
              </a:rPr>
              <a:t>x</a:t>
            </a:r>
            <a:r>
              <a:rPr b="0" lang="en-PH" sz="2000" spc="-1" strike="noStrike">
                <a:latin typeface="pà'11ãþ"/>
                <a:ea typeface="pà'11ãþ"/>
              </a:rPr>
              <a:t>. </a:t>
            </a:r>
            <a:endParaRPr b="0" lang="en-PH" sz="2000" spc="-1" strike="noStrike">
              <a:latin typeface="pà'11ãþ"/>
              <a:ea typeface="pà'11ãþ"/>
            </a:endParaRPr>
          </a:p>
          <a:p>
            <a:r>
              <a:rPr b="0" lang="en-PH" sz="2000" spc="-1" strike="noStrike">
                <a:latin typeface="pà'11ãþ"/>
                <a:ea typeface="pà'11ãþ"/>
              </a:rPr>
              <a:t>From here, we can solve for the value of </a:t>
            </a:r>
            <a:r>
              <a:rPr b="0" lang="en-PH" sz="2000" spc="-1" strike="noStrike">
                <a:latin typeface=""/>
                <a:ea typeface=""/>
              </a:rPr>
              <a:t>x</a:t>
            </a:r>
            <a:r>
              <a:rPr b="0" lang="en-PH" sz="2000" spc="-1" strike="noStrike">
                <a:latin typeface="pà'11ãþ"/>
                <a:ea typeface="pà'11ãþ"/>
              </a:rPr>
              <a:t>.</a:t>
            </a:r>
            <a:endParaRPr b="0" lang="en-PH" sz="2000" spc="-1" strike="noStrike">
              <a:latin typeface="pà'11ãþ"/>
              <a:ea typeface="pà'11ãþ"/>
            </a:endParaRPr>
          </a:p>
          <a:p>
            <a:endParaRPr b="0" lang="en-PH" sz="2000" spc="-1" strike="noStrike">
              <a:latin typeface="pà'11ãþ"/>
              <a:ea typeface="pà'11ãþ"/>
            </a:endParaRPr>
          </a:p>
          <a:p>
            <a:pPr algn="ctr">
              <a:buNone/>
            </a:pPr>
            <a:r>
              <a:rPr b="0" lang="en-PH" sz="2000" spc="-1" strike="noStrike">
                <a:latin typeface="pà'11ãþ"/>
                <a:ea typeface="pà'11ãþ"/>
              </a:rPr>
              <a:t>Cross-multiply:</a:t>
            </a:r>
            <a:endParaRPr b="0" lang="en-PH" sz="2000" spc="-1" strike="noStrike">
              <a:latin typeface="pà'11ãþ"/>
              <a:ea typeface="pà'11ãþ"/>
            </a:endParaRPr>
          </a:p>
          <a:p>
            <a:pPr algn="ctr">
              <a:buNone/>
            </a:pPr>
            <a:r>
              <a:rPr b="0" lang="en-PH" sz="2000" spc="-1" strike="noStrike">
                <a:latin typeface="pà'11ãþ"/>
                <a:ea typeface="pà'11ãþ"/>
              </a:rPr>
              <a:t>6x = 3 * 8</a:t>
            </a:r>
            <a:endParaRPr b="0" lang="en-PH" sz="2000" spc="-1" strike="noStrike">
              <a:latin typeface="pà'11ãþ"/>
              <a:ea typeface="pà'11ãþ"/>
            </a:endParaRPr>
          </a:p>
          <a:p>
            <a:pPr algn="ctr">
              <a:buNone/>
            </a:pPr>
            <a:endParaRPr b="0" lang="en-PH" sz="2000" spc="-1" strike="noStrike">
              <a:latin typeface="pà'11ãþ"/>
              <a:ea typeface="pà'11ãþ"/>
            </a:endParaRPr>
          </a:p>
          <a:p>
            <a:pPr algn="ctr">
              <a:buNone/>
            </a:pPr>
            <a:r>
              <a:rPr b="0" lang="en-PH" sz="2000" spc="-1" strike="noStrike">
                <a:latin typeface="pà'11ãþ"/>
                <a:ea typeface="pà'11ãþ"/>
              </a:rPr>
              <a:t>Simplify the right-hand side of the equation:</a:t>
            </a:r>
            <a:endParaRPr b="0" lang="en-PH" sz="2000" spc="-1" strike="noStrike">
              <a:latin typeface="pà'11ãþ"/>
              <a:ea typeface="pà'11ãþ"/>
            </a:endParaRPr>
          </a:p>
          <a:p>
            <a:pPr algn="ctr">
              <a:buNone/>
            </a:pPr>
            <a:r>
              <a:rPr b="0" lang="en-PH" sz="2000" spc="-1" strike="noStrike">
                <a:latin typeface="pà'11ãþ"/>
                <a:ea typeface="pà'11ãþ"/>
              </a:rPr>
              <a:t>6x = 24</a:t>
            </a:r>
            <a:endParaRPr b="0" lang="en-PH" sz="2000" spc="-1" strike="noStrike">
              <a:latin typeface="pà'11ãþ"/>
              <a:ea typeface="pà'11ãþ"/>
            </a:endParaRPr>
          </a:p>
          <a:p>
            <a:pPr algn="ctr">
              <a:buNone/>
            </a:pPr>
            <a:endParaRPr b="0" lang="en-PH" sz="2000" spc="-1" strike="noStrike">
              <a:latin typeface="pà'11ãþ"/>
              <a:ea typeface="pà'11ãþ"/>
            </a:endParaRPr>
          </a:p>
          <a:p>
            <a:pPr algn="ctr">
              <a:buNone/>
            </a:pPr>
            <a:r>
              <a:rPr b="0" lang="en-PH" sz="2000" spc="-1" strike="noStrike">
                <a:latin typeface="pà'11ãþ"/>
                <a:ea typeface="pà'11ãþ"/>
              </a:rPr>
              <a:t>Divide both sides of the equation by 6:</a:t>
            </a:r>
            <a:endParaRPr b="0" lang="en-PH" sz="2000" spc="-1" strike="noStrike">
              <a:latin typeface="pà'11ãþ"/>
              <a:ea typeface="pà'11ãþ"/>
            </a:endParaRPr>
          </a:p>
          <a:p>
            <a:pPr algn="ctr">
              <a:buNone/>
            </a:pPr>
            <a:r>
              <a:rPr b="0" lang="en-PH" sz="2000" spc="-1" strike="noStrike">
                <a:latin typeface="pà'11ãþ"/>
                <a:ea typeface="pà'11ãþ"/>
              </a:rPr>
              <a:t>X = 24 / 6</a:t>
            </a:r>
            <a:endParaRPr b="0" lang="en-PH" sz="2000" spc="-1" strike="noStrike">
              <a:latin typeface="pà'11ãþ"/>
              <a:ea typeface="pà'11ãþ"/>
            </a:endParaRPr>
          </a:p>
          <a:p>
            <a:pPr algn="ctr">
              <a:buNone/>
            </a:pPr>
            <a:endParaRPr b="0" lang="en-PH" sz="2000" spc="-1" strike="noStrike">
              <a:latin typeface="pà'11ãþ"/>
              <a:ea typeface="pà'11ãþ"/>
            </a:endParaRPr>
          </a:p>
          <a:p>
            <a:pPr algn="ctr">
              <a:buNone/>
            </a:pPr>
            <a:r>
              <a:rPr b="0" lang="en-PH" sz="2000" spc="-1" strike="noStrike">
                <a:latin typeface="pà'11ãþ"/>
                <a:ea typeface="pà'11ãþ"/>
              </a:rPr>
              <a:t>Therefore, the value of x is 4.</a:t>
            </a:r>
            <a:endParaRPr b="0" lang="en-PH" sz="2000" spc="-1" strike="noStrike">
              <a:latin typeface="pà'11ãþ"/>
              <a:ea typeface="pà'11ãþ"/>
            </a:endParaRPr>
          </a:p>
        </p:txBody>
      </p:sp>
    </p:spTree>
  </p:cSld>
  <p:transition>
    <p:fade/>
  </p:transition>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83" name="" descr=""/>
          <p:cNvPicPr/>
          <p:nvPr/>
        </p:nvPicPr>
        <p:blipFill>
          <a:blip r:embed="rId1"/>
          <a:stretch/>
        </p:blipFill>
        <p:spPr>
          <a:xfrm>
            <a:off x="6060240" y="2340000"/>
            <a:ext cx="6167880" cy="5584320"/>
          </a:xfrm>
          <a:prstGeom prst="rect">
            <a:avLst/>
          </a:prstGeom>
          <a:ln w="0">
            <a:noFill/>
          </a:ln>
        </p:spPr>
      </p:pic>
      <p:sp>
        <p:nvSpPr>
          <p:cNvPr id="384" name="Freeform 8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85" name="Group 24"/>
          <p:cNvGrpSpPr/>
          <p:nvPr/>
        </p:nvGrpSpPr>
        <p:grpSpPr>
          <a:xfrm>
            <a:off x="16303320" y="0"/>
            <a:ext cx="1441080" cy="1441080"/>
            <a:chOff x="16303320" y="0"/>
            <a:chExt cx="1441080" cy="1441080"/>
          </a:xfrm>
        </p:grpSpPr>
        <p:sp>
          <p:nvSpPr>
            <p:cNvPr id="386" name="Freeform 8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87" name="Freeform 8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88" name="TextBox 94"/>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389" name="TextBox 95"/>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390" name="TextBox 96"/>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391" name="TextBox 97"/>
          <p:cNvSpPr/>
          <p:nvPr/>
        </p:nvSpPr>
        <p:spPr>
          <a:xfrm>
            <a:off x="541440" y="1476000"/>
            <a:ext cx="1720476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5</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Find the value of x in the given triangle below.</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392"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Tree>
  </p:cSld>
  <p:transition>
    <p:fade/>
  </p:transition>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393" name="" descr=""/>
          <p:cNvPicPr/>
          <p:nvPr/>
        </p:nvPicPr>
        <p:blipFill>
          <a:blip r:embed="rId1"/>
          <a:stretch/>
        </p:blipFill>
        <p:spPr>
          <a:xfrm>
            <a:off x="6060240" y="2340000"/>
            <a:ext cx="6167880" cy="5584320"/>
          </a:xfrm>
          <a:prstGeom prst="rect">
            <a:avLst/>
          </a:prstGeom>
          <a:ln w="0">
            <a:noFill/>
          </a:ln>
        </p:spPr>
      </p:pic>
      <p:sp>
        <p:nvSpPr>
          <p:cNvPr id="394" name="Freeform 8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2"/>
            <a:srcRect/>
            <a:stretch/>
          </a:blipFill>
          <a:ln w="0">
            <a:noFill/>
          </a:ln>
        </p:spPr>
        <p:style>
          <a:lnRef idx="0"/>
          <a:fillRef idx="0"/>
          <a:effectRef idx="0"/>
          <a:fontRef idx="minor"/>
        </p:style>
      </p:sp>
      <p:grpSp>
        <p:nvGrpSpPr>
          <p:cNvPr id="395" name="Group 25"/>
          <p:cNvGrpSpPr/>
          <p:nvPr/>
        </p:nvGrpSpPr>
        <p:grpSpPr>
          <a:xfrm>
            <a:off x="16303320" y="0"/>
            <a:ext cx="1441080" cy="1441080"/>
            <a:chOff x="16303320" y="0"/>
            <a:chExt cx="1441080" cy="1441080"/>
          </a:xfrm>
        </p:grpSpPr>
        <p:sp>
          <p:nvSpPr>
            <p:cNvPr id="396" name="Freeform 8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397" name="Freeform 8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3"/>
            <a:srcRect/>
            <a:stretch/>
          </a:blipFill>
          <a:ln w="0">
            <a:noFill/>
          </a:ln>
        </p:spPr>
        <p:style>
          <a:lnRef idx="0"/>
          <a:fillRef idx="0"/>
          <a:effectRef idx="0"/>
          <a:fontRef idx="minor"/>
        </p:style>
      </p:sp>
      <p:sp>
        <p:nvSpPr>
          <p:cNvPr id="398" name="TextBox 98"/>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SHEET</a:t>
            </a:r>
            <a:endParaRPr b="0" lang="en-PH" sz="3000" spc="-1" strike="noStrike">
              <a:latin typeface="Arial"/>
            </a:endParaRPr>
          </a:p>
        </p:txBody>
      </p:sp>
      <p:sp>
        <p:nvSpPr>
          <p:cNvPr id="399" name="TextBox 99"/>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00" name="TextBox 100"/>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01" name="TextBox 101"/>
          <p:cNvSpPr/>
          <p:nvPr/>
        </p:nvSpPr>
        <p:spPr>
          <a:xfrm>
            <a:off x="541440" y="1476000"/>
            <a:ext cx="17204760" cy="18291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5</a:t>
            </a:r>
            <a:endParaRPr b="0" lang="en-PH" sz="2000" spc="-1" strike="noStrike">
              <a:latin typeface="Arial"/>
            </a:endParaRPr>
          </a:p>
          <a:p>
            <a:pPr algn="ctr">
              <a:lnSpc>
                <a:spcPts val="3600"/>
              </a:lnSpc>
              <a:buNone/>
            </a:pPr>
            <a:r>
              <a:rPr b="1" lang="en-US" sz="2000" spc="-1" strike="noStrike">
                <a:solidFill>
                  <a:srgbClr val="000000"/>
                </a:solidFill>
                <a:latin typeface="Lato"/>
                <a:ea typeface="DejaVu Sans"/>
              </a:rPr>
              <a:t>Find the value of x in the given triangle below.</a:t>
            </a:r>
            <a:endParaRPr b="0" lang="en-PH" sz="2000" spc="-1" strike="noStrike">
              <a:latin typeface="Arial"/>
            </a:endParaRPr>
          </a:p>
          <a:p>
            <a:pPr algn="ctr">
              <a:lnSpc>
                <a:spcPts val="3600"/>
              </a:lnSpc>
              <a:buNone/>
            </a:pP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endParaRPr b="0" lang="en-PH" sz="2000" spc="-1" strike="noStrike">
              <a:latin typeface="Arial"/>
            </a:endParaRPr>
          </a:p>
        </p:txBody>
      </p:sp>
      <mc:AlternateContent>
        <mc:Choice xmlns:a14="http://schemas.microsoft.com/office/drawing/2010/main" Requires="a14">
          <p:sp>
            <p:nvSpPr>
              <p:cNvPr id="402"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403" name=""/>
          <p:cNvSpPr txBox="1"/>
          <p:nvPr/>
        </p:nvSpPr>
        <p:spPr>
          <a:xfrm>
            <a:off x="8064000" y="7884000"/>
            <a:ext cx="2160000" cy="102348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
            </a:endParaRPr>
          </a:p>
          <a:p>
            <a:pPr algn="ctr">
              <a:buNone/>
            </a:pPr>
            <a:r>
              <a:rPr b="0" lang="en-PH" sz="2000" spc="-1" strike="noStrike">
                <a:latin typeface="Montserrat"/>
              </a:rPr>
              <a:t>Try It 5</a:t>
            </a:r>
            <a:endParaRPr b="0" lang="en-PH" sz="2000" spc="-1" strike="noStrike">
              <a:latin typeface="Montserrat"/>
              <a:ea typeface=""/>
            </a:endParaRPr>
          </a:p>
          <a:p>
            <a:pPr algn="ctr">
              <a:buNone/>
            </a:pPr>
            <a:r>
              <a:rPr b="0" lang="en-PH" sz="2000" spc="-1" strike="noStrike">
                <a:latin typeface="Montserrat"/>
                <a:ea typeface=""/>
              </a:rPr>
              <a:t>x </a:t>
            </a:r>
            <a:r>
              <a:rPr b="0" lang="en-PH" sz="2000" spc="-1" strike="noStrike">
                <a:latin typeface="Montserrat"/>
                <a:ea typeface="pà'11ãþ"/>
              </a:rPr>
              <a:t>= </a:t>
            </a:r>
            <a:r>
              <a:rPr b="0" lang="en-PH" sz="2000" spc="-1" strike="noStrike">
                <a:latin typeface="Montserrat"/>
                <a:ea typeface=""/>
              </a:rPr>
              <a:t>12</a:t>
            </a:r>
            <a:endParaRPr b="0" lang="en-PH" sz="2000" spc="-1" strike="noStrike">
              <a:latin typeface="Montserrat"/>
              <a:ea typeface=""/>
            </a:endParaRPr>
          </a:p>
        </p:txBody>
      </p:sp>
    </p:spTree>
  </p:cSld>
  <p:transition>
    <p:fade/>
  </p:transition>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4" name="Freeform 9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05" name="Group 26"/>
          <p:cNvGrpSpPr/>
          <p:nvPr/>
        </p:nvGrpSpPr>
        <p:grpSpPr>
          <a:xfrm>
            <a:off x="16303320" y="0"/>
            <a:ext cx="1441080" cy="1441080"/>
            <a:chOff x="16303320" y="0"/>
            <a:chExt cx="1441080" cy="1441080"/>
          </a:xfrm>
        </p:grpSpPr>
        <p:sp>
          <p:nvSpPr>
            <p:cNvPr id="406" name="Freeform 9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07" name="Freeform 9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408" name="TextBox 10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09" name="TextBox 103"/>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10" name="Freeform 93"/>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411" name="TextBox 104"/>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412" name="TextBox 105"/>
          <p:cNvSpPr/>
          <p:nvPr/>
        </p:nvSpPr>
        <p:spPr>
          <a:xfrm>
            <a:off x="4912920" y="1260000"/>
            <a:ext cx="8462160" cy="274680"/>
          </a:xfrm>
          <a:prstGeom prst="rect">
            <a:avLst/>
          </a:prstGeom>
          <a:noFill/>
          <a:ln w="0">
            <a:noFill/>
          </a:ln>
        </p:spPr>
        <p:style>
          <a:lnRef idx="0"/>
          <a:fillRef idx="0"/>
          <a:effectRef idx="0"/>
          <a:fontRef idx="minor"/>
        </p:style>
        <p:txBody>
          <a:bodyPr lIns="0" rIns="0" tIns="0" bIns="0" anchor="t">
            <a:spAutoFit/>
          </a:bodyPr>
          <a:p>
            <a:pPr algn="ctr">
              <a:buNone/>
            </a:pPr>
            <a:r>
              <a:rPr b="1" lang="en-US" sz="1800" spc="-1" strike="noStrike">
                <a:solidFill>
                  <a:srgbClr val="000000"/>
                </a:solidFill>
                <a:latin typeface="Montserrat"/>
                <a:ea typeface="DejaVu Sans"/>
              </a:rPr>
              <a:t>Example 6:</a:t>
            </a:r>
            <a:endParaRPr b="0" lang="en-PH" sz="1800" spc="-1" strike="noStrike">
              <a:latin typeface="Arial"/>
            </a:endParaRPr>
          </a:p>
        </p:txBody>
      </p:sp>
      <p:sp>
        <p:nvSpPr>
          <p:cNvPr id="413" name=""/>
          <p:cNvSpPr/>
          <p:nvPr/>
        </p:nvSpPr>
        <p:spPr>
          <a:xfrm>
            <a:off x="360000" y="1937520"/>
            <a:ext cx="9000000" cy="7242480"/>
          </a:xfrm>
          <a:prstGeom prst="rect">
            <a:avLst/>
          </a:prstGeom>
          <a:noFill/>
          <a:ln w="0">
            <a:noFill/>
          </a:ln>
        </p:spPr>
        <p:style>
          <a:lnRef idx="0"/>
          <a:fillRef idx="0"/>
          <a:effectRef idx="0"/>
          <a:fontRef idx="minor"/>
        </p:style>
      </p:sp>
      <p:sp>
        <p:nvSpPr>
          <p:cNvPr id="414" name=""/>
          <p:cNvSpPr txBox="1"/>
          <p:nvPr/>
        </p:nvSpPr>
        <p:spPr>
          <a:xfrm>
            <a:off x="540000" y="1440000"/>
            <a:ext cx="17460000" cy="5697000"/>
          </a:xfrm>
          <a:prstGeom prst="rect">
            <a:avLst/>
          </a:prstGeom>
          <a:noFill/>
          <a:ln w="0">
            <a:noFill/>
          </a:ln>
        </p:spPr>
        <p:txBody>
          <a:bodyPr lIns="90000" rIns="90000" tIns="45000" bIns="45000" anchor="t">
            <a:noAutofit/>
          </a:bodyPr>
          <a:p>
            <a:r>
              <a:rPr b="0" lang="en-PH" sz="2000" spc="-1" strike="noStrike">
                <a:latin typeface="pà'11ãþ"/>
                <a:ea typeface="pà'11ãþ"/>
              </a:rPr>
              <a:t>	</a:t>
            </a:r>
            <a:r>
              <a:rPr b="0" lang="en-PH" sz="2000" spc="-1" strike="noStrike">
                <a:latin typeface="pà'11ãþ"/>
                <a:ea typeface="pà'11ãþ"/>
              </a:rPr>
              <a:t>The amount of medication that should be administered to children is based on the ratio of the child’s weight to that of an average adult. The average adult’s weight of 70 kilograms is often used. If an adult dose of a medication is 20 milligrams, how much should a 14-kilogram child take for his/her medication?</a:t>
            </a:r>
            <a:endParaRPr b="0" lang="en-PH" sz="2000" spc="-1" strike="noStrike">
              <a:latin typeface="pà'11ãþ"/>
              <a:ea typeface="pà'11ãþ"/>
            </a:endParaRPr>
          </a:p>
        </p:txBody>
      </p:sp>
      <p:sp>
        <p:nvSpPr>
          <p:cNvPr id="415" name=""/>
          <p:cNvSpPr/>
          <p:nvPr/>
        </p:nvSpPr>
        <p:spPr>
          <a:xfrm>
            <a:off x="3780000" y="3376800"/>
            <a:ext cx="5025600" cy="0"/>
          </a:xfrm>
          <a:prstGeom prst="line">
            <a:avLst/>
          </a:prstGeom>
          <a:ln w="6120">
            <a:solidFill>
              <a:srgbClr val="231f20"/>
            </a:solidFill>
            <a:miter/>
          </a:ln>
        </p:spPr>
        <p:style>
          <a:lnRef idx="0"/>
          <a:fillRef idx="0"/>
          <a:effectRef idx="0"/>
          <a:fontRef idx="minor"/>
        </p:style>
      </p:sp>
      <p:sp>
        <p:nvSpPr>
          <p:cNvPr id="416" name=""/>
          <p:cNvSpPr/>
          <p:nvPr/>
        </p:nvSpPr>
        <p:spPr>
          <a:xfrm>
            <a:off x="9286200" y="3376800"/>
            <a:ext cx="4944960" cy="0"/>
          </a:xfrm>
          <a:prstGeom prst="line">
            <a:avLst/>
          </a:prstGeom>
          <a:ln w="6120">
            <a:solidFill>
              <a:srgbClr val="231f20"/>
            </a:solidFill>
            <a:miter/>
          </a:ln>
        </p:spPr>
        <p:style>
          <a:lnRef idx="0"/>
          <a:fillRef idx="0"/>
          <a:effectRef idx="0"/>
          <a:fontRef idx="minor"/>
        </p:style>
      </p:sp>
      <p:sp>
        <p:nvSpPr>
          <p:cNvPr id="417" name=""/>
          <p:cNvSpPr txBox="1"/>
          <p:nvPr/>
        </p:nvSpPr>
        <p:spPr>
          <a:xfrm>
            <a:off x="8933040" y="3218760"/>
            <a:ext cx="425880" cy="71856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418" name=""/>
          <p:cNvSpPr/>
          <p:nvPr/>
        </p:nvSpPr>
        <p:spPr>
          <a:xfrm>
            <a:off x="7625880" y="4454640"/>
            <a:ext cx="2698920" cy="0"/>
          </a:xfrm>
          <a:custGeom>
            <a:avLst/>
            <a:gdLst/>
            <a:ahLst/>
            <a:rect l="0" t="0" r="r" b="b"/>
            <a:pathLst>
              <a:path w="7498" h="1">
                <a:moveTo>
                  <a:pt x="0" y="0"/>
                </a:moveTo>
                <a:lnTo>
                  <a:pt x="3331" y="0"/>
                </a:lnTo>
                <a:moveTo>
                  <a:pt x="4668" y="0"/>
                </a:moveTo>
                <a:lnTo>
                  <a:pt x="7497" y="0"/>
                </a:lnTo>
              </a:path>
            </a:pathLst>
          </a:custGeom>
          <a:ln w="6120">
            <a:solidFill>
              <a:srgbClr val="231f20"/>
            </a:solidFill>
            <a:miter/>
          </a:ln>
        </p:spPr>
      </p:sp>
      <p:sp>
        <p:nvSpPr>
          <p:cNvPr id="419" name=""/>
          <p:cNvSpPr txBox="1"/>
          <p:nvPr/>
        </p:nvSpPr>
        <p:spPr>
          <a:xfrm>
            <a:off x="8952120" y="4296600"/>
            <a:ext cx="425880" cy="71856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420" name=""/>
          <p:cNvSpPr txBox="1"/>
          <p:nvPr/>
        </p:nvSpPr>
        <p:spPr>
          <a:xfrm>
            <a:off x="8957160" y="5234400"/>
            <a:ext cx="425880" cy="71820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421" name=""/>
          <p:cNvSpPr txBox="1"/>
          <p:nvPr/>
        </p:nvSpPr>
        <p:spPr>
          <a:xfrm>
            <a:off x="8957160" y="5761800"/>
            <a:ext cx="425880" cy="718200"/>
          </a:xfrm>
          <a:prstGeom prst="rect">
            <a:avLst/>
          </a:prstGeom>
          <a:noFill/>
          <a:ln w="0">
            <a:noFill/>
          </a:ln>
        </p:spPr>
        <p:txBody>
          <a:bodyPr lIns="0" rIns="0" tIns="0" bIns="0" anchor="t">
            <a:noAutofit/>
          </a:bodyPr>
          <a:p>
            <a:r>
              <a:rPr b="0" lang="en-PH" sz="2000" spc="-1" strike="noStrike">
                <a:solidFill>
                  <a:srgbClr val="231f20"/>
                </a:solidFill>
                <a:latin typeface="Montserrat"/>
              </a:rPr>
              <a:t>=</a:t>
            </a:r>
            <a:endParaRPr b="0" lang="en-PH" sz="2000" spc="-1" strike="noStrike">
              <a:latin typeface="Montserrat"/>
            </a:endParaRPr>
          </a:p>
        </p:txBody>
      </p:sp>
      <p:sp>
        <p:nvSpPr>
          <p:cNvPr id="422" name=""/>
          <p:cNvSpPr txBox="1"/>
          <p:nvPr/>
        </p:nvSpPr>
        <p:spPr>
          <a:xfrm>
            <a:off x="4353480" y="2975400"/>
            <a:ext cx="374652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adult weight</a:t>
            </a:r>
            <a:endParaRPr b="0" lang="en-PH" sz="2000" spc="-1" strike="noStrike">
              <a:latin typeface="Montserrat"/>
              <a:ea typeface=""/>
            </a:endParaRPr>
          </a:p>
        </p:txBody>
      </p:sp>
      <p:sp>
        <p:nvSpPr>
          <p:cNvPr id="423" name=""/>
          <p:cNvSpPr txBox="1"/>
          <p:nvPr/>
        </p:nvSpPr>
        <p:spPr>
          <a:xfrm>
            <a:off x="10044000" y="2952000"/>
            <a:ext cx="374652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child weight</a:t>
            </a:r>
            <a:endParaRPr b="0" lang="en-PH" sz="2000" spc="-1" strike="noStrike">
              <a:latin typeface="Montserrat"/>
              <a:ea typeface=""/>
            </a:endParaRPr>
          </a:p>
        </p:txBody>
      </p:sp>
      <p:sp>
        <p:nvSpPr>
          <p:cNvPr id="424" name=""/>
          <p:cNvSpPr txBox="1"/>
          <p:nvPr/>
        </p:nvSpPr>
        <p:spPr>
          <a:xfrm>
            <a:off x="4356000" y="3420000"/>
            <a:ext cx="374652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adult dose of medication</a:t>
            </a:r>
            <a:endParaRPr b="0" lang="en-PH" sz="2000" spc="-1" strike="noStrike">
              <a:latin typeface="Montserrat"/>
              <a:ea typeface=""/>
            </a:endParaRPr>
          </a:p>
        </p:txBody>
      </p:sp>
      <p:sp>
        <p:nvSpPr>
          <p:cNvPr id="425" name=""/>
          <p:cNvSpPr txBox="1"/>
          <p:nvPr/>
        </p:nvSpPr>
        <p:spPr>
          <a:xfrm>
            <a:off x="9365400" y="3420360"/>
            <a:ext cx="522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child dose of medication</a:t>
            </a:r>
            <a:endParaRPr b="0" lang="en-PH" sz="2000" spc="-1" strike="noStrike">
              <a:latin typeface="Montserrat"/>
              <a:ea typeface=""/>
            </a:endParaRPr>
          </a:p>
        </p:txBody>
      </p:sp>
      <p:sp>
        <p:nvSpPr>
          <p:cNvPr id="426" name=""/>
          <p:cNvSpPr txBox="1"/>
          <p:nvPr/>
        </p:nvSpPr>
        <p:spPr>
          <a:xfrm>
            <a:off x="7560000" y="39600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70 kg</a:t>
            </a:r>
            <a:endParaRPr b="0" lang="en-PH" sz="2000" spc="-1" strike="noStrike">
              <a:latin typeface="Montserrat"/>
              <a:ea typeface=""/>
            </a:endParaRPr>
          </a:p>
        </p:txBody>
      </p:sp>
      <p:sp>
        <p:nvSpPr>
          <p:cNvPr id="427" name=""/>
          <p:cNvSpPr txBox="1"/>
          <p:nvPr/>
        </p:nvSpPr>
        <p:spPr>
          <a:xfrm>
            <a:off x="7560000" y="45360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20 mg</a:t>
            </a:r>
            <a:endParaRPr b="0" lang="en-PH" sz="2000" spc="-1" strike="noStrike">
              <a:latin typeface="Montserrat"/>
              <a:ea typeface=""/>
            </a:endParaRPr>
          </a:p>
        </p:txBody>
      </p:sp>
      <p:sp>
        <p:nvSpPr>
          <p:cNvPr id="428" name=""/>
          <p:cNvSpPr txBox="1"/>
          <p:nvPr/>
        </p:nvSpPr>
        <p:spPr>
          <a:xfrm>
            <a:off x="9252000" y="39600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14 kg</a:t>
            </a:r>
            <a:endParaRPr b="0" lang="en-PH" sz="2000" spc="-1" strike="noStrike">
              <a:latin typeface="Montserrat"/>
              <a:ea typeface=""/>
            </a:endParaRPr>
          </a:p>
        </p:txBody>
      </p:sp>
      <p:sp>
        <p:nvSpPr>
          <p:cNvPr id="429" name=""/>
          <p:cNvSpPr txBox="1"/>
          <p:nvPr/>
        </p:nvSpPr>
        <p:spPr>
          <a:xfrm>
            <a:off x="9324000" y="45360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x mg</a:t>
            </a:r>
            <a:endParaRPr b="0" lang="en-PH" sz="2000" spc="-1" strike="noStrike">
              <a:latin typeface="Montserrat"/>
              <a:ea typeface=""/>
            </a:endParaRPr>
          </a:p>
        </p:txBody>
      </p:sp>
      <p:sp>
        <p:nvSpPr>
          <p:cNvPr id="430" name=""/>
          <p:cNvSpPr txBox="1"/>
          <p:nvPr/>
        </p:nvSpPr>
        <p:spPr>
          <a:xfrm>
            <a:off x="7697160" y="51426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70x</a:t>
            </a:r>
            <a:endParaRPr b="0" lang="en-PH" sz="2000" spc="-1" strike="noStrike">
              <a:latin typeface="Montserrat"/>
              <a:ea typeface=""/>
            </a:endParaRPr>
          </a:p>
        </p:txBody>
      </p:sp>
      <p:sp>
        <p:nvSpPr>
          <p:cNvPr id="431" name=""/>
          <p:cNvSpPr txBox="1"/>
          <p:nvPr/>
        </p:nvSpPr>
        <p:spPr>
          <a:xfrm>
            <a:off x="9180000" y="51480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280</a:t>
            </a:r>
            <a:endParaRPr b="0" lang="en-PH" sz="2000" spc="-1" strike="noStrike">
              <a:latin typeface="Montserrat"/>
              <a:ea typeface=""/>
            </a:endParaRPr>
          </a:p>
        </p:txBody>
      </p:sp>
      <p:sp>
        <p:nvSpPr>
          <p:cNvPr id="432" name=""/>
          <p:cNvSpPr txBox="1"/>
          <p:nvPr/>
        </p:nvSpPr>
        <p:spPr>
          <a:xfrm>
            <a:off x="7697160" y="564660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x</a:t>
            </a:r>
            <a:endParaRPr b="0" lang="en-PH" sz="2000" spc="-1" strike="noStrike">
              <a:latin typeface="Montserrat"/>
              <a:ea typeface=""/>
            </a:endParaRPr>
          </a:p>
        </p:txBody>
      </p:sp>
      <p:sp>
        <p:nvSpPr>
          <p:cNvPr id="433" name=""/>
          <p:cNvSpPr txBox="1"/>
          <p:nvPr/>
        </p:nvSpPr>
        <p:spPr>
          <a:xfrm>
            <a:off x="9252000" y="5646960"/>
            <a:ext cx="1260000" cy="401400"/>
          </a:xfrm>
          <a:prstGeom prst="rect">
            <a:avLst/>
          </a:prstGeom>
          <a:noFill/>
          <a:ln w="0">
            <a:noFill/>
          </a:ln>
        </p:spPr>
        <p:txBody>
          <a:bodyPr lIns="90000" rIns="90000" tIns="45000" bIns="45000" anchor="t">
            <a:noAutofit/>
          </a:bodyPr>
          <a:p>
            <a:pPr algn="ctr">
              <a:buNone/>
            </a:pPr>
            <a:r>
              <a:rPr b="0" lang="en-PH" sz="2000" spc="-1" strike="noStrike">
                <a:latin typeface="Montserrat"/>
                <a:ea typeface=""/>
              </a:rPr>
              <a:t>4 mg</a:t>
            </a:r>
            <a:endParaRPr b="0" lang="en-PH" sz="2000" spc="-1" strike="noStrike">
              <a:latin typeface="Montserrat"/>
              <a:ea typeface=""/>
            </a:endParaRPr>
          </a:p>
        </p:txBody>
      </p:sp>
    </p:spTree>
  </p:cSld>
  <p:transition>
    <p:fade/>
  </p:transition>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Freeform 9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35" name="Group 27"/>
          <p:cNvGrpSpPr/>
          <p:nvPr/>
        </p:nvGrpSpPr>
        <p:grpSpPr>
          <a:xfrm>
            <a:off x="16303320" y="0"/>
            <a:ext cx="1441080" cy="1441080"/>
            <a:chOff x="16303320" y="0"/>
            <a:chExt cx="1441080" cy="1441080"/>
          </a:xfrm>
        </p:grpSpPr>
        <p:sp>
          <p:nvSpPr>
            <p:cNvPr id="436" name="Freeform 9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37" name="Freeform 9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438" name="TextBox 106"/>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t>
            </a:r>
            <a:endParaRPr b="0" lang="en-PH" sz="3000" spc="-1" strike="noStrike">
              <a:latin typeface="Arial"/>
            </a:endParaRPr>
          </a:p>
        </p:txBody>
      </p:sp>
      <p:sp>
        <p:nvSpPr>
          <p:cNvPr id="439" name="TextBox 10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40" name="TextBox 10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41" name="TextBox 109"/>
          <p:cNvSpPr/>
          <p:nvPr/>
        </p:nvSpPr>
        <p:spPr>
          <a:xfrm>
            <a:off x="541440" y="1440000"/>
            <a:ext cx="17204760" cy="4575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6</a:t>
            </a:r>
            <a:endParaRPr b="0" lang="en-PH" sz="2000" spc="-1" strike="noStrike">
              <a:latin typeface="Arial"/>
            </a:endParaRPr>
          </a:p>
        </p:txBody>
      </p:sp>
      <mc:AlternateContent>
        <mc:Choice xmlns:a14="http://schemas.microsoft.com/office/drawing/2010/main" Requires="a14">
          <p:sp>
            <p:nvSpPr>
              <p:cNvPr id="442"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443" name=""/>
          <p:cNvSpPr txBox="1"/>
          <p:nvPr/>
        </p:nvSpPr>
        <p:spPr>
          <a:xfrm>
            <a:off x="662040" y="1980000"/>
            <a:ext cx="16964280" cy="1490040"/>
          </a:xfrm>
          <a:prstGeom prst="rect">
            <a:avLst/>
          </a:prstGeom>
          <a:noFill/>
          <a:ln w="0">
            <a:noFill/>
          </a:ln>
        </p:spPr>
        <p:txBody>
          <a:bodyPr lIns="90000" rIns="90000" tIns="45000" bIns="45000" anchor="t">
            <a:noAutofit/>
          </a:bodyPr>
          <a:p>
            <a:pPr>
              <a:lnSpc>
                <a:spcPct val="150000"/>
              </a:lnSpc>
              <a:buNone/>
            </a:pPr>
            <a:r>
              <a:rPr b="0" lang="en-PH" sz="2000" spc="-1" strike="noStrike">
                <a:latin typeface="Montserrat"/>
              </a:rPr>
              <a:t>	</a:t>
            </a:r>
            <a:r>
              <a:rPr b="0" lang="en-PH" sz="2000" spc="-1" strike="noStrike">
                <a:latin typeface="Montserrat"/>
              </a:rPr>
              <a:t>The amount of medication that should be administered to children is based on the ratio of the child’s weight to that of an average adult. The average adult weight of 70 kilograms is often used. If an adult dose of a medication is 20 milligrams, how</a:t>
            </a:r>
            <a:endParaRPr b="0" lang="en-PH" sz="2000" spc="-1" strike="noStrike">
              <a:latin typeface="Montserrat"/>
              <a:ea typeface="pà'11ãþ"/>
            </a:endParaRPr>
          </a:p>
          <a:p>
            <a:pPr>
              <a:lnSpc>
                <a:spcPct val="150000"/>
              </a:lnSpc>
              <a:buNone/>
            </a:pPr>
            <a:r>
              <a:rPr b="0" lang="en-PH" sz="2000" spc="-1" strike="noStrike">
                <a:latin typeface="Montserrat"/>
              </a:rPr>
              <a:t>much should a 10.5-kilogram child take for his/her medication? </a:t>
            </a:r>
            <a:endParaRPr b="0" lang="en-PH" sz="2000" spc="-1" strike="noStrike">
              <a:latin typeface="Montserrat"/>
              <a:ea typeface="pà'11ãþ"/>
            </a:endParaRPr>
          </a:p>
        </p:txBody>
      </p:sp>
    </p:spTree>
  </p:cSld>
  <p:transition>
    <p:fade/>
  </p:transition>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Freeform 9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45" name="Group 28"/>
          <p:cNvGrpSpPr/>
          <p:nvPr/>
        </p:nvGrpSpPr>
        <p:grpSpPr>
          <a:xfrm>
            <a:off x="16303320" y="0"/>
            <a:ext cx="1441080" cy="1441080"/>
            <a:chOff x="16303320" y="0"/>
            <a:chExt cx="1441080" cy="1441080"/>
          </a:xfrm>
        </p:grpSpPr>
        <p:sp>
          <p:nvSpPr>
            <p:cNvPr id="446" name="Freeform 9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47" name="Freeform 9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448" name="TextBox 110"/>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SHEET</a:t>
            </a:r>
            <a:endParaRPr b="0" lang="en-PH" sz="3000" spc="-1" strike="noStrike">
              <a:latin typeface="Arial"/>
            </a:endParaRPr>
          </a:p>
        </p:txBody>
      </p:sp>
      <p:sp>
        <p:nvSpPr>
          <p:cNvPr id="449" name="TextBox 11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50" name="TextBox 11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451" name="TextBox 113"/>
          <p:cNvSpPr/>
          <p:nvPr/>
        </p:nvSpPr>
        <p:spPr>
          <a:xfrm>
            <a:off x="541440" y="1440000"/>
            <a:ext cx="17204760" cy="4575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Montserrat"/>
                <a:ea typeface="DejaVu Sans"/>
              </a:rPr>
              <a:t>Try It 6</a:t>
            </a:r>
            <a:endParaRPr b="1" lang="en-PH" sz="2000" spc="-1" strike="noStrike">
              <a:latin typeface="Montserrat"/>
            </a:endParaRPr>
          </a:p>
        </p:txBody>
      </p:sp>
      <mc:AlternateContent>
        <mc:Choice xmlns:a14="http://schemas.microsoft.com/office/drawing/2010/main" Requires="a14">
          <p:sp>
            <p:nvSpPr>
              <p:cNvPr id="452"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453" name=""/>
          <p:cNvSpPr txBox="1"/>
          <p:nvPr/>
        </p:nvSpPr>
        <p:spPr>
          <a:xfrm>
            <a:off x="3744000" y="4294440"/>
            <a:ext cx="10800000" cy="1334520"/>
          </a:xfrm>
          <a:prstGeom prst="rect">
            <a:avLst/>
          </a:prstGeom>
          <a:noFill/>
          <a:ln w="0">
            <a:noFill/>
          </a:ln>
        </p:spPr>
        <p:txBody>
          <a:bodyPr lIns="90000" rIns="90000" tIns="45000" bIns="45000" anchor="t">
            <a:noAutofit/>
          </a:bodyPr>
          <a:p>
            <a:pPr algn="ctr">
              <a:buNone/>
            </a:pPr>
            <a:r>
              <a:rPr b="1" lang="en-PH" sz="2000" spc="-1" strike="noStrike">
                <a:latin typeface="Montserrat"/>
              </a:rPr>
              <a:t>ANSWER:</a:t>
            </a:r>
            <a:endParaRPr b="0" lang="en-PH" sz="2000" spc="-1" strike="noStrike">
              <a:latin typeface="Montserrat"/>
              <a:ea typeface=""/>
            </a:endParaRPr>
          </a:p>
          <a:p>
            <a:pPr algn="ctr">
              <a:buNone/>
            </a:pPr>
            <a:r>
              <a:rPr b="1" lang="en-PH" sz="2000" spc="-1" strike="noStrike">
                <a:latin typeface="Montserrat"/>
              </a:rPr>
              <a:t>Try It 6</a:t>
            </a:r>
            <a:endParaRPr b="0" lang="en-PH" sz="2000" spc="-1" strike="noStrike">
              <a:latin typeface="Montserrat"/>
              <a:ea typeface=""/>
            </a:endParaRPr>
          </a:p>
          <a:p>
            <a:pPr algn="ctr">
              <a:buNone/>
            </a:pPr>
            <a:endParaRPr b="0" lang="en-PH" sz="2000" spc="-1" strike="noStrike">
              <a:latin typeface="Montserrat"/>
              <a:ea typeface=""/>
            </a:endParaRPr>
          </a:p>
          <a:p>
            <a:pPr algn="ctr">
              <a:buNone/>
            </a:pPr>
            <a:r>
              <a:rPr b="0" lang="en-PH" sz="2000" spc="-1" strike="noStrike">
                <a:latin typeface="Montserrat"/>
              </a:rPr>
              <a:t>A 10.5-kg child should take 3 mg for his/her medication.</a:t>
            </a:r>
            <a:endParaRPr b="0" lang="en-PH" sz="2000" spc="-1" strike="noStrike">
              <a:latin typeface="Montserrat"/>
              <a:ea typeface=""/>
            </a:endParaRPr>
          </a:p>
        </p:txBody>
      </p:sp>
      <p:sp>
        <p:nvSpPr>
          <p:cNvPr id="454" name=""/>
          <p:cNvSpPr txBox="1"/>
          <p:nvPr/>
        </p:nvSpPr>
        <p:spPr>
          <a:xfrm>
            <a:off x="662040" y="1980000"/>
            <a:ext cx="16964280" cy="1490040"/>
          </a:xfrm>
          <a:prstGeom prst="rect">
            <a:avLst/>
          </a:prstGeom>
          <a:noFill/>
          <a:ln w="0">
            <a:noFill/>
          </a:ln>
        </p:spPr>
        <p:txBody>
          <a:bodyPr lIns="90000" rIns="90000" tIns="45000" bIns="45000" anchor="t">
            <a:noAutofit/>
          </a:bodyPr>
          <a:p>
            <a:pPr>
              <a:lnSpc>
                <a:spcPct val="150000"/>
              </a:lnSpc>
              <a:buNone/>
            </a:pPr>
            <a:r>
              <a:rPr b="0" lang="en-PH" sz="2000" spc="-1" strike="noStrike">
                <a:latin typeface="Montserrat"/>
              </a:rPr>
              <a:t>	</a:t>
            </a:r>
            <a:r>
              <a:rPr b="0" lang="en-PH" sz="2000" spc="-1" strike="noStrike">
                <a:latin typeface="Montserrat"/>
              </a:rPr>
              <a:t>The amount of medication that should be administered to children is based on the ratio of the child’s weight to that of an average adult. The average adult weight of 70 kilograms is often used. If an adult dose of a medication is 20 milligrams, how</a:t>
            </a:r>
            <a:endParaRPr b="0" lang="en-PH" sz="2000" spc="-1" strike="noStrike">
              <a:latin typeface="Montserrat"/>
              <a:ea typeface="pà'11ãþ"/>
            </a:endParaRPr>
          </a:p>
          <a:p>
            <a:pPr>
              <a:lnSpc>
                <a:spcPct val="150000"/>
              </a:lnSpc>
              <a:buNone/>
            </a:pPr>
            <a:r>
              <a:rPr b="0" lang="en-PH" sz="2000" spc="-1" strike="noStrike">
                <a:latin typeface="Montserrat"/>
              </a:rPr>
              <a:t>much should a 10.5-kilogram child take for his/her medication? </a:t>
            </a:r>
            <a:endParaRPr b="0" lang="en-PH" sz="2000" spc="-1" strike="noStrike">
              <a:latin typeface="Montserrat"/>
              <a:ea typeface="pà'11ãþ"/>
            </a:endParaRPr>
          </a:p>
        </p:txBody>
      </p:sp>
    </p:spTree>
  </p:cSld>
  <p:transition>
    <p:fade/>
  </p:transition>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Freeform 1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07" name="Group 2"/>
          <p:cNvGrpSpPr/>
          <p:nvPr/>
        </p:nvGrpSpPr>
        <p:grpSpPr>
          <a:xfrm>
            <a:off x="16303320" y="0"/>
            <a:ext cx="1441080" cy="1441080"/>
            <a:chOff x="16303320" y="0"/>
            <a:chExt cx="1441080" cy="1441080"/>
          </a:xfrm>
        </p:grpSpPr>
        <p:sp>
          <p:nvSpPr>
            <p:cNvPr id="108" name="Freeform 1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09" name="Freeform 1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10" name="TextBox 11"/>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11" name="TextBox 12"/>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12" name="Freeform 13"/>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13" name="TextBox 14"/>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14" name=""/>
          <p:cNvSpPr/>
          <p:nvPr/>
        </p:nvSpPr>
        <p:spPr>
          <a:xfrm>
            <a:off x="460800" y="1260000"/>
            <a:ext cx="17365680" cy="53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000000"/>
                </a:solidFill>
                <a:latin typeface="Montserrat"/>
                <a:ea typeface="DejaVu Sans"/>
              </a:rPr>
              <a:t>Example 1: </a:t>
            </a:r>
            <a:endParaRPr b="0" lang="en-PH" sz="2000" spc="-1" strike="noStrike">
              <a:latin typeface="Arial"/>
            </a:endParaRPr>
          </a:p>
        </p:txBody>
      </p:sp>
      <p:sp>
        <p:nvSpPr>
          <p:cNvPr id="115" name=""/>
          <p:cNvSpPr/>
          <p:nvPr/>
        </p:nvSpPr>
        <p:spPr>
          <a:xfrm>
            <a:off x="1237320" y="2034720"/>
            <a:ext cx="11090160" cy="42408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1" lang="en-PH" sz="2000" spc="-1" strike="noStrike">
                <a:solidFill>
                  <a:srgbClr val="231f20"/>
                </a:solidFill>
                <a:latin typeface="Montserrat"/>
                <a:ea typeface="DejaVu Sans"/>
              </a:rPr>
              <a:t>Example 1:</a:t>
            </a:r>
            <a:r>
              <a:rPr b="0" lang="en-PH" sz="2000" spc="-1" strike="noStrike">
                <a:solidFill>
                  <a:srgbClr val="231f20"/>
                </a:solidFill>
                <a:latin typeface="Montserrat"/>
                <a:ea typeface="DejaVu Sans"/>
              </a:rPr>
              <a:t> Show that 7 : 21 = 12 : 36 is a proportion.</a:t>
            </a:r>
            <a:endParaRPr b="0" lang="en-PH" sz="2000" spc="-1" strike="noStrike">
              <a:latin typeface="Arial"/>
            </a:endParaRPr>
          </a:p>
        </p:txBody>
      </p:sp>
      <p:sp>
        <p:nvSpPr>
          <p:cNvPr id="116" name=""/>
          <p:cNvSpPr/>
          <p:nvPr/>
        </p:nvSpPr>
        <p:spPr>
          <a:xfrm>
            <a:off x="8728920" y="3528720"/>
            <a:ext cx="1582560" cy="360"/>
          </a:xfrm>
          <a:custGeom>
            <a:avLst/>
            <a:gdLst/>
            <a:ahLst/>
            <a:rect l="l" t="t" r="r" b="b"/>
            <a:pathLst>
              <a:path w="4399" h="1">
                <a:moveTo>
                  <a:pt x="0" y="0"/>
                </a:moveTo>
                <a:lnTo>
                  <a:pt x="1316" y="0"/>
                </a:lnTo>
                <a:moveTo>
                  <a:pt x="2928" y="0"/>
                </a:moveTo>
                <a:lnTo>
                  <a:pt x="4398" y="0"/>
                </a:lnTo>
              </a:path>
            </a:pathLst>
          </a:custGeom>
          <a:noFill/>
          <a:ln w="6120">
            <a:solidFill>
              <a:srgbClr val="231f20"/>
            </a:solidFill>
            <a:miter/>
          </a:ln>
        </p:spPr>
        <p:style>
          <a:lnRef idx="0"/>
          <a:fillRef idx="0"/>
          <a:effectRef idx="0"/>
          <a:fontRef idx="minor"/>
        </p:style>
      </p:sp>
      <p:sp>
        <p:nvSpPr>
          <p:cNvPr id="117" name=""/>
          <p:cNvSpPr/>
          <p:nvPr/>
        </p:nvSpPr>
        <p:spPr>
          <a:xfrm>
            <a:off x="8842680" y="3085920"/>
            <a:ext cx="439920" cy="42408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7</a:t>
            </a:r>
            <a:endParaRPr b="0" lang="en-PH" sz="2000" spc="-1" strike="noStrike">
              <a:latin typeface="Arial"/>
            </a:endParaRPr>
          </a:p>
        </p:txBody>
      </p:sp>
      <p:sp>
        <p:nvSpPr>
          <p:cNvPr id="118" name=""/>
          <p:cNvSpPr/>
          <p:nvPr/>
        </p:nvSpPr>
        <p:spPr>
          <a:xfrm>
            <a:off x="8753040" y="3570480"/>
            <a:ext cx="496080" cy="38880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21</a:t>
            </a:r>
            <a:endParaRPr b="0" lang="en-PH" sz="2000" spc="-1" strike="noStrike">
              <a:latin typeface="Arial"/>
            </a:endParaRPr>
          </a:p>
        </p:txBody>
      </p:sp>
      <p:sp>
        <p:nvSpPr>
          <p:cNvPr id="119" name=""/>
          <p:cNvSpPr/>
          <p:nvPr/>
        </p:nvSpPr>
        <p:spPr>
          <a:xfrm>
            <a:off x="9334440" y="3372840"/>
            <a:ext cx="439560" cy="42408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a:t>
            </a:r>
            <a:endParaRPr b="0" lang="en-PH" sz="2000" spc="-1" strike="noStrike">
              <a:latin typeface="Arial"/>
            </a:endParaRPr>
          </a:p>
        </p:txBody>
      </p:sp>
      <p:sp>
        <p:nvSpPr>
          <p:cNvPr id="120" name=""/>
          <p:cNvSpPr/>
          <p:nvPr/>
        </p:nvSpPr>
        <p:spPr>
          <a:xfrm>
            <a:off x="9380160" y="3187800"/>
            <a:ext cx="255960" cy="31068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a:t>
            </a:r>
            <a:endParaRPr b="0" lang="en-PH" sz="2000" spc="-1" strike="noStrike">
              <a:latin typeface="Arial"/>
            </a:endParaRPr>
          </a:p>
        </p:txBody>
      </p:sp>
      <p:sp>
        <p:nvSpPr>
          <p:cNvPr id="121" name=""/>
          <p:cNvSpPr/>
          <p:nvPr/>
        </p:nvSpPr>
        <p:spPr>
          <a:xfrm>
            <a:off x="9789120" y="3085920"/>
            <a:ext cx="496080" cy="42408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12</a:t>
            </a:r>
            <a:endParaRPr b="0" lang="en-PH" sz="2000" spc="-1" strike="noStrike">
              <a:latin typeface="Arial"/>
            </a:endParaRPr>
          </a:p>
        </p:txBody>
      </p:sp>
      <p:sp>
        <p:nvSpPr>
          <p:cNvPr id="122" name=""/>
          <p:cNvSpPr/>
          <p:nvPr/>
        </p:nvSpPr>
        <p:spPr>
          <a:xfrm>
            <a:off x="9799560" y="3570480"/>
            <a:ext cx="496080" cy="388800"/>
          </a:xfrm>
          <a:prstGeom prst="rect">
            <a:avLst/>
          </a:prstGeom>
          <a:noFill/>
          <a:ln w="0">
            <a:noFill/>
          </a:ln>
        </p:spPr>
        <p:style>
          <a:lnRef idx="0"/>
          <a:fillRef idx="0"/>
          <a:effectRef idx="0"/>
          <a:fontRef idx="minor"/>
        </p:style>
        <p:txBody>
          <a:bodyPr lIns="0" rIns="0" tIns="0" bIns="0" anchor="ctr">
            <a:noAutofit/>
          </a:bodyPr>
          <a:p>
            <a:pPr>
              <a:lnSpc>
                <a:spcPct val="100000"/>
              </a:lnSpc>
              <a:buNone/>
            </a:pPr>
            <a:r>
              <a:rPr b="0" lang="en-PH" sz="2000" spc="-1" strike="noStrike">
                <a:solidFill>
                  <a:srgbClr val="231f20"/>
                </a:solidFill>
                <a:latin typeface="Montserrat"/>
                <a:ea typeface="DejaVu Sans"/>
              </a:rPr>
              <a:t>36</a:t>
            </a:r>
            <a:endParaRPr b="0" lang="en-PH" sz="2000" spc="-1" strike="noStrike">
              <a:latin typeface="Arial"/>
            </a:endParaRPr>
          </a:p>
        </p:txBody>
      </p:sp>
      <p:sp>
        <p:nvSpPr>
          <p:cNvPr id="123" name=""/>
          <p:cNvSpPr/>
          <p:nvPr/>
        </p:nvSpPr>
        <p:spPr>
          <a:xfrm>
            <a:off x="907560" y="2585160"/>
            <a:ext cx="16472520" cy="3177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000" spc="-1" strike="noStrike">
                <a:solidFill>
                  <a:srgbClr val="000000"/>
                </a:solidFill>
                <a:latin typeface="Montserrat"/>
                <a:ea typeface="Nàþ"/>
              </a:rPr>
              <a:t>To show that the 7 : 21 = 12 : 36 is a proportion, express them in fraction form.</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solidFill>
                  <a:srgbClr val="000000"/>
                </a:solidFill>
                <a:latin typeface="Montserrat"/>
                <a:ea typeface="Nàþ"/>
              </a:rPr>
              <a:t>Then, simplify both fractions and check if they are equal. The fraction 7/21 simplifies to 1/3, while the fraction 12/36</a:t>
            </a:r>
            <a:endParaRPr b="0" lang="en-PH" sz="2000" spc="-1" strike="noStrike">
              <a:latin typeface="Arial"/>
            </a:endParaRPr>
          </a:p>
          <a:p>
            <a:pPr>
              <a:lnSpc>
                <a:spcPct val="100000"/>
              </a:lnSpc>
              <a:buNone/>
            </a:pPr>
            <a:r>
              <a:rPr b="0" lang="en-PH" sz="2000" spc="-1" strike="noStrike">
                <a:solidFill>
                  <a:srgbClr val="000000"/>
                </a:solidFill>
                <a:latin typeface="Montserrat"/>
                <a:ea typeface="Nàþ"/>
              </a:rPr>
              <a:t>also simplifies to 1/3. The two ratios are equal because they are both equal to 1/3. </a:t>
            </a:r>
            <a:endParaRPr b="0" lang="en-PH" sz="2000" spc="-1" strike="noStrike">
              <a:latin typeface="Arial"/>
            </a:endParaRPr>
          </a:p>
          <a:p>
            <a:pPr>
              <a:lnSpc>
                <a:spcPct val="100000"/>
              </a:lnSpc>
              <a:buNone/>
            </a:pPr>
            <a:endParaRPr b="0" lang="en-PH" sz="2000" spc="-1" strike="noStrike">
              <a:latin typeface="Arial"/>
            </a:endParaRPr>
          </a:p>
          <a:p>
            <a:pPr>
              <a:lnSpc>
                <a:spcPct val="100000"/>
              </a:lnSpc>
              <a:buNone/>
            </a:pPr>
            <a:r>
              <a:rPr b="0" lang="en-PH" sz="2000" spc="-1" strike="noStrike">
                <a:solidFill>
                  <a:srgbClr val="000000"/>
                </a:solidFill>
                <a:latin typeface="Montserrat"/>
                <a:ea typeface="Nàþ"/>
              </a:rPr>
              <a:t>Thus, 7 : 21 = 12 : 36 is a proportion. It is your time to check if the following ratios show a proportion or not.</a:t>
            </a:r>
            <a:endParaRPr b="0" lang="en-PH" sz="2000" spc="-1" strike="noStrike">
              <a:latin typeface="Arial"/>
            </a:endParaRPr>
          </a:p>
        </p:txBody>
      </p:sp>
    </p:spTree>
  </p:cSld>
  <p:transition>
    <p:fade/>
  </p:transition>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5" name="Freeform 100"/>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456" name="Group 29"/>
          <p:cNvGrpSpPr/>
          <p:nvPr/>
        </p:nvGrpSpPr>
        <p:grpSpPr>
          <a:xfrm>
            <a:off x="16303320" y="0"/>
            <a:ext cx="1441080" cy="1441080"/>
            <a:chOff x="16303320" y="0"/>
            <a:chExt cx="1441080" cy="1441080"/>
          </a:xfrm>
        </p:grpSpPr>
        <p:sp>
          <p:nvSpPr>
            <p:cNvPr id="457" name="Freeform 101"/>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458" name="Freeform 102"/>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459" name="TextBox 114"/>
          <p:cNvSpPr/>
          <p:nvPr/>
        </p:nvSpPr>
        <p:spPr>
          <a:xfrm>
            <a:off x="368280" y="291240"/>
            <a:ext cx="15040440" cy="45756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KEY TAKEAWAYS</a:t>
            </a:r>
            <a:endParaRPr b="0" lang="en-PH" sz="3000" spc="-1" strike="noStrike">
              <a:latin typeface="Arial"/>
            </a:endParaRPr>
          </a:p>
        </p:txBody>
      </p:sp>
      <p:sp>
        <p:nvSpPr>
          <p:cNvPr id="460" name="TextBox 115"/>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461" name="TextBox 116"/>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mc:AlternateContent>
        <mc:Choice xmlns:a14="http://schemas.microsoft.com/office/drawing/2010/main" Requires="a14">
          <p:sp>
            <p:nvSpPr>
              <p:cNvPr id="462" name=""/>
              <p:cNvSpPr txBox="1"/>
              <p:nvPr/>
            </p:nvSpPr>
            <p:spPr>
              <a:xfrm>
                <a:off x="9107640" y="5058720"/>
                <a:ext cx="72000" cy="169200"/>
              </a:xfrm>
              <a:prstGeom prst="rect">
                <a:avLst/>
              </a:prstGeom>
            </p:spPr>
            <p:txBody>
              <a:bodyPr/>
              <a:p>
                <a14:m>
                  <m:oMath xmlns:m="http://schemas.openxmlformats.org/officeDocument/2006/math"/>
                </a14:m>
              </a:p>
            </p:txBody>
          </p:sp>
        </mc:Choice>
        <mc:Fallback/>
      </mc:AlternateContent>
      <p:sp>
        <p:nvSpPr>
          <p:cNvPr id="463" name=""/>
          <p:cNvSpPr txBox="1"/>
          <p:nvPr/>
        </p:nvSpPr>
        <p:spPr>
          <a:xfrm>
            <a:off x="900000" y="900000"/>
            <a:ext cx="14940000" cy="900000"/>
          </a:xfrm>
          <a:prstGeom prst="rect">
            <a:avLst/>
          </a:prstGeom>
          <a:noFill/>
          <a:ln w="0">
            <a:noFill/>
          </a:ln>
        </p:spPr>
        <p:txBody>
          <a:bodyPr lIns="90000" rIns="90000" tIns="45000" bIns="45000" anchor="t">
            <a:noAutofit/>
          </a:bodyPr>
          <a:p>
            <a:r>
              <a:rPr b="0" lang="en-PH" sz="2000" spc="-1" strike="noStrike">
                <a:latin typeface="Montserrat"/>
                <a:ea typeface="pà'11ãþ"/>
              </a:rPr>
              <a:t>	</a:t>
            </a:r>
            <a:r>
              <a:rPr b="0" lang="en-PH" sz="2000" spc="-1" strike="noStrike">
                <a:latin typeface="Montserrat"/>
                <a:ea typeface="pà'11ãþ"/>
              </a:rPr>
              <a:t>Using the same proportion </a:t>
            </a:r>
            <a:r>
              <a:rPr b="0" lang="en-PH" sz="2000" spc="-1" strike="noStrike">
                <a:latin typeface="Montserrat"/>
                <a:ea typeface=""/>
              </a:rPr>
              <a:t>a/b = c/</a:t>
            </a:r>
            <a:r>
              <a:rPr b="0" lang="en-PH" sz="2000" spc="-1" strike="noStrike">
                <a:latin typeface="Montserrat"/>
              </a:rPr>
              <a:t>d</a:t>
            </a:r>
            <a:r>
              <a:rPr b="0" lang="en-PH" sz="2000" spc="-1" strike="noStrike">
                <a:latin typeface="Montserrat"/>
                <a:ea typeface="pà'11ãþ"/>
              </a:rPr>
              <a:t>, provided that no term is zero, the following </a:t>
            </a:r>
            <a:r>
              <a:rPr b="0" lang="en-PH" sz="2000" spc="-1" strike="noStrike">
                <a:latin typeface="Montserrat"/>
              </a:rPr>
              <a:t>equations can be derived. These equations are also properties of a proportion.</a:t>
            </a:r>
            <a:endParaRPr b="0" lang="en-PH" sz="2000" spc="-1" strike="noStrike">
              <a:latin typeface="Montserrat"/>
              <a:ea typeface="pà'11ãþ"/>
            </a:endParaRPr>
          </a:p>
        </p:txBody>
      </p:sp>
      <p:pic>
        <p:nvPicPr>
          <p:cNvPr id="464" name="" descr=""/>
          <p:cNvPicPr/>
          <p:nvPr/>
        </p:nvPicPr>
        <p:blipFill>
          <a:blip r:embed="rId3"/>
          <a:stretch/>
        </p:blipFill>
        <p:spPr>
          <a:xfrm>
            <a:off x="360000" y="2086920"/>
            <a:ext cx="8817480" cy="4213080"/>
          </a:xfrm>
          <a:prstGeom prst="rect">
            <a:avLst/>
          </a:prstGeom>
          <a:ln w="0">
            <a:noFill/>
          </a:ln>
        </p:spPr>
      </p:pic>
      <p:pic>
        <p:nvPicPr>
          <p:cNvPr id="465" name="" descr=""/>
          <p:cNvPicPr/>
          <p:nvPr/>
        </p:nvPicPr>
        <p:blipFill>
          <a:blip r:embed="rId4"/>
          <a:stretch/>
        </p:blipFill>
        <p:spPr>
          <a:xfrm>
            <a:off x="9360000" y="2160000"/>
            <a:ext cx="8456400" cy="4680000"/>
          </a:xfrm>
          <a:prstGeom prst="rect">
            <a:avLst/>
          </a:prstGeom>
          <a:ln w="0">
            <a:noFill/>
          </a:ln>
        </p:spPr>
      </p:pic>
    </p:spTree>
  </p:cSld>
  <p:transition>
    <p:fade/>
  </p:transition>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6" name="Freeform 2"/>
          <p:cNvSpPr/>
          <p:nvPr/>
        </p:nvSpPr>
        <p:spPr>
          <a:xfrm>
            <a:off x="4133880" y="2263320"/>
            <a:ext cx="9910080" cy="5062320"/>
          </a:xfrm>
          <a:custGeom>
            <a:avLst/>
            <a:gdLst/>
            <a:ahLst/>
            <a:rect l="l" t="t" r="r" b="b"/>
            <a:pathLst>
              <a:path w="9912780" h="5065200">
                <a:moveTo>
                  <a:pt x="0" y="0"/>
                </a:moveTo>
                <a:lnTo>
                  <a:pt x="9912780" y="0"/>
                </a:lnTo>
                <a:lnTo>
                  <a:pt x="9912780" y="5065200"/>
                </a:lnTo>
                <a:lnTo>
                  <a:pt x="0" y="5065200"/>
                </a:lnTo>
                <a:lnTo>
                  <a:pt x="0" y="0"/>
                </a:lnTo>
                <a:close/>
              </a:path>
            </a:pathLst>
          </a:custGeom>
          <a:blipFill rotWithShape="0">
            <a:blip r:embed="rId1"/>
            <a:srcRect/>
            <a:stretch/>
          </a:blipFill>
          <a:ln w="0">
            <a:noFill/>
          </a:ln>
        </p:spPr>
        <p:style>
          <a:lnRef idx="0"/>
          <a:fillRef idx="0"/>
          <a:effectRef idx="0"/>
          <a:fontRef idx="minor"/>
        </p:style>
      </p:sp>
    </p:spTree>
  </p:cSld>
  <p:transition>
    <p:fade/>
  </p:transition>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Freeform 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25" name="Group 3"/>
          <p:cNvGrpSpPr/>
          <p:nvPr/>
        </p:nvGrpSpPr>
        <p:grpSpPr>
          <a:xfrm>
            <a:off x="16303320" y="0"/>
            <a:ext cx="1441080" cy="1441080"/>
            <a:chOff x="16303320" y="0"/>
            <a:chExt cx="1441080" cy="1441080"/>
          </a:xfrm>
        </p:grpSpPr>
        <p:sp>
          <p:nvSpPr>
            <p:cNvPr id="126" name="Freeform 4"/>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27" name="Freeform 5"/>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28" name="TextBox 7"/>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a:t>
            </a:r>
            <a:endParaRPr b="0" lang="en-PH" sz="3000" spc="-1" strike="noStrike">
              <a:latin typeface="Arial"/>
            </a:endParaRPr>
          </a:p>
        </p:txBody>
      </p:sp>
      <p:sp>
        <p:nvSpPr>
          <p:cNvPr id="129" name="TextBox 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0" name="TextBox 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1" name="TextBox 2"/>
          <p:cNvSpPr/>
          <p:nvPr/>
        </p:nvSpPr>
        <p:spPr>
          <a:xfrm>
            <a:off x="541440" y="1476000"/>
            <a:ext cx="17204760" cy="36572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1</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Write </a:t>
            </a:r>
            <a:r>
              <a:rPr b="1" lang="en-US" sz="2000" spc="-1" strike="noStrike" u="sng">
                <a:solidFill>
                  <a:srgbClr val="000000"/>
                </a:solidFill>
                <a:uFillTx/>
                <a:latin typeface="Lato"/>
                <a:ea typeface="DejaVu Sans"/>
              </a:rPr>
              <a:t>P</a:t>
            </a:r>
            <a:r>
              <a:rPr b="0" lang="en-US" sz="2000" spc="-1" strike="noStrike">
                <a:solidFill>
                  <a:srgbClr val="000000"/>
                </a:solidFill>
                <a:latin typeface="Lato"/>
                <a:ea typeface="DejaVu Sans"/>
              </a:rPr>
              <a:t> if the ratio is a proportion. Otherwise, write </a:t>
            </a:r>
            <a:r>
              <a:rPr b="1" lang="en-US" sz="2000" spc="-1" strike="noStrike">
                <a:solidFill>
                  <a:srgbClr val="000000"/>
                </a:solidFill>
                <a:latin typeface="Lato"/>
                <a:ea typeface="DejaVu Sans"/>
              </a:rPr>
              <a:t>NP.</a:t>
            </a:r>
            <a:r>
              <a:rPr b="0" lang="en-US" sz="2000" spc="-1" strike="noStrike">
                <a:solidFill>
                  <a:srgbClr val="000000"/>
                </a:solidFill>
                <a:latin typeface="Lato"/>
                <a:ea typeface="DejaVu Sans"/>
              </a:rPr>
              <a:t> Write your answers on a</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separate sheet of paper.</a:t>
            </a:r>
            <a:endParaRPr b="0" lang="en-PH" sz="2000" spc="-1" strike="noStrike">
              <a:latin typeface="Arial"/>
            </a:endParaRPr>
          </a:p>
          <a:p>
            <a:pPr algn="ct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1.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3 : 33 and 4 : 44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3.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64 : 24 and 3 : 8</a:t>
            </a: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2.</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3/7 and 9 : 42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4.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49 : 14 and 7/2</a:t>
            </a:r>
            <a:endParaRPr b="0" lang="en-PH" sz="2000" spc="-1" strike="noStrike">
              <a:latin typeface="Arial"/>
            </a:endParaRPr>
          </a:p>
          <a:p>
            <a:pPr>
              <a:lnSpc>
                <a:spcPts val="3600"/>
              </a:lnSpc>
              <a:buNone/>
            </a:pPr>
            <a:endParaRPr b="0" lang="en-PH" sz="2000" spc="-1" strike="noStrike">
              <a:latin typeface="Arial"/>
            </a:endParaRPr>
          </a:p>
          <a:p>
            <a:pPr>
              <a:lnSpc>
                <a:spcPts val="3600"/>
              </a:lnSpc>
              <a:buNone/>
            </a:pPr>
            <a:endParaRPr b="0" lang="en-PH" sz="2000" spc="-1" strike="noStrike">
              <a:latin typeface="Arial"/>
            </a:endParaRPr>
          </a:p>
        </p:txBody>
      </p:sp>
    </p:spTree>
  </p:cSld>
  <p:transition>
    <p:fade/>
  </p:transition>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Freeform 1"/>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33" name="Group 1"/>
          <p:cNvGrpSpPr/>
          <p:nvPr/>
        </p:nvGrpSpPr>
        <p:grpSpPr>
          <a:xfrm>
            <a:off x="16303320" y="0"/>
            <a:ext cx="1441080" cy="1441080"/>
            <a:chOff x="16303320" y="0"/>
            <a:chExt cx="1441080" cy="1441080"/>
          </a:xfrm>
        </p:grpSpPr>
        <p:sp>
          <p:nvSpPr>
            <p:cNvPr id="134" name="Freeform 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35" name="Freeform 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36" name="TextBox 3"/>
          <p:cNvSpPr/>
          <p:nvPr/>
        </p:nvSpPr>
        <p:spPr>
          <a:xfrm>
            <a:off x="368280" y="291240"/>
            <a:ext cx="1504044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000000"/>
                </a:solidFill>
                <a:latin typeface="Lato Bold Italics"/>
                <a:ea typeface="DejaVu Sans"/>
              </a:rPr>
              <a:t>Activity: ANSWER SHEET</a:t>
            </a:r>
            <a:endParaRPr b="0" lang="en-PH" sz="3000" spc="-1" strike="noStrike">
              <a:latin typeface="Arial"/>
            </a:endParaRPr>
          </a:p>
        </p:txBody>
      </p:sp>
      <p:sp>
        <p:nvSpPr>
          <p:cNvPr id="137" name="TextBox 4"/>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38" name="TextBox 5"/>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39" name="TextBox 10"/>
          <p:cNvSpPr/>
          <p:nvPr/>
        </p:nvSpPr>
        <p:spPr>
          <a:xfrm>
            <a:off x="541440" y="1476000"/>
            <a:ext cx="17204760" cy="274284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1" lang="en-US" sz="2000" spc="-1" strike="noStrike">
                <a:solidFill>
                  <a:srgbClr val="000000"/>
                </a:solidFill>
                <a:latin typeface="Lato"/>
                <a:ea typeface="DejaVu Sans"/>
              </a:rPr>
              <a:t>Try It 1</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Write </a:t>
            </a:r>
            <a:r>
              <a:rPr b="1" lang="en-US" sz="2000" spc="-1" strike="noStrike" u="sng">
                <a:solidFill>
                  <a:srgbClr val="000000"/>
                </a:solidFill>
                <a:uFillTx/>
                <a:latin typeface="Lato"/>
                <a:ea typeface="DejaVu Sans"/>
              </a:rPr>
              <a:t>P</a:t>
            </a:r>
            <a:r>
              <a:rPr b="0" lang="en-US" sz="2000" spc="-1" strike="noStrike">
                <a:solidFill>
                  <a:srgbClr val="000000"/>
                </a:solidFill>
                <a:latin typeface="Lato"/>
                <a:ea typeface="DejaVu Sans"/>
              </a:rPr>
              <a:t> if the ratio is a proportion. Otherwise, write </a:t>
            </a:r>
            <a:r>
              <a:rPr b="1" lang="en-US" sz="2000" spc="-1" strike="noStrike">
                <a:solidFill>
                  <a:srgbClr val="000000"/>
                </a:solidFill>
                <a:latin typeface="Lato"/>
                <a:ea typeface="DejaVu Sans"/>
              </a:rPr>
              <a:t>NP.</a:t>
            </a:r>
            <a:r>
              <a:rPr b="0" lang="en-US" sz="2000" spc="-1" strike="noStrike">
                <a:solidFill>
                  <a:srgbClr val="000000"/>
                </a:solidFill>
                <a:latin typeface="Lato"/>
                <a:ea typeface="DejaVu Sans"/>
              </a:rPr>
              <a:t> Write your answers on a</a:t>
            </a:r>
            <a:endParaRPr b="0" lang="en-PH" sz="2000" spc="-1" strike="noStrike">
              <a:latin typeface="Arial"/>
            </a:endParaRPr>
          </a:p>
          <a:p>
            <a:pPr algn="ctr">
              <a:lnSpc>
                <a:spcPts val="3600"/>
              </a:lnSpc>
              <a:buNone/>
            </a:pPr>
            <a:r>
              <a:rPr b="0" lang="en-US" sz="2000" spc="-1" strike="noStrike">
                <a:solidFill>
                  <a:srgbClr val="000000"/>
                </a:solidFill>
                <a:latin typeface="Lato"/>
                <a:ea typeface="DejaVu Sans"/>
              </a:rPr>
              <a:t>separate sheet of paper.</a:t>
            </a:r>
            <a:endParaRPr b="0" lang="en-PH" sz="2000" spc="-1" strike="noStrike">
              <a:latin typeface="Arial"/>
            </a:endParaRPr>
          </a:p>
          <a:p>
            <a:pPr algn="ctr">
              <a:lnSpc>
                <a:spcPts val="3600"/>
              </a:lnSpc>
              <a:buNone/>
            </a:pP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1.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3 : 33 and 4 : 44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3.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64 : 24 and 3 : 8</a:t>
            </a:r>
            <a:endParaRPr b="0" lang="en-PH" sz="2000" spc="-1" strike="noStrike">
              <a:latin typeface="Arial"/>
            </a:endParaRPr>
          </a:p>
          <a:p>
            <a:pPr>
              <a:lnSpc>
                <a:spcPts val="3600"/>
              </a:lnSpc>
              <a:buNone/>
            </a:pP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2.</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3/7 and 9 : 42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4. </a:t>
            </a:r>
            <a:r>
              <a:rPr b="0" lang="en-US" sz="2000" spc="-1" strike="noStrike">
                <a:solidFill>
                  <a:srgbClr val="000000"/>
                </a:solidFill>
                <a:latin typeface="Lato"/>
                <a:ea typeface="DejaVu Sans"/>
              </a:rPr>
              <a:t>	</a:t>
            </a:r>
            <a:r>
              <a:rPr b="0" lang="en-US" sz="2000" spc="-1" strike="noStrike">
                <a:solidFill>
                  <a:srgbClr val="000000"/>
                </a:solidFill>
                <a:latin typeface="Lato"/>
                <a:ea typeface="DejaVu Sans"/>
              </a:rPr>
              <a:t>49 : 14 and 7/2</a:t>
            </a:r>
            <a:endParaRPr b="0" lang="en-PH" sz="2000" spc="-1" strike="noStrike">
              <a:latin typeface="Arial"/>
            </a:endParaRPr>
          </a:p>
        </p:txBody>
      </p:sp>
      <p:sp>
        <p:nvSpPr>
          <p:cNvPr id="140" name="TextBox 13"/>
          <p:cNvSpPr/>
          <p:nvPr/>
        </p:nvSpPr>
        <p:spPr>
          <a:xfrm>
            <a:off x="540000" y="4860000"/>
            <a:ext cx="17204760" cy="2498760"/>
          </a:xfrm>
          <a:prstGeom prst="rect">
            <a:avLst/>
          </a:prstGeom>
          <a:noFill/>
          <a:ln w="0">
            <a:noFill/>
          </a:ln>
        </p:spPr>
        <p:style>
          <a:lnRef idx="0"/>
          <a:fillRef idx="0"/>
          <a:effectRef idx="0"/>
          <a:fontRef idx="minor"/>
        </p:style>
        <p:txBody>
          <a:bodyPr lIns="0" rIns="0" tIns="0" bIns="0" anchor="t">
            <a:spAutoFit/>
          </a:bodyPr>
          <a:p>
            <a:pPr algn="ctr">
              <a:lnSpc>
                <a:spcPts val="3600"/>
              </a:lnSpc>
              <a:buNone/>
            </a:pPr>
            <a:r>
              <a:rPr b="0" lang="en-US" sz="2200" spc="-1" strike="noStrike">
                <a:solidFill>
                  <a:srgbClr val="000000"/>
                </a:solidFill>
                <a:latin typeface="Montserrat"/>
                <a:ea typeface="DejaVu Sans"/>
              </a:rPr>
              <a:t>ANSWERS:</a:t>
            </a:r>
            <a:endParaRPr b="0" lang="en-PH" sz="2200" spc="-1" strike="noStrike">
              <a:latin typeface="Arial"/>
            </a:endParaRPr>
          </a:p>
          <a:p>
            <a:pPr algn="ctr">
              <a:lnSpc>
                <a:spcPts val="3600"/>
              </a:lnSpc>
              <a:buNone/>
            </a:pPr>
            <a:endParaRPr b="0" lang="en-PH" sz="2200" spc="-1" strike="noStrike">
              <a:latin typeface="Arial"/>
            </a:endParaRPr>
          </a:p>
          <a:p>
            <a:pPr>
              <a:lnSpc>
                <a:spcPct val="100000"/>
              </a:lnSpc>
              <a:buNone/>
            </a:pP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1. P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DejaVu Sans"/>
              </a:rPr>
              <a:t>3. NP</a:t>
            </a:r>
            <a:endParaRPr b="0" lang="en-PH" sz="2200" spc="-1" strike="noStrike">
              <a:latin typeface="Arial"/>
            </a:endParaRPr>
          </a:p>
          <a:p>
            <a:pPr>
              <a:lnSpc>
                <a:spcPct val="100000"/>
              </a:lnSpc>
              <a:buNone/>
            </a:pP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2. NP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9àþ"/>
              </a:rPr>
              <a:t>	</a:t>
            </a:r>
            <a:r>
              <a:rPr b="0" lang="en-US" sz="2200" spc="-1" strike="noStrike">
                <a:solidFill>
                  <a:srgbClr val="000000"/>
                </a:solidFill>
                <a:latin typeface="Montserrat"/>
                <a:ea typeface="DejaVu Sans"/>
              </a:rPr>
              <a:t>4. P</a:t>
            </a:r>
            <a:endParaRPr b="0" lang="en-PH" sz="2200" spc="-1" strike="noStrike">
              <a:latin typeface="Arial"/>
            </a:endParaRPr>
          </a:p>
          <a:p>
            <a:pPr algn="ctr">
              <a:lnSpc>
                <a:spcPts val="3600"/>
              </a:lnSpc>
              <a:buNone/>
            </a:pPr>
            <a:endParaRPr b="0" lang="en-PH" sz="2200" spc="-1" strike="noStrike">
              <a:latin typeface="Arial"/>
            </a:endParaRPr>
          </a:p>
          <a:p>
            <a:pPr algn="ctr">
              <a:lnSpc>
                <a:spcPts val="3600"/>
              </a:lnSpc>
              <a:buNone/>
            </a:pPr>
            <a:endParaRPr b="0" lang="en-PH" sz="2200" spc="-1" strike="noStrike">
              <a:latin typeface="Arial"/>
            </a:endParaRPr>
          </a:p>
        </p:txBody>
      </p:sp>
    </p:spTree>
  </p:cSld>
  <p:transition>
    <p:fade/>
  </p:transition>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Freeform 14"/>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42" name="Group 4"/>
          <p:cNvGrpSpPr/>
          <p:nvPr/>
        </p:nvGrpSpPr>
        <p:grpSpPr>
          <a:xfrm>
            <a:off x="16303320" y="0"/>
            <a:ext cx="1441080" cy="1441080"/>
            <a:chOff x="16303320" y="0"/>
            <a:chExt cx="1441080" cy="1441080"/>
          </a:xfrm>
        </p:grpSpPr>
        <p:sp>
          <p:nvSpPr>
            <p:cNvPr id="143" name="Freeform 15"/>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44" name="Freeform 16"/>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45" name="TextBox 15"/>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46" name="TextBox 16"/>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47" name="Freeform 20"/>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48" name="TextBox 17"/>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49" name="TextBox 23"/>
          <p:cNvSpPr/>
          <p:nvPr/>
        </p:nvSpPr>
        <p:spPr>
          <a:xfrm>
            <a:off x="537840" y="1260000"/>
            <a:ext cx="17204760" cy="7817760"/>
          </a:xfrm>
          <a:prstGeom prst="rect">
            <a:avLst/>
          </a:prstGeom>
          <a:noFill/>
          <a:ln w="0">
            <a:noFill/>
          </a:ln>
        </p:spPr>
        <p:style>
          <a:lnRef idx="0"/>
          <a:fillRef idx="0"/>
          <a:effectRef idx="0"/>
          <a:fontRef idx="minor"/>
        </p:style>
        <p:txBody>
          <a:bodyPr lIns="0" rIns="0" tIns="0" bIns="0" anchor="t">
            <a:spAutoFit/>
          </a:bodyPr>
          <a:p>
            <a:pPr>
              <a:lnSpc>
                <a:spcPct val="1500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When you were in Grade 7, you learned one of these properties, which states that the product of the means is equal to the product of the extremes. That is, in the proportion a/b = c/d where b ≠ 0 and d ≠ 0, ad = bc.</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To illustrate, suppose that a = 2, b = 4, c = 3, and d = 6, then we have 2/4 = 3/6. Multiplying the means, we have (4)(3) = 12, and multiplying the extremes, we have (2)(6) = 12. As we can see, the product of the means is equal to the product of the extremes. That is, ad = bc = 12.</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Now, let us study the other properties. Consider the proportion a/b = c/d, wherein b ≠ 0 and d ≠ 0, the following properties can be derived.</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1.</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One property can be derived by multiplying both sides of the equation by b/c. Applying the Multiplication Property of Equality (MPE) and cancellation of common terms (as shown below), you can simplify the result to a/c = b/d.</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a/b * b/c = c/d * b/c</a:t>
            </a:r>
            <a:endParaRPr b="0" lang="en-PH" sz="1800" spc="-1" strike="noStrike">
              <a:latin typeface="Arial"/>
            </a:endParaRPr>
          </a:p>
          <a:p>
            <a:pPr algn="ctr">
              <a:lnSpc>
                <a:spcPct val="150000"/>
              </a:lnSpc>
              <a:buNone/>
            </a:pPr>
            <a:r>
              <a:rPr b="1" lang="en-US" sz="1800" spc="-1" strike="noStrike">
                <a:solidFill>
                  <a:srgbClr val="000000"/>
                </a:solidFill>
                <a:latin typeface="Montserrat"/>
                <a:ea typeface="DejaVu Sans"/>
              </a:rPr>
              <a:t>a/c = b/d</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To show this property, let us consider the proportion 2/4 = 3/6. Multiplying this proportion by 4/3, we have</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2/4 * 4/3 = 3/6 * 4/3</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8/12 = 12/18.</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Simplifying both ratios, we have</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2/3 = 2/3.</a:t>
            </a:r>
            <a:endParaRPr b="0" lang="en-PH" sz="1800" spc="-1" strike="noStrike">
              <a:latin typeface="Arial"/>
            </a:endParaRPr>
          </a:p>
        </p:txBody>
      </p:sp>
    </p:spTree>
  </p:cSld>
  <p:transition>
    <p:fade/>
  </p:transition>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Freeform 17"/>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51" name="Group 5"/>
          <p:cNvGrpSpPr/>
          <p:nvPr/>
        </p:nvGrpSpPr>
        <p:grpSpPr>
          <a:xfrm>
            <a:off x="16303320" y="0"/>
            <a:ext cx="1441080" cy="1441080"/>
            <a:chOff x="16303320" y="0"/>
            <a:chExt cx="1441080" cy="1441080"/>
          </a:xfrm>
        </p:grpSpPr>
        <p:sp>
          <p:nvSpPr>
            <p:cNvPr id="152" name="Freeform 18"/>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53" name="Freeform 19"/>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54" name="TextBox 18"/>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55" name="TextBox 19"/>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56" name="Freeform 21"/>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57" name="TextBox 20"/>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58" name="TextBox 21"/>
          <p:cNvSpPr/>
          <p:nvPr/>
        </p:nvSpPr>
        <p:spPr>
          <a:xfrm>
            <a:off x="537840" y="1260000"/>
            <a:ext cx="17204760" cy="5760360"/>
          </a:xfrm>
          <a:prstGeom prst="rect">
            <a:avLst/>
          </a:prstGeom>
          <a:noFill/>
          <a:ln w="0">
            <a:noFill/>
          </a:ln>
        </p:spPr>
        <p:style>
          <a:lnRef idx="0"/>
          <a:fillRef idx="0"/>
          <a:effectRef idx="0"/>
          <a:fontRef idx="minor"/>
        </p:style>
        <p:txBody>
          <a:bodyPr lIns="0" rIns="0" tIns="0" bIns="0" anchor="t">
            <a:spAutoFit/>
          </a:bodyPr>
          <a:p>
            <a:pPr>
              <a:lnSpc>
                <a:spcPct val="150000"/>
              </a:lnSpc>
              <a:buNone/>
            </a:pPr>
            <a:r>
              <a:rPr b="0" lang="en-US" sz="1800" spc="-1" strike="noStrike">
                <a:solidFill>
                  <a:srgbClr val="000000"/>
                </a:solidFill>
                <a:latin typeface="Montserrat"/>
                <a:ea typeface="DejaVu Sans"/>
              </a:rPr>
              <a:t>2.</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Another property can be derived by multiplying both sides of the equation by d/a. Applying the Multiplication Property of Equality (MPE) and cancellation of common terms (as shown below), you can simplify the result to</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a/c = b/d.</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a/b * d/a = c/d * d/a</a:t>
            </a:r>
            <a:endParaRPr b="0" lang="en-PH" sz="1800" spc="-1" strike="noStrike">
              <a:latin typeface="Arial"/>
            </a:endParaRPr>
          </a:p>
          <a:p>
            <a:pPr algn="ctr">
              <a:lnSpc>
                <a:spcPct val="150000"/>
              </a:lnSpc>
              <a:buNone/>
            </a:pPr>
            <a:r>
              <a:rPr b="1" lang="en-US" sz="1800" spc="-1" strike="noStrike">
                <a:solidFill>
                  <a:srgbClr val="000000"/>
                </a:solidFill>
                <a:latin typeface="Montserrat"/>
                <a:ea typeface="DejaVu Sans"/>
              </a:rPr>
              <a:t>d/b = c/a</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To show this property, let us consider the proportion 2/4 = 3/6. Multiplying this proportion by 6/2, we have</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2/4 * 6/2 = 3/6 * 6/2</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12/8 = 18/12.</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Simplifying both ratios, we have</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3/2 = 3/2.</a:t>
            </a:r>
            <a:endParaRPr b="0" lang="en-PH" sz="1800" spc="-1" strike="noStrike">
              <a:latin typeface="Arial"/>
            </a:endParaRPr>
          </a:p>
        </p:txBody>
      </p:sp>
    </p:spTree>
  </p:cSld>
  <p:transition>
    <p:fade/>
  </p:transition>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Freeform 22"/>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60" name="Group 7"/>
          <p:cNvGrpSpPr/>
          <p:nvPr/>
        </p:nvGrpSpPr>
        <p:grpSpPr>
          <a:xfrm>
            <a:off x="16303320" y="0"/>
            <a:ext cx="1441080" cy="1441080"/>
            <a:chOff x="16303320" y="0"/>
            <a:chExt cx="1441080" cy="1441080"/>
          </a:xfrm>
        </p:grpSpPr>
        <p:sp>
          <p:nvSpPr>
            <p:cNvPr id="161" name="Freeform 23"/>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62" name="Freeform 24"/>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63" name="TextBox 22"/>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64" name="TextBox 24"/>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65" name="Freeform 25"/>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66" name="TextBox 25"/>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67" name="TextBox 26"/>
          <p:cNvSpPr/>
          <p:nvPr/>
        </p:nvSpPr>
        <p:spPr>
          <a:xfrm>
            <a:off x="537840" y="1260000"/>
            <a:ext cx="17204760" cy="4937400"/>
          </a:xfrm>
          <a:prstGeom prst="rect">
            <a:avLst/>
          </a:prstGeom>
          <a:noFill/>
          <a:ln w="0">
            <a:noFill/>
          </a:ln>
        </p:spPr>
        <p:style>
          <a:lnRef idx="0"/>
          <a:fillRef idx="0"/>
          <a:effectRef idx="0"/>
          <a:fontRef idx="minor"/>
        </p:style>
        <p:txBody>
          <a:bodyPr lIns="0" rIns="0" tIns="0" bIns="0" anchor="t">
            <a:spAutoFit/>
          </a:bodyPr>
          <a:p>
            <a:pPr>
              <a:lnSpc>
                <a:spcPct val="150000"/>
              </a:lnSpc>
              <a:buNone/>
            </a:pPr>
            <a:r>
              <a:rPr b="0" lang="en-US" sz="1800" spc="-1" strike="noStrike">
                <a:solidFill>
                  <a:srgbClr val="000000"/>
                </a:solidFill>
                <a:latin typeface="Montserrat"/>
                <a:ea typeface="DejaVu Sans"/>
              </a:rPr>
              <a:t>3.</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third property can be derived by getting the reciprocal of both ratios. That is,</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1 / (a/b) = 1 / (c/d)</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To show this property, let us consider the proportion 2/4 = 3/6. Getting the reciprocal, we have</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1 / (2/4) = 1 / (3/6)</a:t>
            </a:r>
            <a:endParaRPr b="0" lang="en-PH" sz="1800" spc="-1" strike="noStrike">
              <a:latin typeface="Arial"/>
            </a:endParaRPr>
          </a:p>
          <a:p>
            <a:pPr algn="ct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4/2 = 6/3.</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Simplifying both ratios, we have</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2 = 2.</a:t>
            </a:r>
            <a:endParaRPr b="0" lang="en-PH" sz="1800" spc="-1" strike="noStrike">
              <a:latin typeface="Arial"/>
            </a:endParaRPr>
          </a:p>
        </p:txBody>
      </p:sp>
    </p:spTree>
  </p:cSld>
  <p:transition>
    <p:fade/>
  </p:transition>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Freeform 26"/>
          <p:cNvSpPr/>
          <p:nvPr/>
        </p:nvSpPr>
        <p:spPr>
          <a:xfrm>
            <a:off x="0" y="9364320"/>
            <a:ext cx="18273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1"/>
            <a:srcRect/>
            <a:stretch/>
          </a:blipFill>
          <a:ln w="0">
            <a:noFill/>
          </a:ln>
        </p:spPr>
        <p:style>
          <a:lnRef idx="0"/>
          <a:fillRef idx="0"/>
          <a:effectRef idx="0"/>
          <a:fontRef idx="minor"/>
        </p:style>
      </p:sp>
      <p:grpSp>
        <p:nvGrpSpPr>
          <p:cNvPr id="169" name="Group 8"/>
          <p:cNvGrpSpPr/>
          <p:nvPr/>
        </p:nvGrpSpPr>
        <p:grpSpPr>
          <a:xfrm>
            <a:off x="16303320" y="0"/>
            <a:ext cx="1441080" cy="1441080"/>
            <a:chOff x="16303320" y="0"/>
            <a:chExt cx="1441080" cy="1441080"/>
          </a:xfrm>
        </p:grpSpPr>
        <p:sp>
          <p:nvSpPr>
            <p:cNvPr id="170" name="Freeform 27"/>
            <p:cNvSpPr/>
            <p:nvPr/>
          </p:nvSpPr>
          <p:spPr>
            <a:xfrm>
              <a:off x="16303320" y="0"/>
              <a:ext cx="1441080" cy="1441080"/>
            </a:xfrm>
            <a:custGeom>
              <a:avLst/>
              <a:gdLst/>
              <a:ahLst/>
              <a:rect l="l" t="t" r="r" b="b"/>
              <a:pathLst>
                <a:path w="1925320" h="1925320">
                  <a:moveTo>
                    <a:pt x="0" y="0"/>
                  </a:moveTo>
                  <a:lnTo>
                    <a:pt x="1925320" y="0"/>
                  </a:lnTo>
                  <a:lnTo>
                    <a:pt x="1925320" y="1925320"/>
                  </a:lnTo>
                  <a:lnTo>
                    <a:pt x="0" y="1925320"/>
                  </a:lnTo>
                  <a:close/>
                </a:path>
              </a:pathLst>
            </a:custGeom>
            <a:solidFill>
              <a:srgbClr val="9c0000"/>
            </a:solidFill>
            <a:ln w="0">
              <a:noFill/>
            </a:ln>
          </p:spPr>
          <p:style>
            <a:lnRef idx="0"/>
            <a:fillRef idx="0"/>
            <a:effectRef idx="0"/>
            <a:fontRef idx="minor"/>
          </p:style>
        </p:sp>
      </p:grpSp>
      <p:sp>
        <p:nvSpPr>
          <p:cNvPr id="171" name="Freeform 28"/>
          <p:cNvSpPr/>
          <p:nvPr/>
        </p:nvSpPr>
        <p:spPr>
          <a:xfrm>
            <a:off x="16286040" y="-96840"/>
            <a:ext cx="1537200" cy="1537200"/>
          </a:xfrm>
          <a:custGeom>
            <a:avLst/>
            <a:gdLst/>
            <a:ahLst/>
            <a:rect l="l" t="t" r="r" b="b"/>
            <a:pathLst>
              <a:path w="1540080" h="1540080">
                <a:moveTo>
                  <a:pt x="0" y="0"/>
                </a:moveTo>
                <a:lnTo>
                  <a:pt x="1540080" y="0"/>
                </a:lnTo>
                <a:lnTo>
                  <a:pt x="1540080" y="1540080"/>
                </a:lnTo>
                <a:lnTo>
                  <a:pt x="0" y="1540080"/>
                </a:lnTo>
                <a:lnTo>
                  <a:pt x="0" y="0"/>
                </a:lnTo>
                <a:close/>
              </a:path>
            </a:pathLst>
          </a:custGeom>
          <a:blipFill rotWithShape="0">
            <a:blip r:embed="rId2"/>
            <a:srcRect/>
            <a:stretch/>
          </a:blipFill>
          <a:ln w="0">
            <a:noFill/>
          </a:ln>
        </p:spPr>
        <p:style>
          <a:lnRef idx="0"/>
          <a:fillRef idx="0"/>
          <a:effectRef idx="0"/>
          <a:fontRef idx="minor"/>
        </p:style>
      </p:sp>
      <p:sp>
        <p:nvSpPr>
          <p:cNvPr id="172" name="TextBox 27"/>
          <p:cNvSpPr/>
          <p:nvPr/>
        </p:nvSpPr>
        <p:spPr>
          <a:xfrm>
            <a:off x="368280" y="9588600"/>
            <a:ext cx="684324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Rex Curriculum Resource </a:t>
            </a:r>
            <a:endParaRPr b="0" lang="en-PH" sz="2700" spc="-1" strike="noStrike">
              <a:latin typeface="Arial"/>
            </a:endParaRPr>
          </a:p>
        </p:txBody>
      </p:sp>
      <p:sp>
        <p:nvSpPr>
          <p:cNvPr id="173" name="TextBox 28"/>
          <p:cNvSpPr/>
          <p:nvPr/>
        </p:nvSpPr>
        <p:spPr>
          <a:xfrm>
            <a:off x="14268960" y="9573480"/>
            <a:ext cx="3740400" cy="411120"/>
          </a:xfrm>
          <a:prstGeom prst="rect">
            <a:avLst/>
          </a:prstGeom>
          <a:noFill/>
          <a:ln w="0">
            <a:noFill/>
          </a:ln>
        </p:spPr>
        <p:style>
          <a:lnRef idx="0"/>
          <a:fillRef idx="0"/>
          <a:effectRef idx="0"/>
          <a:fontRef idx="minor"/>
        </p:style>
        <p:txBody>
          <a:bodyPr lIns="0" rIns="0" tIns="0" bIns="0" anchor="t">
            <a:spAutoFit/>
          </a:bodyPr>
          <a:p>
            <a:pPr>
              <a:lnSpc>
                <a:spcPts val="3240"/>
              </a:lnSpc>
              <a:buNone/>
            </a:pPr>
            <a:r>
              <a:rPr b="0" lang="en-US" sz="2700" spc="-1" strike="noStrike">
                <a:solidFill>
                  <a:srgbClr val="ffffff"/>
                </a:solidFill>
                <a:latin typeface="Montserrat Medium"/>
                <a:ea typeface="DejaVu Sans"/>
              </a:rPr>
              <a:t>WWW.REX.COM.PH</a:t>
            </a:r>
            <a:endParaRPr b="0" lang="en-PH" sz="2700" spc="-1" strike="noStrike">
              <a:latin typeface="Arial"/>
            </a:endParaRPr>
          </a:p>
        </p:txBody>
      </p:sp>
      <p:sp>
        <p:nvSpPr>
          <p:cNvPr id="174" name="Freeform 29"/>
          <p:cNvSpPr/>
          <p:nvPr/>
        </p:nvSpPr>
        <p:spPr>
          <a:xfrm>
            <a:off x="13680" y="-2520"/>
            <a:ext cx="3045600" cy="937800"/>
          </a:xfrm>
          <a:custGeom>
            <a:avLst/>
            <a:gdLst/>
            <a:ahLst/>
            <a:rect l="l" t="t" r="r" b="b"/>
            <a:pathLst>
              <a:path w="18276300" h="940680">
                <a:moveTo>
                  <a:pt x="0" y="0"/>
                </a:moveTo>
                <a:lnTo>
                  <a:pt x="18276300" y="0"/>
                </a:lnTo>
                <a:lnTo>
                  <a:pt x="18276300" y="940680"/>
                </a:lnTo>
                <a:lnTo>
                  <a:pt x="0" y="940680"/>
                </a:lnTo>
                <a:lnTo>
                  <a:pt x="0" y="0"/>
                </a:lnTo>
                <a:close/>
              </a:path>
            </a:pathLst>
          </a:custGeom>
          <a:blipFill rotWithShape="0">
            <a:blip r:embed="rId3"/>
            <a:srcRect/>
            <a:stretch/>
          </a:blipFill>
          <a:ln w="0">
            <a:noFill/>
          </a:ln>
        </p:spPr>
        <p:style>
          <a:lnRef idx="0"/>
          <a:fillRef idx="0"/>
          <a:effectRef idx="0"/>
          <a:fontRef idx="minor"/>
        </p:style>
      </p:sp>
      <p:sp>
        <p:nvSpPr>
          <p:cNvPr id="175" name="TextBox 29"/>
          <p:cNvSpPr/>
          <p:nvPr/>
        </p:nvSpPr>
        <p:spPr>
          <a:xfrm>
            <a:off x="540000" y="262800"/>
            <a:ext cx="4679280" cy="456840"/>
          </a:xfrm>
          <a:prstGeom prst="rect">
            <a:avLst/>
          </a:prstGeom>
          <a:noFill/>
          <a:ln w="0">
            <a:noFill/>
          </a:ln>
        </p:spPr>
        <p:style>
          <a:lnRef idx="0"/>
          <a:fillRef idx="0"/>
          <a:effectRef idx="0"/>
          <a:fontRef idx="minor"/>
        </p:style>
        <p:txBody>
          <a:bodyPr lIns="0" rIns="0" tIns="0" bIns="0" anchor="t">
            <a:spAutoFit/>
          </a:bodyPr>
          <a:p>
            <a:pPr>
              <a:lnSpc>
                <a:spcPts val="3600"/>
              </a:lnSpc>
              <a:buNone/>
            </a:pPr>
            <a:r>
              <a:rPr b="0" lang="en-US" sz="3000" spc="-1" strike="noStrike">
                <a:solidFill>
                  <a:srgbClr val="ffffff"/>
                </a:solidFill>
                <a:latin typeface="Lato Bold Italics"/>
                <a:ea typeface="DejaVu Sans"/>
              </a:rPr>
              <a:t>Proportion</a:t>
            </a:r>
            <a:endParaRPr b="0" lang="en-PH" sz="3000" spc="-1" strike="noStrike">
              <a:latin typeface="Arial"/>
            </a:endParaRPr>
          </a:p>
        </p:txBody>
      </p:sp>
      <p:sp>
        <p:nvSpPr>
          <p:cNvPr id="176" name="TextBox 30"/>
          <p:cNvSpPr/>
          <p:nvPr/>
        </p:nvSpPr>
        <p:spPr>
          <a:xfrm>
            <a:off x="537840" y="1512000"/>
            <a:ext cx="17204760" cy="4525920"/>
          </a:xfrm>
          <a:prstGeom prst="rect">
            <a:avLst/>
          </a:prstGeom>
          <a:noFill/>
          <a:ln w="0">
            <a:noFill/>
          </a:ln>
        </p:spPr>
        <p:style>
          <a:lnRef idx="0"/>
          <a:fillRef idx="0"/>
          <a:effectRef idx="0"/>
          <a:fontRef idx="minor"/>
        </p:style>
        <p:txBody>
          <a:bodyPr lIns="0" rIns="0" tIns="0" bIns="0" anchor="t">
            <a:spAutoFit/>
          </a:bodyPr>
          <a:p>
            <a:pPr>
              <a:lnSpc>
                <a:spcPct val="150000"/>
              </a:lnSpc>
              <a:buNone/>
            </a:pPr>
            <a:r>
              <a:rPr b="0" lang="en-US" sz="1800" spc="-1" strike="noStrike">
                <a:solidFill>
                  <a:srgbClr val="000000"/>
                </a:solidFill>
                <a:latin typeface="Montserrat"/>
                <a:ea typeface="DejaVu Sans"/>
              </a:rPr>
              <a:t>4.</a:t>
            </a:r>
            <a:r>
              <a:rPr b="0" lang="en-US" sz="1800" spc="-1" strike="noStrike">
                <a:solidFill>
                  <a:srgbClr val="000000"/>
                </a:solidFill>
                <a:latin typeface="Montserrat"/>
                <a:ea typeface="DejaVu Sans"/>
              </a:rPr>
              <a:t>	</a:t>
            </a:r>
            <a:r>
              <a:rPr b="0" lang="en-US" sz="1800" spc="-1" strike="noStrike">
                <a:solidFill>
                  <a:srgbClr val="000000"/>
                </a:solidFill>
                <a:latin typeface="Montserrat"/>
                <a:ea typeface="DejaVu Sans"/>
              </a:rPr>
              <a:t>The next property can be derived by multiplying both sides of the equation by bd. When you apply the Multiplication Property of Equality (MPE) and cancellation of the common terms (as shown below), you will get ad = bc.</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a/b = c/d</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(a/b) * bd = (c/d) * bd</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ad = bc</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0" lang="en-US" sz="1800" spc="-1" strike="noStrike">
                <a:solidFill>
                  <a:srgbClr val="000000"/>
                </a:solidFill>
                <a:latin typeface="Montserrat"/>
                <a:ea typeface="DejaVu Sans"/>
              </a:rPr>
              <a:t>To show this property, let us consider the proportion 2/4 = 3/6, then a = 2, b = 4, c = 3, and d = 6. Applying the property, we have</a:t>
            </a:r>
            <a:endParaRPr b="0" lang="en-PH" sz="1800" spc="-1" strike="noStrike">
              <a:latin typeface="Arial"/>
            </a:endParaRPr>
          </a:p>
          <a:p>
            <a:pPr>
              <a:lnSpc>
                <a:spcPct val="150000"/>
              </a:lnSpc>
              <a:buNone/>
            </a:pP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(2/4) * 6 = (3/6) * 4</a:t>
            </a:r>
            <a:endParaRPr b="0" lang="en-PH" sz="1800" spc="-1" strike="noStrike">
              <a:latin typeface="Arial"/>
            </a:endParaRPr>
          </a:p>
          <a:p>
            <a:pPr algn="ctr">
              <a:lnSpc>
                <a:spcPct val="150000"/>
              </a:lnSpc>
              <a:buNone/>
            </a:pPr>
            <a:r>
              <a:rPr b="0" lang="en-US" sz="1800" spc="-1" strike="noStrike">
                <a:solidFill>
                  <a:srgbClr val="000000"/>
                </a:solidFill>
                <a:latin typeface="Montserrat"/>
                <a:ea typeface="DejaVu Sans"/>
              </a:rPr>
              <a:t>12 = 12</a:t>
            </a:r>
            <a:endParaRPr b="0" lang="en-PH" sz="1800" spc="-1" strike="noStrike">
              <a:latin typeface="Arial"/>
            </a:endParaRPr>
          </a:p>
        </p:txBody>
      </p:sp>
    </p:spTree>
  </p:cSld>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PPT TEMPLATE FOR LRB</Template>
  <TotalTime>124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2023-08-11T13:15:45Z</dcterms:created>
  <dc:creator/>
  <dc:description/>
  <dc:identifier>DAFl9Zu4QXU</dc:identifier>
  <dc:language>en-PH</dc:language>
  <cp:lastModifiedBy/>
  <dcterms:modified xsi:type="dcterms:W3CDTF">2023-08-14T11:23:47Z</dcterms:modified>
  <cp:revision>6</cp:revision>
  <dc:subject/>
  <dc:title>PPT TEMPLATE FOR LRB</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On-screen Show (4:3)</vt:lpwstr>
  </property>
</Properties>
</file>