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2.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slideLayouts/slideLayout19.xml" ContentType="application/vnd.openxmlformats-officedocument.presentationml.slideLayout+xml"/>
  <Override PartName="/ppt/slideLayouts/slideLayout17.xml" ContentType="application/vnd.openxmlformats-officedocument.presentationml.slideLayout+xml"/>
  <Override PartName="/ppt/slideLayouts/slideLayout8.xml" ContentType="application/vnd.openxmlformats-officedocument.presentationml.slideLayout+xml"/>
  <Override PartName="/ppt/slideLayouts/slideLayout20.xml" ContentType="application/vnd.openxmlformats-officedocument.presentationml.slideLayout+xml"/>
  <Override PartName="/ppt/slideLayouts/slideLayout18.xml" ContentType="application/vnd.openxmlformats-officedocument.presentationml.slideLayout+xml"/>
  <Override PartName="/ppt/slideLayouts/slideLayout9.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_rels/slideLayout14.xml.rels" ContentType="application/vnd.openxmlformats-package.relationships+xml"/>
  <Override PartName="/ppt/slideLayouts/_rels/slideLayout22.xml.rels" ContentType="application/vnd.openxmlformats-package.relationships+xml"/>
  <Override PartName="/ppt/slideLayouts/_rels/slideLayout7.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24.xml.rels" ContentType="application/vnd.openxmlformats-package.relationships+xml"/>
  <Override PartName="/ppt/slideLayouts/_rels/slideLayout16.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13.xml.rels" ContentType="application/vnd.openxmlformats-package.relationships+xml"/>
  <Override PartName="/ppt/slideLayouts/_rels/slideLayout3.xml.rels" ContentType="application/vnd.openxmlformats-package.relationships+xml"/>
  <Override PartName="/ppt/slideLayouts/_rels/slideLayout9.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_rels/slideLayout17.xml.rels" ContentType="application/vnd.openxmlformats-package.relationships+xml"/>
  <Override PartName="/ppt/slideLayouts/_rels/slideLayout10.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6.xml" ContentType="application/vnd.openxmlformats-officedocument.presentationml.slideLayout+xml"/>
  <Override PartName="/ppt/slideLayouts/slideLayout15.xml" ContentType="application/vnd.openxmlformats-officedocument.presentationml.slideLayout+xml"/>
  <Override PartName="/ppt/slideLayouts/slideLayout7.xml" ContentType="application/vnd.openxmlformats-officedocument.presentationml.slideLayout+xml"/>
  <Override PartName="/ppt/slideLayouts/slideLayout16.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s/_rels/slide18.xml.rels" ContentType="application/vnd.openxmlformats-package.relationships+xml"/>
  <Override PartName="/ppt/slides/_rels/slide11.xml.rels" ContentType="application/vnd.openxmlformats-package.relationships+xml"/>
  <Override PartName="/ppt/slides/_rels/slide17.xml.rels" ContentType="application/vnd.openxmlformats-package.relationships+xml"/>
  <Override PartName="/ppt/slides/_rels/slide10.xml.rels" ContentType="application/vnd.openxmlformats-package.relationships+xml"/>
  <Override PartName="/ppt/slides/_rels/slide16.xml.rels" ContentType="application/vnd.openxmlformats-package.relationships+xml"/>
  <Override PartName="/ppt/slides/_rels/slide14.xml.rels" ContentType="application/vnd.openxmlformats-package.relationships+xml"/>
  <Override PartName="/ppt/slides/_rels/slide30.xml.rels" ContentType="application/vnd.openxmlformats-package.relationships+xml"/>
  <Override PartName="/ppt/slides/_rels/slide22.xml.rels" ContentType="application/vnd.openxmlformats-package.relationships+xml"/>
  <Override PartName="/ppt/slides/_rels/slide12.xml.rels" ContentType="application/vnd.openxmlformats-package.relationships+xml"/>
  <Override PartName="/ppt/slides/_rels/slide4.xml.rels" ContentType="application/vnd.openxmlformats-package.relationships+xml"/>
  <Override PartName="/ppt/slides/_rels/slide8.xml.rels" ContentType="application/vnd.openxmlformats-package.relationships+xml"/>
  <Override PartName="/ppt/slides/_rels/slide23.xml.rels" ContentType="application/vnd.openxmlformats-package.relationships+xml"/>
  <Override PartName="/ppt/slides/_rels/slide1.xml.rels" ContentType="application/vnd.openxmlformats-package.relationships+xml"/>
  <Override PartName="/ppt/slides/_rels/slide7.xml.rels" ContentType="application/vnd.openxmlformats-package.relationships+xml"/>
  <Override PartName="/ppt/slides/_rels/slide29.xml.rels" ContentType="application/vnd.openxmlformats-package.relationships+xml"/>
  <Override PartName="/ppt/slides/_rels/slide15.xml.rels" ContentType="application/vnd.openxmlformats-package.relationships+xml"/>
  <Override PartName="/ppt/slides/_rels/slide20.xml.rels" ContentType="application/vnd.openxmlformats-package.relationships+xml"/>
  <Override PartName="/ppt/slides/_rels/slide31.xml.rels" ContentType="application/vnd.openxmlformats-package.relationships+xml"/>
  <Override PartName="/ppt/slides/_rels/slide5.xml.rels" ContentType="application/vnd.openxmlformats-package.relationships+xml"/>
  <Override PartName="/ppt/slides/_rels/slide13.xml.rels" ContentType="application/vnd.openxmlformats-package.relationships+xml"/>
  <Override PartName="/ppt/slides/_rels/slide27.xml.rels" ContentType="application/vnd.openxmlformats-package.relationships+xml"/>
  <Override PartName="/ppt/slides/_rels/slide21.xml.rels" ContentType="application/vnd.openxmlformats-package.relationships+xml"/>
  <Override PartName="/ppt/slides/_rels/slide28.xml.rels" ContentType="application/vnd.openxmlformats-package.relationships+xml"/>
  <Override PartName="/ppt/slides/_rels/slide6.xml.rels" ContentType="application/vnd.openxmlformats-package.relationships+xml"/>
  <Override PartName="/ppt/slides/_rels/slide26.xml.rels" ContentType="application/vnd.openxmlformats-package.relationships+xml"/>
  <Override PartName="/ppt/slides/_rels/slide2.xml.rels" ContentType="application/vnd.openxmlformats-package.relationships+xml"/>
  <Override PartName="/ppt/slides/_rels/slide24.xml.rels" ContentType="application/vnd.openxmlformats-package.relationships+xml"/>
  <Override PartName="/ppt/slides/_rels/slide3.xml.rels" ContentType="application/vnd.openxmlformats-package.relationships+xml"/>
  <Override PartName="/ppt/slides/_rels/slide25.xml.rels" ContentType="application/vnd.openxmlformats-package.relationships+xml"/>
  <Override PartName="/ppt/slides/_rels/slide9.xml.rels" ContentType="application/vnd.openxmlformats-package.relationships+xml"/>
  <Override PartName="/ppt/slides/_rels/slide19.xml.rels" ContentType="application/vnd.openxmlformats-package.relationships+xml"/>
  <Override PartName="/ppt/slides/slide19.xml" ContentType="application/vnd.openxmlformats-officedocument.presentationml.slide+xml"/>
  <Override PartName="/ppt/slides/slide2.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25.xml" ContentType="application/vnd.openxmlformats-officedocument.presentationml.slide+xml"/>
  <Override PartName="/ppt/slides/slide4.xml" ContentType="application/vnd.openxmlformats-officedocument.presentationml.slide+xml"/>
  <Override PartName="/ppt/slides/slide26.xml" ContentType="application/vnd.openxmlformats-officedocument.presentationml.slide+xml"/>
  <Override PartName="/ppt/slides/slide5.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29.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s/slide22.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23.xml" ContentType="application/vnd.openxmlformats-officedocument.presentationml.slide+xml"/>
  <Override PartName="/ppt/slides/slide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30.xml" ContentType="application/vnd.openxmlformats-officedocument.presentationml.slide+xml"/>
  <Override PartName="/ppt/slides/slide15.xml" ContentType="application/vnd.openxmlformats-officedocument.presentationml.slide+xml"/>
  <Override PartName="/ppt/slides/slide31.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_rels/presentation.xml.rels" ContentType="application/vnd.openxmlformats-package.relationships+xml"/>
  <Override PartName="/ppt/media/image51.png" ContentType="image/png"/>
  <Override PartName="/ppt/media/image36.png" ContentType="image/png"/>
  <Override PartName="/ppt/media/image52.png" ContentType="image/png"/>
  <Override PartName="/ppt/media/image37.png" ContentType="image/png"/>
  <Override PartName="/ppt/media/image53.png" ContentType="image/png"/>
  <Override PartName="/ppt/media/image1.png" ContentType="image/png"/>
  <Override PartName="/ppt/media/image38.png" ContentType="image/png"/>
  <Override PartName="/ppt/media/image54.png" ContentType="image/png"/>
  <Override PartName="/ppt/media/image2.png" ContentType="image/png"/>
  <Override PartName="/ppt/media/image39.png" ContentType="image/png"/>
  <Override PartName="/ppt/media/image56.png" ContentType="image/png"/>
  <Override PartName="/ppt/media/image4.png" ContentType="image/png"/>
  <Override PartName="/ppt/media/image21.png" ContentType="image/png"/>
  <Override PartName="/ppt/media/image11.png" ContentType="image/png"/>
  <Override PartName="/ppt/media/image22.png" ContentType="image/png"/>
  <Override PartName="/ppt/media/image8.png" ContentType="image/png"/>
  <Override PartName="/ppt/media/image58.png" ContentType="image/png"/>
  <Override PartName="/ppt/media/image6.png" ContentType="image/png"/>
  <Override PartName="/ppt/media/image23.png" ContentType="image/png"/>
  <Override PartName="/ppt/media/image9.png" ContentType="image/png"/>
  <Override PartName="/ppt/media/image7.png" ContentType="image/png"/>
  <Override PartName="/ppt/media/image59.png" ContentType="image/png"/>
  <Override PartName="/ppt/media/image24.png" ContentType="image/png"/>
  <Override PartName="/ppt/media/image10.png" ContentType="image/png"/>
  <Override PartName="/ppt/media/image69.png" ContentType="image/png"/>
  <Override PartName="/ppt/media/image12.png" ContentType="image/png"/>
  <Override PartName="/ppt/media/image13.png" ContentType="image/png"/>
  <Override PartName="/ppt/media/image14.png" ContentType="image/png"/>
  <Override PartName="/ppt/media/image15.png" ContentType="image/png"/>
  <Override PartName="/ppt/media/image90.png" ContentType="image/png"/>
  <Override PartName="/ppt/media/image16.png" ContentType="image/png"/>
  <Override PartName="/ppt/media/image91.png" ContentType="image/png"/>
  <Override PartName="/ppt/media/image17.png" ContentType="image/png"/>
  <Override PartName="/ppt/media/image92.png" ContentType="image/png"/>
  <Override PartName="/ppt/media/image18.png" ContentType="image/png"/>
  <Override PartName="/ppt/media/image93.png" ContentType="image/png"/>
  <Override PartName="/ppt/media/image19.png" ContentType="image/png"/>
  <Override PartName="/ppt/media/image94.png" ContentType="image/png"/>
  <Override PartName="/ppt/media/image20.png" ContentType="image/png"/>
  <Override PartName="/ppt/media/image79.png" ContentType="image/png"/>
  <Override PartName="/ppt/media/image57.png" ContentType="image/png"/>
  <Override PartName="/ppt/media/image5.png" ContentType="image/png"/>
  <Override PartName="/ppt/media/image55.png" ContentType="image/png"/>
  <Override PartName="/ppt/media/image3.png" ContentType="image/png"/>
  <Override PartName="/ppt/media/image25.png" ContentType="image/png"/>
  <Override PartName="/ppt/media/image26.png" ContentType="image/png"/>
  <Override PartName="/ppt/media/image27.png" ContentType="image/png"/>
  <Override PartName="/ppt/media/image28.png" ContentType="image/png"/>
  <Override PartName="/ppt/media/image29.png" ContentType="image/png"/>
  <Override PartName="/ppt/media/image30.png" ContentType="image/png"/>
  <Override PartName="/ppt/media/image89.png" ContentType="image/png"/>
  <Override PartName="/ppt/media/image31.png" ContentType="image/png"/>
  <Override PartName="/ppt/media/image32.png" ContentType="image/png"/>
  <Override PartName="/ppt/media/image99.png" ContentType="image/png"/>
  <Override PartName="/ppt/media/image40.png" ContentType="image/png"/>
  <Override PartName="/ppt/media/image41.png" ContentType="image/png"/>
  <Override PartName="/ppt/media/image50.png" ContentType="image/png"/>
  <Override PartName="/ppt/media/image60.png" ContentType="image/png"/>
  <Override PartName="/ppt/media/image61.png" ContentType="image/png"/>
  <Override PartName="/ppt/media/image62.png" ContentType="image/png"/>
  <Override PartName="/ppt/media/image63.png" ContentType="image/png"/>
  <Override PartName="/ppt/media/image64.png" ContentType="image/png"/>
  <Override PartName="/ppt/media/image65.png" ContentType="image/png"/>
  <Override PartName="/ppt/media/image66.png" ContentType="image/png"/>
  <Override PartName="/ppt/media/image67.png" ContentType="image/png"/>
  <Override PartName="/ppt/media/image68.png" ContentType="image/png"/>
  <Override PartName="/ppt/media/image70.png" ContentType="image/png"/>
  <Override PartName="/ppt/media/image71.png" ContentType="image/png"/>
  <Override PartName="/ppt/media/image72.png" ContentType="image/png"/>
  <Override PartName="/ppt/media/image73.png" ContentType="image/png"/>
  <Override PartName="/ppt/media/image74.png" ContentType="image/png"/>
  <Override PartName="/ppt/media/image75.png" ContentType="image/png"/>
  <Override PartName="/ppt/media/image76.png" ContentType="image/png"/>
  <Override PartName="/ppt/media/image77.png" ContentType="image/png"/>
  <Override PartName="/ppt/media/image78.png" ContentType="image/png"/>
  <Override PartName="/ppt/media/image48.png" ContentType="image/png"/>
  <Override PartName="/ppt/media/image81.png" ContentType="image/png"/>
  <Override PartName="/ppt/media/image49.png" ContentType="image/png"/>
  <Override PartName="/ppt/media/image82.png" ContentType="image/png"/>
  <Override PartName="/ppt/media/image83.png" ContentType="image/png"/>
  <Override PartName="/ppt/media/image84.png" ContentType="image/png"/>
  <Override PartName="/ppt/media/image85.png" ContentType="image/png"/>
  <Override PartName="/ppt/media/image34.png" ContentType="image/png"/>
  <Override PartName="/ppt/media/image87.png" ContentType="image/png"/>
  <Override PartName="/ppt/media/image35.png" ContentType="image/png"/>
  <Override PartName="/ppt/media/image88.png" ContentType="image/png"/>
  <Override PartName="/ppt/media/image42.png" ContentType="image/png"/>
  <Override PartName="/ppt/media/image95.png" ContentType="image/png"/>
  <Override PartName="/ppt/media/image44.png" ContentType="image/png"/>
  <Override PartName="/ppt/media/image100.png" ContentType="image/png"/>
  <Override PartName="/ppt/media/image43.png" ContentType="image/png"/>
  <Override PartName="/ppt/media/image96.png" ContentType="image/png"/>
  <Override PartName="/ppt/media/image97.png" ContentType="image/png"/>
  <Override PartName="/ppt/media/image45.png" ContentType="image/png"/>
  <Override PartName="/ppt/media/image98.png" ContentType="image/png"/>
  <Override PartName="/ppt/media/image47.png" ContentType="image/png"/>
  <Override PartName="/ppt/media/image80.png" ContentType="image/png"/>
  <Override PartName="/ppt/media/image46.png" ContentType="image/png"/>
  <Override PartName="/ppt/media/image33.png" ContentType="image/png"/>
  <Override PartName="/ppt/media/image86.png" ContentType="image/png"/>
  <Override PartName="/ppt/presProps.xml" ContentType="application/vnd.openxmlformats-officedocument.presentationml.presPro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Lst>
  <p:sldSz cx="18288000" cy="10287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914400" y="2406960"/>
            <a:ext cx="16458840" cy="28454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914400" y="5523120"/>
            <a:ext cx="16458840" cy="28454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28"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4"/>
          <p:cNvSpPr>
            <a:spLocks noGrp="1"/>
          </p:cNvSpPr>
          <p:nvPr>
            <p:ph/>
          </p:nvPr>
        </p:nvSpPr>
        <p:spPr>
          <a:xfrm>
            <a:off x="914400" y="552312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30" name="PlaceHolder 5"/>
          <p:cNvSpPr>
            <a:spLocks noGrp="1"/>
          </p:cNvSpPr>
          <p:nvPr>
            <p:ph/>
          </p:nvPr>
        </p:nvSpPr>
        <p:spPr>
          <a:xfrm>
            <a:off x="9348120" y="5523120"/>
            <a:ext cx="8031600" cy="28454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2" name="PlaceHolder 2"/>
          <p:cNvSpPr>
            <a:spLocks noGrp="1"/>
          </p:cNvSpPr>
          <p:nvPr>
            <p:ph/>
          </p:nvPr>
        </p:nvSpPr>
        <p:spPr>
          <a:xfrm>
            <a:off x="914400" y="2406960"/>
            <a:ext cx="5299560" cy="28454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3"/>
          <p:cNvSpPr>
            <a:spLocks noGrp="1"/>
          </p:cNvSpPr>
          <p:nvPr>
            <p:ph/>
          </p:nvPr>
        </p:nvSpPr>
        <p:spPr>
          <a:xfrm>
            <a:off x="6479280" y="2406960"/>
            <a:ext cx="5299560" cy="28454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4"/>
          <p:cNvSpPr>
            <a:spLocks noGrp="1"/>
          </p:cNvSpPr>
          <p:nvPr>
            <p:ph/>
          </p:nvPr>
        </p:nvSpPr>
        <p:spPr>
          <a:xfrm>
            <a:off x="12044160" y="2406960"/>
            <a:ext cx="5299560" cy="2845440"/>
          </a:xfrm>
          <a:prstGeom prst="rect">
            <a:avLst/>
          </a:prstGeom>
          <a:noFill/>
          <a:ln w="0">
            <a:noFill/>
          </a:ln>
        </p:spPr>
        <p:txBody>
          <a:bodyPr lIns="0" rIns="0" tIns="0" bIns="0" anchor="t">
            <a:normAutofit/>
          </a:bodyPr>
          <a:p>
            <a:endParaRPr b="0" lang="en-PH" sz="3200" spc="-1" strike="noStrike">
              <a:latin typeface="Arial"/>
            </a:endParaRPr>
          </a:p>
        </p:txBody>
      </p:sp>
      <p:sp>
        <p:nvSpPr>
          <p:cNvPr id="35" name="PlaceHolder 5"/>
          <p:cNvSpPr>
            <a:spLocks noGrp="1"/>
          </p:cNvSpPr>
          <p:nvPr>
            <p:ph/>
          </p:nvPr>
        </p:nvSpPr>
        <p:spPr>
          <a:xfrm>
            <a:off x="914400" y="5523120"/>
            <a:ext cx="5299560" cy="2845440"/>
          </a:xfrm>
          <a:prstGeom prst="rect">
            <a:avLst/>
          </a:prstGeom>
          <a:noFill/>
          <a:ln w="0">
            <a:noFill/>
          </a:ln>
        </p:spPr>
        <p:txBody>
          <a:bodyPr lIns="0" rIns="0" tIns="0" bIns="0" anchor="t">
            <a:normAutofit/>
          </a:bodyPr>
          <a:p>
            <a:endParaRPr b="0" lang="en-PH" sz="3200" spc="-1" strike="noStrike">
              <a:latin typeface="Arial"/>
            </a:endParaRPr>
          </a:p>
        </p:txBody>
      </p:sp>
      <p:sp>
        <p:nvSpPr>
          <p:cNvPr id="36" name="PlaceHolder 6"/>
          <p:cNvSpPr>
            <a:spLocks noGrp="1"/>
          </p:cNvSpPr>
          <p:nvPr>
            <p:ph/>
          </p:nvPr>
        </p:nvSpPr>
        <p:spPr>
          <a:xfrm>
            <a:off x="6479280" y="5523120"/>
            <a:ext cx="5299560" cy="28454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7"/>
          <p:cNvSpPr>
            <a:spLocks noGrp="1"/>
          </p:cNvSpPr>
          <p:nvPr>
            <p:ph/>
          </p:nvPr>
        </p:nvSpPr>
        <p:spPr>
          <a:xfrm>
            <a:off x="12044160" y="5523120"/>
            <a:ext cx="5299560" cy="28454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41" name="PlaceHolder 2"/>
          <p:cNvSpPr>
            <a:spLocks noGrp="1"/>
          </p:cNvSpPr>
          <p:nvPr>
            <p:ph type="subTitle"/>
          </p:nvPr>
        </p:nvSpPr>
        <p:spPr>
          <a:xfrm>
            <a:off x="914400" y="2406960"/>
            <a:ext cx="16458840" cy="596592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43" name="PlaceHolder 2"/>
          <p:cNvSpPr>
            <a:spLocks noGrp="1"/>
          </p:cNvSpPr>
          <p:nvPr>
            <p:ph/>
          </p:nvPr>
        </p:nvSpPr>
        <p:spPr>
          <a:xfrm>
            <a:off x="914400" y="2406960"/>
            <a:ext cx="16458840" cy="596592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45" name="PlaceHolder 2"/>
          <p:cNvSpPr>
            <a:spLocks noGrp="1"/>
          </p:cNvSpPr>
          <p:nvPr>
            <p:ph/>
          </p:nvPr>
        </p:nvSpPr>
        <p:spPr>
          <a:xfrm>
            <a:off x="914400" y="2406960"/>
            <a:ext cx="8031600" cy="5965920"/>
          </a:xfrm>
          <a:prstGeom prst="rect">
            <a:avLst/>
          </a:prstGeom>
          <a:noFill/>
          <a:ln w="0">
            <a:noFill/>
          </a:ln>
        </p:spPr>
        <p:txBody>
          <a:bodyPr lIns="0" rIns="0" tIns="0" bIns="0" anchor="t">
            <a:normAutofit/>
          </a:bodyPr>
          <a:p>
            <a:endParaRPr b="0" lang="en-PH" sz="3200" spc="-1" strike="noStrike">
              <a:latin typeface="Arial"/>
            </a:endParaRPr>
          </a:p>
        </p:txBody>
      </p:sp>
      <p:sp>
        <p:nvSpPr>
          <p:cNvPr id="46" name="PlaceHolder 3"/>
          <p:cNvSpPr>
            <a:spLocks noGrp="1"/>
          </p:cNvSpPr>
          <p:nvPr>
            <p:ph/>
          </p:nvPr>
        </p:nvSpPr>
        <p:spPr>
          <a:xfrm>
            <a:off x="9348120" y="2406960"/>
            <a:ext cx="8031600" cy="596592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914400" y="410400"/>
            <a:ext cx="16458840" cy="7962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51" name="PlaceHolder 3"/>
          <p:cNvSpPr>
            <a:spLocks noGrp="1"/>
          </p:cNvSpPr>
          <p:nvPr>
            <p:ph/>
          </p:nvPr>
        </p:nvSpPr>
        <p:spPr>
          <a:xfrm>
            <a:off x="9348120" y="2406960"/>
            <a:ext cx="8031600" cy="5965920"/>
          </a:xfrm>
          <a:prstGeom prst="rect">
            <a:avLst/>
          </a:prstGeom>
          <a:noFill/>
          <a:ln w="0">
            <a:noFill/>
          </a:ln>
        </p:spPr>
        <p:txBody>
          <a:bodyPr lIns="0" rIns="0" tIns="0" bIns="0" anchor="t">
            <a:normAutofit/>
          </a:bodyPr>
          <a:p>
            <a:endParaRPr b="0" lang="en-PH" sz="3200" spc="-1" strike="noStrike">
              <a:latin typeface="Arial"/>
            </a:endParaRPr>
          </a:p>
        </p:txBody>
      </p:sp>
      <p:sp>
        <p:nvSpPr>
          <p:cNvPr id="52" name="PlaceHolder 4"/>
          <p:cNvSpPr>
            <a:spLocks noGrp="1"/>
          </p:cNvSpPr>
          <p:nvPr>
            <p:ph/>
          </p:nvPr>
        </p:nvSpPr>
        <p:spPr>
          <a:xfrm>
            <a:off x="914400" y="5523120"/>
            <a:ext cx="8031600" cy="28454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 name="PlaceHolder 2"/>
          <p:cNvSpPr>
            <a:spLocks noGrp="1"/>
          </p:cNvSpPr>
          <p:nvPr>
            <p:ph type="subTitle"/>
          </p:nvPr>
        </p:nvSpPr>
        <p:spPr>
          <a:xfrm>
            <a:off x="914400" y="2406960"/>
            <a:ext cx="16458840" cy="596592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914400" y="2406960"/>
            <a:ext cx="8031600" cy="596592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56" name="PlaceHolder 4"/>
          <p:cNvSpPr>
            <a:spLocks noGrp="1"/>
          </p:cNvSpPr>
          <p:nvPr>
            <p:ph/>
          </p:nvPr>
        </p:nvSpPr>
        <p:spPr>
          <a:xfrm>
            <a:off x="9348120" y="5523120"/>
            <a:ext cx="8031600" cy="28454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8"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59"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4"/>
          <p:cNvSpPr>
            <a:spLocks noGrp="1"/>
          </p:cNvSpPr>
          <p:nvPr>
            <p:ph/>
          </p:nvPr>
        </p:nvSpPr>
        <p:spPr>
          <a:xfrm>
            <a:off x="914400" y="5523120"/>
            <a:ext cx="16458840" cy="28454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2" name="PlaceHolder 2"/>
          <p:cNvSpPr>
            <a:spLocks noGrp="1"/>
          </p:cNvSpPr>
          <p:nvPr>
            <p:ph/>
          </p:nvPr>
        </p:nvSpPr>
        <p:spPr>
          <a:xfrm>
            <a:off x="914400" y="2406960"/>
            <a:ext cx="16458840" cy="2845440"/>
          </a:xfrm>
          <a:prstGeom prst="rect">
            <a:avLst/>
          </a:prstGeom>
          <a:noFill/>
          <a:ln w="0">
            <a:noFill/>
          </a:ln>
        </p:spPr>
        <p:txBody>
          <a:bodyPr lIns="0" rIns="0" tIns="0" bIns="0" anchor="t">
            <a:normAutofit/>
          </a:bodyPr>
          <a:p>
            <a:endParaRPr b="0" lang="en-PH" sz="3200" spc="-1" strike="noStrike">
              <a:latin typeface="Arial"/>
            </a:endParaRPr>
          </a:p>
        </p:txBody>
      </p:sp>
      <p:sp>
        <p:nvSpPr>
          <p:cNvPr id="63" name="PlaceHolder 3"/>
          <p:cNvSpPr>
            <a:spLocks noGrp="1"/>
          </p:cNvSpPr>
          <p:nvPr>
            <p:ph/>
          </p:nvPr>
        </p:nvSpPr>
        <p:spPr>
          <a:xfrm>
            <a:off x="914400" y="5523120"/>
            <a:ext cx="16458840" cy="28454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5"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66"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67" name="PlaceHolder 4"/>
          <p:cNvSpPr>
            <a:spLocks noGrp="1"/>
          </p:cNvSpPr>
          <p:nvPr>
            <p:ph/>
          </p:nvPr>
        </p:nvSpPr>
        <p:spPr>
          <a:xfrm>
            <a:off x="914400" y="552312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5"/>
          <p:cNvSpPr>
            <a:spLocks noGrp="1"/>
          </p:cNvSpPr>
          <p:nvPr>
            <p:ph/>
          </p:nvPr>
        </p:nvSpPr>
        <p:spPr>
          <a:xfrm>
            <a:off x="9348120" y="5523120"/>
            <a:ext cx="8031600" cy="28454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0" name="PlaceHolder 2"/>
          <p:cNvSpPr>
            <a:spLocks noGrp="1"/>
          </p:cNvSpPr>
          <p:nvPr>
            <p:ph/>
          </p:nvPr>
        </p:nvSpPr>
        <p:spPr>
          <a:xfrm>
            <a:off x="914400" y="2406960"/>
            <a:ext cx="5299560" cy="2845440"/>
          </a:xfrm>
          <a:prstGeom prst="rect">
            <a:avLst/>
          </a:prstGeom>
          <a:noFill/>
          <a:ln w="0">
            <a:noFill/>
          </a:ln>
        </p:spPr>
        <p:txBody>
          <a:bodyPr lIns="0" rIns="0" tIns="0" bIns="0" anchor="t">
            <a:normAutofit/>
          </a:bodyPr>
          <a:p>
            <a:endParaRPr b="0" lang="en-PH" sz="3200" spc="-1" strike="noStrike">
              <a:latin typeface="Arial"/>
            </a:endParaRPr>
          </a:p>
        </p:txBody>
      </p:sp>
      <p:sp>
        <p:nvSpPr>
          <p:cNvPr id="71" name="PlaceHolder 3"/>
          <p:cNvSpPr>
            <a:spLocks noGrp="1"/>
          </p:cNvSpPr>
          <p:nvPr>
            <p:ph/>
          </p:nvPr>
        </p:nvSpPr>
        <p:spPr>
          <a:xfrm>
            <a:off x="6479280" y="2406960"/>
            <a:ext cx="5299560" cy="28454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4"/>
          <p:cNvSpPr>
            <a:spLocks noGrp="1"/>
          </p:cNvSpPr>
          <p:nvPr>
            <p:ph/>
          </p:nvPr>
        </p:nvSpPr>
        <p:spPr>
          <a:xfrm>
            <a:off x="12044160" y="2406960"/>
            <a:ext cx="5299560" cy="2845440"/>
          </a:xfrm>
          <a:prstGeom prst="rect">
            <a:avLst/>
          </a:prstGeom>
          <a:noFill/>
          <a:ln w="0">
            <a:noFill/>
          </a:ln>
        </p:spPr>
        <p:txBody>
          <a:bodyPr lIns="0" rIns="0" tIns="0" bIns="0" anchor="t">
            <a:normAutofit/>
          </a:bodyPr>
          <a:p>
            <a:endParaRPr b="0" lang="en-PH" sz="3200" spc="-1" strike="noStrike">
              <a:latin typeface="Arial"/>
            </a:endParaRPr>
          </a:p>
        </p:txBody>
      </p:sp>
      <p:sp>
        <p:nvSpPr>
          <p:cNvPr id="73" name="PlaceHolder 5"/>
          <p:cNvSpPr>
            <a:spLocks noGrp="1"/>
          </p:cNvSpPr>
          <p:nvPr>
            <p:ph/>
          </p:nvPr>
        </p:nvSpPr>
        <p:spPr>
          <a:xfrm>
            <a:off x="914400" y="5523120"/>
            <a:ext cx="5299560" cy="2845440"/>
          </a:xfrm>
          <a:prstGeom prst="rect">
            <a:avLst/>
          </a:prstGeom>
          <a:noFill/>
          <a:ln w="0">
            <a:noFill/>
          </a:ln>
        </p:spPr>
        <p:txBody>
          <a:bodyPr lIns="0" rIns="0" tIns="0" bIns="0" anchor="t">
            <a:normAutofit/>
          </a:bodyPr>
          <a:p>
            <a:endParaRPr b="0" lang="en-PH" sz="3200" spc="-1" strike="noStrike">
              <a:latin typeface="Arial"/>
            </a:endParaRPr>
          </a:p>
        </p:txBody>
      </p:sp>
      <p:sp>
        <p:nvSpPr>
          <p:cNvPr id="74" name="PlaceHolder 6"/>
          <p:cNvSpPr>
            <a:spLocks noGrp="1"/>
          </p:cNvSpPr>
          <p:nvPr>
            <p:ph/>
          </p:nvPr>
        </p:nvSpPr>
        <p:spPr>
          <a:xfrm>
            <a:off x="6479280" y="5523120"/>
            <a:ext cx="5299560" cy="28454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7"/>
          <p:cNvSpPr>
            <a:spLocks noGrp="1"/>
          </p:cNvSpPr>
          <p:nvPr>
            <p:ph/>
          </p:nvPr>
        </p:nvSpPr>
        <p:spPr>
          <a:xfrm>
            <a:off x="12044160" y="5523120"/>
            <a:ext cx="5299560" cy="28454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 name="PlaceHolder 2"/>
          <p:cNvSpPr>
            <a:spLocks noGrp="1"/>
          </p:cNvSpPr>
          <p:nvPr>
            <p:ph/>
          </p:nvPr>
        </p:nvSpPr>
        <p:spPr>
          <a:xfrm>
            <a:off x="914400" y="2406960"/>
            <a:ext cx="16458840" cy="596592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p:nvPr>
        </p:nvSpPr>
        <p:spPr>
          <a:xfrm>
            <a:off x="914400" y="2406960"/>
            <a:ext cx="8031600" cy="5965920"/>
          </a:xfrm>
          <a:prstGeom prst="rect">
            <a:avLst/>
          </a:prstGeom>
          <a:noFill/>
          <a:ln w="0">
            <a:noFill/>
          </a:ln>
        </p:spPr>
        <p:txBody>
          <a:bodyPr lIns="0" rIns="0" tIns="0" bIns="0" anchor="t">
            <a:normAutofit/>
          </a:bodyPr>
          <a:p>
            <a:endParaRPr b="0" lang="en-PH" sz="3200" spc="-1" strike="noStrike">
              <a:latin typeface="Arial"/>
            </a:endParaRPr>
          </a:p>
        </p:txBody>
      </p:sp>
      <p:sp>
        <p:nvSpPr>
          <p:cNvPr id="8" name="PlaceHolder 3"/>
          <p:cNvSpPr>
            <a:spLocks noGrp="1"/>
          </p:cNvSpPr>
          <p:nvPr>
            <p:ph/>
          </p:nvPr>
        </p:nvSpPr>
        <p:spPr>
          <a:xfrm>
            <a:off x="9348120" y="2406960"/>
            <a:ext cx="8031600" cy="596592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914400" y="410400"/>
            <a:ext cx="16458840" cy="7962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2"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13" name="PlaceHolder 3"/>
          <p:cNvSpPr>
            <a:spLocks noGrp="1"/>
          </p:cNvSpPr>
          <p:nvPr>
            <p:ph/>
          </p:nvPr>
        </p:nvSpPr>
        <p:spPr>
          <a:xfrm>
            <a:off x="9348120" y="2406960"/>
            <a:ext cx="8031600" cy="5965920"/>
          </a:xfrm>
          <a:prstGeom prst="rect">
            <a:avLst/>
          </a:prstGeom>
          <a:noFill/>
          <a:ln w="0">
            <a:noFill/>
          </a:ln>
        </p:spPr>
        <p:txBody>
          <a:bodyPr lIns="0" rIns="0" tIns="0" bIns="0" anchor="t">
            <a:normAutofit/>
          </a:bodyPr>
          <a:p>
            <a:endParaRPr b="0" lang="en-PH" sz="3200" spc="-1" strike="noStrike">
              <a:latin typeface="Arial"/>
            </a:endParaRPr>
          </a:p>
        </p:txBody>
      </p:sp>
      <p:sp>
        <p:nvSpPr>
          <p:cNvPr id="14" name="PlaceHolder 4"/>
          <p:cNvSpPr>
            <a:spLocks noGrp="1"/>
          </p:cNvSpPr>
          <p:nvPr>
            <p:ph/>
          </p:nvPr>
        </p:nvSpPr>
        <p:spPr>
          <a:xfrm>
            <a:off x="914400" y="5523120"/>
            <a:ext cx="8031600" cy="28454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914400" y="2406960"/>
            <a:ext cx="8031600" cy="596592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9348120" y="5523120"/>
            <a:ext cx="8031600" cy="28454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914400" y="5523120"/>
            <a:ext cx="16458840" cy="28454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914400" y="410400"/>
            <a:ext cx="16458480" cy="1717200"/>
          </a:xfrm>
          <a:prstGeom prst="rect">
            <a:avLst/>
          </a:prstGeom>
          <a:noFill/>
          <a:ln w="0">
            <a:noFill/>
          </a:ln>
        </p:spPr>
        <p:txBody>
          <a:bodyPr lIns="0" rIns="0" tIns="0" bIns="0" anchor="ctr">
            <a:noAutofit/>
          </a:bodyPr>
          <a:p>
            <a:r>
              <a:rPr b="0" lang="en-PH" sz="1800" spc="-1" strike="noStrike">
                <a:latin typeface="Arial"/>
              </a:rPr>
              <a:t>Click to edit the title text format</a:t>
            </a:r>
            <a:endParaRPr b="0" lang="en-PH" sz="1800" spc="-1" strike="noStrike">
              <a:latin typeface="Arial"/>
            </a:endParaRPr>
          </a:p>
        </p:txBody>
      </p:sp>
      <p:sp>
        <p:nvSpPr>
          <p:cNvPr id="1" name="PlaceHolder 2"/>
          <p:cNvSpPr>
            <a:spLocks noGrp="1"/>
          </p:cNvSpPr>
          <p:nvPr>
            <p:ph type="body"/>
          </p:nvPr>
        </p:nvSpPr>
        <p:spPr>
          <a:xfrm>
            <a:off x="914400" y="2406960"/>
            <a:ext cx="16458480" cy="596556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1800" spc="-1" strike="noStrike">
                <a:latin typeface="Arial"/>
              </a:rPr>
              <a:t>Click to edit the outline text format</a:t>
            </a:r>
            <a:endParaRPr b="0" lang="en-PH" sz="1800" spc="-1" strike="noStrike">
              <a:latin typeface="Arial"/>
            </a:endParaRPr>
          </a:p>
          <a:p>
            <a:pPr lvl="1" marL="864000" indent="-324000">
              <a:spcBef>
                <a:spcPts val="1134"/>
              </a:spcBef>
              <a:buClr>
                <a:srgbClr val="000000"/>
              </a:buClr>
              <a:buSzPct val="75000"/>
              <a:buFont typeface="Symbol" charset="2"/>
              <a:buChar char=""/>
            </a:pPr>
            <a:r>
              <a:rPr b="0" lang="en-PH" sz="1800" spc="-1" strike="noStrike">
                <a:latin typeface="Arial"/>
              </a:rPr>
              <a:t>Second Outline Level</a:t>
            </a:r>
            <a:endParaRPr b="0" lang="en-PH" sz="1800" spc="-1" strike="noStrike">
              <a:latin typeface="Arial"/>
            </a:endParaRPr>
          </a:p>
          <a:p>
            <a:pPr lvl="2" marL="1296000" indent="-288000">
              <a:spcBef>
                <a:spcPts val="850"/>
              </a:spcBef>
              <a:buClr>
                <a:srgbClr val="000000"/>
              </a:buClr>
              <a:buSzPct val="45000"/>
              <a:buFont typeface="Wingdings" charset="2"/>
              <a:buChar char=""/>
            </a:pPr>
            <a:r>
              <a:rPr b="0" lang="en-PH" sz="1800" spc="-1" strike="noStrike">
                <a:latin typeface="Arial"/>
              </a:rPr>
              <a:t>Third Outline Level</a:t>
            </a:r>
            <a:endParaRPr b="0" lang="en-PH" sz="1800" spc="-1" strike="noStrike">
              <a:latin typeface="Arial"/>
            </a:endParaRPr>
          </a:p>
          <a:p>
            <a:pPr lvl="3" marL="1728000" indent="-216000">
              <a:spcBef>
                <a:spcPts val="567"/>
              </a:spcBef>
              <a:buClr>
                <a:srgbClr val="000000"/>
              </a:buClr>
              <a:buSzPct val="75000"/>
              <a:buFont typeface="Symbol" charset="2"/>
              <a:buChar char=""/>
            </a:pPr>
            <a:r>
              <a:rPr b="0" lang="en-PH" sz="1800" spc="-1" strike="noStrike">
                <a:latin typeface="Arial"/>
              </a:rPr>
              <a:t>Fourth Outline Level</a:t>
            </a:r>
            <a:endParaRPr b="0" lang="en-PH" sz="1800" spc="-1" strike="noStrike">
              <a:latin typeface="Arial"/>
            </a:endParaRPr>
          </a:p>
          <a:p>
            <a:pPr lvl="4" marL="2160000" indent="-216000">
              <a:spcBef>
                <a:spcPts val="283"/>
              </a:spcBef>
              <a:buClr>
                <a:srgbClr val="000000"/>
              </a:buClr>
              <a:buSzPct val="45000"/>
              <a:buFont typeface="Wingdings" charset="2"/>
              <a:buChar char=""/>
            </a:pPr>
            <a:r>
              <a:rPr b="0" lang="en-PH" sz="1800" spc="-1" strike="noStrike">
                <a:latin typeface="Arial"/>
              </a:rPr>
              <a:t>Fifth Outline Level</a:t>
            </a:r>
            <a:endParaRPr b="0" lang="en-PH" sz="1800" spc="-1" strike="noStrike">
              <a:latin typeface="Arial"/>
            </a:endParaRPr>
          </a:p>
          <a:p>
            <a:pPr lvl="5" marL="2592000" indent="-216000">
              <a:spcBef>
                <a:spcPts val="283"/>
              </a:spcBef>
              <a:buClr>
                <a:srgbClr val="000000"/>
              </a:buClr>
              <a:buSzPct val="45000"/>
              <a:buFont typeface="Wingdings" charset="2"/>
              <a:buChar char=""/>
            </a:pPr>
            <a:r>
              <a:rPr b="0" lang="en-PH" sz="1800" spc="-1" strike="noStrike">
                <a:latin typeface="Arial"/>
              </a:rPr>
              <a:t>Sixth Outline Level</a:t>
            </a:r>
            <a:endParaRPr b="0" lang="en-PH" sz="1800" spc="-1" strike="noStrike">
              <a:latin typeface="Arial"/>
            </a:endParaRPr>
          </a:p>
          <a:p>
            <a:pPr lvl="6" marL="3024000" indent="-216000">
              <a:spcBef>
                <a:spcPts val="283"/>
              </a:spcBef>
              <a:buClr>
                <a:srgbClr val="000000"/>
              </a:buClr>
              <a:buSzPct val="45000"/>
              <a:buFont typeface="Wingdings" charset="2"/>
              <a:buChar char=""/>
            </a:pPr>
            <a:r>
              <a:rPr b="0" lang="en-PH" sz="1800" spc="-1" strike="noStrike">
                <a:latin typeface="Arial"/>
              </a:rPr>
              <a:t>Seventh Outline Level</a:t>
            </a:r>
            <a:endParaRPr b="0" lang="en-PH"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39" name="PlaceHolder 2"/>
          <p:cNvSpPr>
            <a:spLocks noGrp="1"/>
          </p:cNvSpPr>
          <p:nvPr>
            <p:ph type="body"/>
          </p:nvPr>
        </p:nvSpPr>
        <p:spPr>
          <a:xfrm>
            <a:off x="914400" y="2406960"/>
            <a:ext cx="16458840" cy="5965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 Id="rId3" Type="http://schemas.openxmlformats.org/officeDocument/2006/relationships/image" Target="../media/image31.png"/><Relationship Id="rId4"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0"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46.png"/><Relationship Id="rId2" Type="http://schemas.openxmlformats.org/officeDocument/2006/relationships/image" Target="../media/image47.png"/><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53.png"/><Relationship Id="rId2" Type="http://schemas.openxmlformats.org/officeDocument/2006/relationships/image" Target="../media/image54.png"/><Relationship Id="rId3"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55.png"/><Relationship Id="rId2" Type="http://schemas.openxmlformats.org/officeDocument/2006/relationships/image" Target="../media/image56.png"/><Relationship Id="rId3" Type="http://schemas.openxmlformats.org/officeDocument/2006/relationships/image" Target="../media/image57.png"/><Relationship Id="rId4"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58.png"/><Relationship Id="rId2" Type="http://schemas.openxmlformats.org/officeDocument/2006/relationships/image" Target="../media/image59.png"/><Relationship Id="rId3"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60.png"/><Relationship Id="rId2" Type="http://schemas.openxmlformats.org/officeDocument/2006/relationships/image" Target="../media/image61.png"/><Relationship Id="rId3"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62.png"/><Relationship Id="rId2" Type="http://schemas.openxmlformats.org/officeDocument/2006/relationships/image" Target="../media/image63.png"/><Relationship Id="rId3" Type="http://schemas.openxmlformats.org/officeDocument/2006/relationships/image" Target="../media/image64.png"/><Relationship Id="rId4"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65.png"/><Relationship Id="rId2" Type="http://schemas.openxmlformats.org/officeDocument/2006/relationships/image" Target="../media/image66.png"/><Relationship Id="rId3"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67.png"/><Relationship Id="rId2" Type="http://schemas.openxmlformats.org/officeDocument/2006/relationships/image" Target="../media/image68.png"/><Relationship Id="rId3"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image" Target="../media/image69.png"/><Relationship Id="rId2" Type="http://schemas.openxmlformats.org/officeDocument/2006/relationships/image" Target="../media/image70.png"/><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image" Target="../media/image75.png"/><Relationship Id="rId2" Type="http://schemas.openxmlformats.org/officeDocument/2006/relationships/image" Target="../media/image76.png"/><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image" Target="../media/image79.png"/><Relationship Id="rId2" Type="http://schemas.openxmlformats.org/officeDocument/2006/relationships/image" Target="../media/image80.png"/><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slideLayout" Target="../slideLayouts/slideLayout13.xml"/>
</Relationships>
</file>

<file path=ppt/slides/_rels/slide25.xml.rels><?xml version="1.0" encoding="UTF-8"?>
<Relationships xmlns="http://schemas.openxmlformats.org/package/2006/relationships"><Relationship Id="rId1" Type="http://schemas.openxmlformats.org/officeDocument/2006/relationships/image" Target="../media/image83.png"/><Relationship Id="rId2" Type="http://schemas.openxmlformats.org/officeDocument/2006/relationships/image" Target="../media/image84.png"/><Relationship Id="rId3" Type="http://schemas.openxmlformats.org/officeDocument/2006/relationships/image" Target="../media/image85.png"/><Relationship Id="rId4" Type="http://schemas.openxmlformats.org/officeDocument/2006/relationships/slideLayout" Target="../slideLayouts/slideLayout13.xml"/>
</Relationships>
</file>

<file path=ppt/slides/_rels/slide26.xml.rels><?xml version="1.0" encoding="UTF-8"?>
<Relationships xmlns="http://schemas.openxmlformats.org/package/2006/relationships"><Relationship Id="rId1" Type="http://schemas.openxmlformats.org/officeDocument/2006/relationships/image" Target="../media/image86.png"/><Relationship Id="rId2" Type="http://schemas.openxmlformats.org/officeDocument/2006/relationships/image" Target="../media/image87.png"/><Relationship Id="rId3" Type="http://schemas.openxmlformats.org/officeDocument/2006/relationships/image" Target="../media/image88.png"/><Relationship Id="rId4" Type="http://schemas.openxmlformats.org/officeDocument/2006/relationships/slideLayout" Target="../slideLayouts/slideLayout13.xml"/>
</Relationships>
</file>

<file path=ppt/slides/_rels/slide27.xml.rels><?xml version="1.0" encoding="UTF-8"?>
<Relationships xmlns="http://schemas.openxmlformats.org/package/2006/relationships"><Relationship Id="rId1" Type="http://schemas.openxmlformats.org/officeDocument/2006/relationships/image" Target="../media/image89.png"/><Relationship Id="rId2" Type="http://schemas.openxmlformats.org/officeDocument/2006/relationships/image" Target="../media/image90.png"/><Relationship Id="rId3" Type="http://schemas.openxmlformats.org/officeDocument/2006/relationships/image" Target="../media/image91.png"/><Relationship Id="rId4" Type="http://schemas.openxmlformats.org/officeDocument/2006/relationships/slideLayout" Target="../slideLayouts/slideLayout13.xml"/>
</Relationships>
</file>

<file path=ppt/slides/_rels/slide28.xml.rels><?xml version="1.0" encoding="UTF-8"?>
<Relationships xmlns="http://schemas.openxmlformats.org/package/2006/relationships"><Relationship Id="rId1" Type="http://schemas.openxmlformats.org/officeDocument/2006/relationships/image" Target="../media/image92.png"/><Relationship Id="rId2" Type="http://schemas.openxmlformats.org/officeDocument/2006/relationships/image" Target="../media/image93.png"/><Relationship Id="rId3" Type="http://schemas.openxmlformats.org/officeDocument/2006/relationships/slideLayout" Target="../slideLayouts/slideLayout13.xml"/>
</Relationships>
</file>

<file path=ppt/slides/_rels/slide29.xml.rels><?xml version="1.0" encoding="UTF-8"?>
<Relationships xmlns="http://schemas.openxmlformats.org/package/2006/relationships"><Relationship Id="rId1" Type="http://schemas.openxmlformats.org/officeDocument/2006/relationships/image" Target="../media/image94.png"/><Relationship Id="rId2" Type="http://schemas.openxmlformats.org/officeDocument/2006/relationships/image" Target="../media/image95.png"/><Relationship Id="rId3"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slideLayout" Target="../slideLayouts/slideLayout13.xml"/>
</Relationships>
</file>

<file path=ppt/slides/_rels/slide30.xml.rels><?xml version="1.0" encoding="UTF-8"?>
<Relationships xmlns="http://schemas.openxmlformats.org/package/2006/relationships"><Relationship Id="rId1" Type="http://schemas.openxmlformats.org/officeDocument/2006/relationships/image" Target="../media/image96.png"/><Relationship Id="rId2" Type="http://schemas.openxmlformats.org/officeDocument/2006/relationships/image" Target="../media/image97.png"/><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slideLayout" Target="../slideLayouts/slideLayout13.xml"/>
</Relationships>
</file>

<file path=ppt/slides/_rels/slide31.xml.rels><?xml version="1.0" encoding="UTF-8"?>
<Relationships xmlns="http://schemas.openxmlformats.org/package/2006/relationships"><Relationship Id="rId1" Type="http://schemas.openxmlformats.org/officeDocument/2006/relationships/image" Target="../media/image100.png"/><Relationship Id="rId2"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png"/><Relationship Id="rId3"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6" name="Picture 2" descr=""/>
          <p:cNvPicPr/>
          <p:nvPr/>
        </p:nvPicPr>
        <p:blipFill>
          <a:blip r:embed="rId1"/>
          <a:stretch/>
        </p:blipFill>
        <p:spPr>
          <a:xfrm>
            <a:off x="0" y="0"/>
            <a:ext cx="18285120" cy="10284120"/>
          </a:xfrm>
          <a:prstGeom prst="rect">
            <a:avLst/>
          </a:prstGeom>
          <a:ln w="0">
            <a:noFill/>
          </a:ln>
        </p:spPr>
      </p:pic>
      <p:grpSp>
        <p:nvGrpSpPr>
          <p:cNvPr id="77" name="Group 3"/>
          <p:cNvGrpSpPr/>
          <p:nvPr/>
        </p:nvGrpSpPr>
        <p:grpSpPr>
          <a:xfrm>
            <a:off x="0" y="0"/>
            <a:ext cx="18273240" cy="10272240"/>
            <a:chOff x="0" y="0"/>
            <a:chExt cx="18273240" cy="10272240"/>
          </a:xfrm>
        </p:grpSpPr>
        <p:sp>
          <p:nvSpPr>
            <p:cNvPr id="78" name="Freeform 4"/>
            <p:cNvSpPr/>
            <p:nvPr/>
          </p:nvSpPr>
          <p:spPr>
            <a:xfrm>
              <a:off x="0" y="0"/>
              <a:ext cx="18273240" cy="10272240"/>
            </a:xfrm>
            <a:custGeom>
              <a:avLst/>
              <a:gdLst/>
              <a:ahLst/>
              <a:rect l="l" t="t" r="r" b="b"/>
              <a:pathLst>
                <a:path w="24368379" h="13700125">
                  <a:moveTo>
                    <a:pt x="0" y="0"/>
                  </a:moveTo>
                  <a:lnTo>
                    <a:pt x="24368379" y="0"/>
                  </a:lnTo>
                  <a:lnTo>
                    <a:pt x="24368379" y="13700125"/>
                  </a:lnTo>
                  <a:lnTo>
                    <a:pt x="0" y="13700125"/>
                  </a:lnTo>
                  <a:close/>
                </a:path>
              </a:pathLst>
            </a:custGeom>
            <a:solidFill>
              <a:srgbClr val="ffffff"/>
            </a:solidFill>
            <a:ln w="0">
              <a:noFill/>
            </a:ln>
          </p:spPr>
          <p:style>
            <a:lnRef idx="0"/>
            <a:fillRef idx="0"/>
            <a:effectRef idx="0"/>
            <a:fontRef idx="minor"/>
          </p:style>
        </p:sp>
      </p:grpSp>
      <p:sp>
        <p:nvSpPr>
          <p:cNvPr id="79" name="Freeform 5"/>
          <p:cNvSpPr/>
          <p:nvPr/>
        </p:nvSpPr>
        <p:spPr>
          <a:xfrm>
            <a:off x="499680" y="2701800"/>
            <a:ext cx="4183920" cy="4183920"/>
          </a:xfrm>
          <a:custGeom>
            <a:avLst/>
            <a:gdLst/>
            <a:ahLst/>
            <a:rect l="l" t="t" r="r" b="b"/>
            <a:pathLst>
              <a:path w="4186620" h="4186620">
                <a:moveTo>
                  <a:pt x="0" y="0"/>
                </a:moveTo>
                <a:lnTo>
                  <a:pt x="4186620" y="0"/>
                </a:lnTo>
                <a:lnTo>
                  <a:pt x="4186620" y="4186620"/>
                </a:lnTo>
                <a:lnTo>
                  <a:pt x="0" y="4186620"/>
                </a:lnTo>
                <a:lnTo>
                  <a:pt x="0" y="0"/>
                </a:lnTo>
                <a:close/>
              </a:path>
            </a:pathLst>
          </a:custGeom>
          <a:blipFill rotWithShape="0">
            <a:blip r:embed="rId2"/>
            <a:srcRect/>
            <a:stretch/>
          </a:blipFill>
          <a:ln w="0">
            <a:noFill/>
          </a:ln>
        </p:spPr>
        <p:style>
          <a:lnRef idx="0"/>
          <a:fillRef idx="0"/>
          <a:effectRef idx="0"/>
          <a:fontRef idx="minor"/>
        </p:style>
      </p:sp>
      <p:grpSp>
        <p:nvGrpSpPr>
          <p:cNvPr id="80" name="Group 6"/>
          <p:cNvGrpSpPr/>
          <p:nvPr/>
        </p:nvGrpSpPr>
        <p:grpSpPr>
          <a:xfrm>
            <a:off x="5220000" y="2141280"/>
            <a:ext cx="13041720" cy="5778720"/>
            <a:chOff x="5220000" y="2141280"/>
            <a:chExt cx="13041720" cy="5778720"/>
          </a:xfrm>
        </p:grpSpPr>
        <p:sp>
          <p:nvSpPr>
            <p:cNvPr id="81" name="Freeform 7"/>
            <p:cNvSpPr/>
            <p:nvPr/>
          </p:nvSpPr>
          <p:spPr>
            <a:xfrm>
              <a:off x="5220000" y="2141280"/>
              <a:ext cx="13041720" cy="5778720"/>
            </a:xfrm>
            <a:custGeom>
              <a:avLst/>
              <a:gdLst/>
              <a:ahLst/>
              <a:rect l="l" t="t" r="r" b="b"/>
              <a:pathLst>
                <a:path w="17393031" h="7709027">
                  <a:moveTo>
                    <a:pt x="0" y="0"/>
                  </a:moveTo>
                  <a:lnTo>
                    <a:pt x="17393031" y="0"/>
                  </a:lnTo>
                  <a:lnTo>
                    <a:pt x="17393031" y="7709027"/>
                  </a:lnTo>
                  <a:lnTo>
                    <a:pt x="0" y="7709027"/>
                  </a:lnTo>
                  <a:close/>
                </a:path>
              </a:pathLst>
            </a:custGeom>
            <a:solidFill>
              <a:srgbClr val="9c0000"/>
            </a:solidFill>
            <a:ln w="0">
              <a:noFill/>
            </a:ln>
          </p:spPr>
          <p:style>
            <a:lnRef idx="0"/>
            <a:fillRef idx="0"/>
            <a:effectRef idx="0"/>
            <a:fontRef idx="minor"/>
          </p:style>
        </p:sp>
      </p:grpSp>
      <p:sp>
        <p:nvSpPr>
          <p:cNvPr id="82" name="Freeform 8"/>
          <p:cNvSpPr/>
          <p:nvPr/>
        </p:nvSpPr>
        <p:spPr>
          <a:xfrm>
            <a:off x="5231160" y="8006760"/>
            <a:ext cx="13042080" cy="561600"/>
          </a:xfrm>
          <a:custGeom>
            <a:avLst/>
            <a:gdLst/>
            <a:ahLst/>
            <a:rect l="l" t="t" r="r" b="b"/>
            <a:pathLst>
              <a:path w="13044780" h="564300">
                <a:moveTo>
                  <a:pt x="0" y="0"/>
                </a:moveTo>
                <a:lnTo>
                  <a:pt x="13044780" y="0"/>
                </a:lnTo>
                <a:lnTo>
                  <a:pt x="13044780" y="564300"/>
                </a:lnTo>
                <a:lnTo>
                  <a:pt x="0" y="564300"/>
                </a:lnTo>
                <a:lnTo>
                  <a:pt x="0" y="0"/>
                </a:lnTo>
                <a:close/>
              </a:path>
            </a:pathLst>
          </a:custGeom>
          <a:blipFill rotWithShape="0">
            <a:blip r:embed="rId3"/>
            <a:srcRect/>
            <a:stretch/>
          </a:blipFill>
          <a:ln w="0">
            <a:noFill/>
          </a:ln>
        </p:spPr>
        <p:style>
          <a:lnRef idx="0"/>
          <a:fillRef idx="0"/>
          <a:effectRef idx="0"/>
          <a:fontRef idx="minor"/>
        </p:style>
      </p:sp>
      <p:sp>
        <p:nvSpPr>
          <p:cNvPr id="83" name="TextBox 9"/>
          <p:cNvSpPr/>
          <p:nvPr/>
        </p:nvSpPr>
        <p:spPr>
          <a:xfrm>
            <a:off x="6068160" y="4361040"/>
            <a:ext cx="11048040" cy="822600"/>
          </a:xfrm>
          <a:prstGeom prst="rect">
            <a:avLst/>
          </a:prstGeom>
          <a:noFill/>
          <a:ln w="0">
            <a:noFill/>
          </a:ln>
        </p:spPr>
        <p:style>
          <a:lnRef idx="0"/>
          <a:fillRef idx="0"/>
          <a:effectRef idx="0"/>
          <a:fontRef idx="minor"/>
        </p:style>
        <p:txBody>
          <a:bodyPr lIns="0" rIns="0" tIns="0" bIns="0" anchor="t">
            <a:spAutoFit/>
          </a:bodyPr>
          <a:p>
            <a:pPr algn="ctr">
              <a:lnSpc>
                <a:spcPts val="6480"/>
              </a:lnSpc>
              <a:buNone/>
            </a:pPr>
            <a:r>
              <a:rPr b="1" lang="en-US" sz="5400" spc="-1" strike="noStrike">
                <a:solidFill>
                  <a:srgbClr val="ffffff"/>
                </a:solidFill>
                <a:latin typeface="Lato Bold"/>
                <a:ea typeface="DejaVu Sans"/>
              </a:rPr>
              <a:t>Proportion</a:t>
            </a:r>
            <a:endParaRPr b="0" lang="en-PH" sz="54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7" name="Freeform 30"/>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178" name="Group 9"/>
          <p:cNvGrpSpPr/>
          <p:nvPr/>
        </p:nvGrpSpPr>
        <p:grpSpPr>
          <a:xfrm>
            <a:off x="16303320" y="0"/>
            <a:ext cx="1441080" cy="1441080"/>
            <a:chOff x="16303320" y="0"/>
            <a:chExt cx="1441080" cy="1441080"/>
          </a:xfrm>
        </p:grpSpPr>
        <p:sp>
          <p:nvSpPr>
            <p:cNvPr id="179" name="Freeform 31"/>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180" name="Freeform 32"/>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181" name="TextBox 31"/>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182" name="TextBox 32"/>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183" name="Freeform 33"/>
          <p:cNvSpPr/>
          <p:nvPr/>
        </p:nvSpPr>
        <p:spPr>
          <a:xfrm>
            <a:off x="13680" y="-2520"/>
            <a:ext cx="304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sp>
        <p:nvSpPr>
          <p:cNvPr id="184" name="TextBox 33"/>
          <p:cNvSpPr/>
          <p:nvPr/>
        </p:nvSpPr>
        <p:spPr>
          <a:xfrm>
            <a:off x="540000" y="262800"/>
            <a:ext cx="467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Proportion</a:t>
            </a:r>
            <a:endParaRPr b="0" lang="en-PH" sz="3000" spc="-1" strike="noStrike">
              <a:latin typeface="Arial"/>
            </a:endParaRPr>
          </a:p>
        </p:txBody>
      </p:sp>
      <p:sp>
        <p:nvSpPr>
          <p:cNvPr id="185" name="TextBox 34"/>
          <p:cNvSpPr/>
          <p:nvPr/>
        </p:nvSpPr>
        <p:spPr>
          <a:xfrm>
            <a:off x="537840" y="1512000"/>
            <a:ext cx="17204760" cy="5348880"/>
          </a:xfrm>
          <a:prstGeom prst="rect">
            <a:avLst/>
          </a:prstGeom>
          <a:noFill/>
          <a:ln w="0">
            <a:noFill/>
          </a:ln>
        </p:spPr>
        <p:style>
          <a:lnRef idx="0"/>
          <a:fillRef idx="0"/>
          <a:effectRef idx="0"/>
          <a:fontRef idx="minor"/>
        </p:style>
        <p:txBody>
          <a:bodyPr lIns="0" rIns="0" tIns="0" bIns="0" anchor="t">
            <a:spAutoFit/>
          </a:bodyPr>
          <a:p>
            <a:pPr>
              <a:lnSpc>
                <a:spcPct val="150000"/>
              </a:lnSpc>
              <a:buNone/>
            </a:pPr>
            <a:r>
              <a:rPr b="0" lang="en-US" sz="1800" spc="-1" strike="noStrike">
                <a:solidFill>
                  <a:srgbClr val="000000"/>
                </a:solidFill>
                <a:latin typeface="Montserrat"/>
                <a:ea typeface="DejaVu Sans"/>
              </a:rPr>
              <a:t>5.</a:t>
            </a: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Another property can be derived by adding 1 to both sides of the equation. When you apply the Addition Property of Equality (APE) (as shown below), you will get</a:t>
            </a:r>
            <a:endParaRPr b="0" lang="en-PH" sz="1800" spc="-1" strike="noStrike">
              <a:latin typeface="Arial"/>
            </a:endParaRPr>
          </a:p>
          <a:p>
            <a:pPr>
              <a:lnSpc>
                <a:spcPct val="150000"/>
              </a:lnSpc>
              <a:buNone/>
            </a:pPr>
            <a:endParaRPr b="0" lang="en-PH" sz="1800" spc="-1" strike="noStrike">
              <a:latin typeface="Arial"/>
            </a:endParaRPr>
          </a:p>
          <a:p>
            <a:pPr algn="ctr">
              <a:lnSpc>
                <a:spcPct val="150000"/>
              </a:lnSpc>
              <a:buNone/>
            </a:pPr>
            <a:r>
              <a:rPr b="0" lang="en-US" sz="1800" spc="-1" strike="noStrike">
                <a:solidFill>
                  <a:srgbClr val="000000"/>
                </a:solidFill>
                <a:latin typeface="Montserrat"/>
                <a:ea typeface="DejaVu Sans"/>
              </a:rPr>
              <a:t>a/b + 1 = c/d + 1</a:t>
            </a:r>
            <a:endParaRPr b="0" lang="en-PH" sz="1800" spc="-1" strike="noStrike">
              <a:latin typeface="Arial"/>
            </a:endParaRPr>
          </a:p>
          <a:p>
            <a:pPr algn="ctr">
              <a:lnSpc>
                <a:spcPct val="150000"/>
              </a:lnSpc>
              <a:buNone/>
            </a:pPr>
            <a:r>
              <a:rPr b="0" lang="en-US" sz="1800" spc="-1" strike="noStrike">
                <a:solidFill>
                  <a:srgbClr val="000000"/>
                </a:solidFill>
                <a:latin typeface="Montserrat"/>
                <a:ea typeface="DejaVu Sans"/>
              </a:rPr>
              <a:t>(a/b) + 1 = (c/d) + 1</a:t>
            </a:r>
            <a:endParaRPr b="0" lang="en-PH" sz="1800" spc="-1" strike="noStrike">
              <a:latin typeface="Arial"/>
            </a:endParaRPr>
          </a:p>
          <a:p>
            <a:pPr>
              <a:lnSpc>
                <a:spcPct val="150000"/>
              </a:lnSpc>
              <a:buNone/>
            </a:pPr>
            <a:endParaRPr b="0" lang="en-PH" sz="1800" spc="-1" strike="noStrike">
              <a:latin typeface="Arial"/>
            </a:endParaRPr>
          </a:p>
          <a:p>
            <a:pPr>
              <a:lnSpc>
                <a:spcPct val="150000"/>
              </a:lnSpc>
              <a:buNone/>
            </a:pPr>
            <a:r>
              <a:rPr b="0" lang="en-US" sz="1800" spc="-1" strike="noStrike">
                <a:solidFill>
                  <a:srgbClr val="000000"/>
                </a:solidFill>
                <a:latin typeface="Montserrat"/>
                <a:ea typeface="DejaVu Sans"/>
              </a:rPr>
              <a:t>To show this property, let us consider the proportion 2/4 = 3/6. Adding 1 to both sides, we have (2/4) + 1 = (3/6) + 1</a:t>
            </a:r>
            <a:endParaRPr b="0" lang="en-PH" sz="1800" spc="-1" strike="noStrike">
              <a:latin typeface="Arial"/>
            </a:endParaRPr>
          </a:p>
          <a:p>
            <a:pPr>
              <a:lnSpc>
                <a:spcPct val="150000"/>
              </a:lnSpc>
              <a:buNone/>
            </a:pPr>
            <a:endParaRPr b="0" lang="en-PH" sz="1800" spc="-1" strike="noStrike">
              <a:latin typeface="Arial"/>
            </a:endParaRPr>
          </a:p>
          <a:p>
            <a:pPr algn="ctr">
              <a:lnSpc>
                <a:spcPct val="150000"/>
              </a:lnSpc>
              <a:buNone/>
            </a:pPr>
            <a:r>
              <a:rPr b="0" lang="en-US" sz="1800" spc="-1" strike="noStrike">
                <a:solidFill>
                  <a:srgbClr val="000000"/>
                </a:solidFill>
                <a:latin typeface="Montserrat"/>
                <a:ea typeface="DejaVu Sans"/>
              </a:rPr>
              <a:t>(2+4) + 1 = (3/6) + 1</a:t>
            </a:r>
            <a:endParaRPr b="0" lang="en-PH" sz="1800" spc="-1" strike="noStrike">
              <a:latin typeface="Arial"/>
            </a:endParaRPr>
          </a:p>
          <a:p>
            <a:pPr algn="ctr">
              <a:lnSpc>
                <a:spcPct val="150000"/>
              </a:lnSpc>
              <a:buNone/>
            </a:pPr>
            <a:r>
              <a:rPr b="0" lang="en-US" sz="1800" spc="-1" strike="noStrike">
                <a:solidFill>
                  <a:srgbClr val="000000"/>
                </a:solidFill>
                <a:latin typeface="Montserrat"/>
                <a:ea typeface="DejaVu Sans"/>
              </a:rPr>
              <a:t>(6/4) = (9/6)</a:t>
            </a:r>
            <a:endParaRPr b="0" lang="en-PH" sz="1800" spc="-1" strike="noStrike">
              <a:latin typeface="Arial"/>
            </a:endParaRPr>
          </a:p>
          <a:p>
            <a:pPr>
              <a:lnSpc>
                <a:spcPct val="150000"/>
              </a:lnSpc>
              <a:buNone/>
            </a:pPr>
            <a:endParaRPr b="0" lang="en-PH" sz="1800" spc="-1" strike="noStrike">
              <a:latin typeface="Arial"/>
            </a:endParaRPr>
          </a:p>
          <a:p>
            <a:pPr>
              <a:lnSpc>
                <a:spcPct val="150000"/>
              </a:lnSpc>
              <a:buNone/>
            </a:pPr>
            <a:r>
              <a:rPr b="0" lang="en-US" sz="1800" spc="-1" strike="noStrike">
                <a:solidFill>
                  <a:srgbClr val="000000"/>
                </a:solidFill>
                <a:latin typeface="Montserrat"/>
                <a:ea typeface="DejaVu Sans"/>
              </a:rPr>
              <a:t>Simplifying both sides, we have</a:t>
            </a:r>
            <a:endParaRPr b="0" lang="en-PH" sz="1800" spc="-1" strike="noStrike">
              <a:latin typeface="Arial"/>
            </a:endParaRPr>
          </a:p>
          <a:p>
            <a:pPr algn="ctr">
              <a:lnSpc>
                <a:spcPct val="150000"/>
              </a:lnSpc>
              <a:buNone/>
            </a:pPr>
            <a:r>
              <a:rPr b="0" lang="en-US" sz="1800" spc="-1" strike="noStrike">
                <a:solidFill>
                  <a:srgbClr val="000000"/>
                </a:solidFill>
                <a:latin typeface="Montserrat"/>
                <a:ea typeface="DejaVu Sans"/>
              </a:rPr>
              <a:t>3/2 = 3/2.</a:t>
            </a:r>
            <a:endParaRPr b="0" lang="en-PH" sz="1800" spc="-1" strike="noStrike">
              <a:latin typeface="Arial"/>
            </a:endParaRPr>
          </a:p>
        </p:txBody>
      </p:sp>
      <p:sp>
        <p:nvSpPr>
          <p:cNvPr id="186" name=""/>
          <p:cNvSpPr/>
          <p:nvPr/>
        </p:nvSpPr>
        <p:spPr>
          <a:xfrm>
            <a:off x="8913600" y="4961880"/>
            <a:ext cx="454680" cy="3463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1800" spc="-1" strike="noStrike">
                <a:latin typeface="Arial"/>
              </a:rPr>
              <a:t>ᵃ ᵇ⁄</a:t>
            </a:r>
            <a:endParaRPr b="0" lang="en-PH" sz="1800" spc="-1" strike="noStrike">
              <a:latin typeface="Arial"/>
            </a:endParaRPr>
          </a:p>
        </p:txBody>
      </p:sp>
    </p:spTree>
  </p:cSld>
  <p:transition>
    <p:fade/>
  </p:transition>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7" name="" descr=""/>
          <p:cNvPicPr/>
          <p:nvPr/>
        </p:nvPicPr>
        <p:blipFill>
          <a:blip r:embed="rId1"/>
          <a:stretch/>
        </p:blipFill>
        <p:spPr>
          <a:xfrm>
            <a:off x="8497440" y="6264000"/>
            <a:ext cx="1292760" cy="813240"/>
          </a:xfrm>
          <a:prstGeom prst="rect">
            <a:avLst/>
          </a:prstGeom>
          <a:ln w="0">
            <a:noFill/>
          </a:ln>
        </p:spPr>
      </p:pic>
      <p:pic>
        <p:nvPicPr>
          <p:cNvPr id="188" name="" descr=""/>
          <p:cNvPicPr/>
          <p:nvPr/>
        </p:nvPicPr>
        <p:blipFill>
          <a:blip r:embed="rId2"/>
          <a:stretch/>
        </p:blipFill>
        <p:spPr>
          <a:xfrm>
            <a:off x="12168000" y="5472000"/>
            <a:ext cx="1984320" cy="880200"/>
          </a:xfrm>
          <a:prstGeom prst="rect">
            <a:avLst/>
          </a:prstGeom>
          <a:ln w="0">
            <a:noFill/>
          </a:ln>
        </p:spPr>
      </p:pic>
      <p:pic>
        <p:nvPicPr>
          <p:cNvPr id="189" name="" descr=""/>
          <p:cNvPicPr/>
          <p:nvPr/>
        </p:nvPicPr>
        <p:blipFill>
          <a:blip r:embed="rId3"/>
          <a:stretch/>
        </p:blipFill>
        <p:spPr>
          <a:xfrm>
            <a:off x="6444000" y="5400000"/>
            <a:ext cx="1114560" cy="980640"/>
          </a:xfrm>
          <a:prstGeom prst="rect">
            <a:avLst/>
          </a:prstGeom>
          <a:ln w="0">
            <a:noFill/>
          </a:ln>
        </p:spPr>
      </p:pic>
      <p:sp>
        <p:nvSpPr>
          <p:cNvPr id="190" name="Freeform 34"/>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4"/>
            <a:srcRect/>
            <a:stretch/>
          </a:blipFill>
          <a:ln w="0">
            <a:noFill/>
          </a:ln>
        </p:spPr>
        <p:style>
          <a:lnRef idx="0"/>
          <a:fillRef idx="0"/>
          <a:effectRef idx="0"/>
          <a:fontRef idx="minor"/>
        </p:style>
      </p:sp>
      <p:grpSp>
        <p:nvGrpSpPr>
          <p:cNvPr id="191" name="Group 10"/>
          <p:cNvGrpSpPr/>
          <p:nvPr/>
        </p:nvGrpSpPr>
        <p:grpSpPr>
          <a:xfrm>
            <a:off x="16303320" y="0"/>
            <a:ext cx="1441080" cy="1441080"/>
            <a:chOff x="16303320" y="0"/>
            <a:chExt cx="1441080" cy="1441080"/>
          </a:xfrm>
        </p:grpSpPr>
        <p:sp>
          <p:nvSpPr>
            <p:cNvPr id="192" name="Freeform 35"/>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193" name="Freeform 36"/>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5"/>
            <a:srcRect/>
            <a:stretch/>
          </a:blipFill>
          <a:ln w="0">
            <a:noFill/>
          </a:ln>
        </p:spPr>
        <p:style>
          <a:lnRef idx="0"/>
          <a:fillRef idx="0"/>
          <a:effectRef idx="0"/>
          <a:fontRef idx="minor"/>
        </p:style>
      </p:sp>
      <p:sp>
        <p:nvSpPr>
          <p:cNvPr id="194" name="TextBox 35"/>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195" name="TextBox 36"/>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196" name="Freeform 37"/>
          <p:cNvSpPr/>
          <p:nvPr/>
        </p:nvSpPr>
        <p:spPr>
          <a:xfrm>
            <a:off x="13680" y="-2520"/>
            <a:ext cx="304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6"/>
            <a:srcRect/>
            <a:stretch/>
          </a:blipFill>
          <a:ln w="0">
            <a:noFill/>
          </a:ln>
        </p:spPr>
        <p:style>
          <a:lnRef idx="0"/>
          <a:fillRef idx="0"/>
          <a:effectRef idx="0"/>
          <a:fontRef idx="minor"/>
        </p:style>
      </p:sp>
      <p:sp>
        <p:nvSpPr>
          <p:cNvPr id="197" name="TextBox 37"/>
          <p:cNvSpPr/>
          <p:nvPr/>
        </p:nvSpPr>
        <p:spPr>
          <a:xfrm>
            <a:off x="540000" y="262800"/>
            <a:ext cx="467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Proportion</a:t>
            </a:r>
            <a:endParaRPr b="0" lang="en-PH" sz="3000" spc="-1" strike="noStrike">
              <a:latin typeface="Arial"/>
            </a:endParaRPr>
          </a:p>
        </p:txBody>
      </p:sp>
      <p:sp>
        <p:nvSpPr>
          <p:cNvPr id="198" name="TextBox 38"/>
          <p:cNvSpPr/>
          <p:nvPr/>
        </p:nvSpPr>
        <p:spPr>
          <a:xfrm>
            <a:off x="537840" y="1512000"/>
            <a:ext cx="17204760" cy="7406640"/>
          </a:xfrm>
          <a:prstGeom prst="rect">
            <a:avLst/>
          </a:prstGeom>
          <a:noFill/>
          <a:ln w="0">
            <a:noFill/>
          </a:ln>
        </p:spPr>
        <p:style>
          <a:lnRef idx="0"/>
          <a:fillRef idx="0"/>
          <a:effectRef idx="0"/>
          <a:fontRef idx="minor"/>
        </p:style>
        <p:txBody>
          <a:bodyPr lIns="0" rIns="0" tIns="0" bIns="0" anchor="t">
            <a:spAutoFit/>
          </a:bodyPr>
          <a:p>
            <a:pPr>
              <a:lnSpc>
                <a:spcPct val="150000"/>
              </a:lnSpc>
              <a:buNone/>
            </a:pPr>
            <a:r>
              <a:rPr b="0" lang="en-US" sz="1800" spc="-1" strike="noStrike">
                <a:solidFill>
                  <a:srgbClr val="000000"/>
                </a:solidFill>
                <a:latin typeface="Montserrat"/>
                <a:ea typeface="DejaVu Sans"/>
              </a:rPr>
              <a:t>6. </a:t>
            </a: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The last property can be derived by subtracting 1 from both sides of the equation. When you apply the Subtraction Property of Equality (SPE) (as shown below),</a:t>
            </a: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you will get</a:t>
            </a:r>
            <a:endParaRPr b="0" lang="en-PH" sz="1800" spc="-1" strike="noStrike">
              <a:latin typeface="Arial"/>
            </a:endParaRPr>
          </a:p>
          <a:p>
            <a:pPr>
              <a:lnSpc>
                <a:spcPct val="150000"/>
              </a:lnSpc>
              <a:buNone/>
            </a:pPr>
            <a:endParaRPr b="0" lang="en-PH" sz="1800" spc="-1" strike="noStrike">
              <a:latin typeface="Arial"/>
            </a:endParaRPr>
          </a:p>
          <a:p>
            <a:pPr>
              <a:lnSpc>
                <a:spcPct val="150000"/>
              </a:lnSpc>
              <a:buNone/>
            </a:pPr>
            <a:endParaRPr b="0" lang="en-PH" sz="1800" spc="-1" strike="noStrike">
              <a:latin typeface="Arial"/>
            </a:endParaRPr>
          </a:p>
          <a:p>
            <a:pPr>
              <a:lnSpc>
                <a:spcPct val="150000"/>
              </a:lnSpc>
              <a:buNone/>
            </a:pPr>
            <a:endParaRPr b="0" lang="en-PH" sz="1800" spc="-1" strike="noStrike">
              <a:latin typeface="Arial"/>
            </a:endParaRPr>
          </a:p>
          <a:p>
            <a:pPr>
              <a:lnSpc>
                <a:spcPct val="150000"/>
              </a:lnSpc>
              <a:buNone/>
            </a:pPr>
            <a:endParaRPr b="0" lang="en-PH" sz="1800" spc="-1" strike="noStrike">
              <a:latin typeface="Arial"/>
            </a:endParaRPr>
          </a:p>
          <a:p>
            <a:pPr>
              <a:lnSpc>
                <a:spcPct val="150000"/>
              </a:lnSpc>
              <a:buNone/>
            </a:pPr>
            <a:endParaRPr b="0" lang="en-PH" sz="1800" spc="-1" strike="noStrike">
              <a:latin typeface="Arial"/>
            </a:endParaRPr>
          </a:p>
          <a:p>
            <a:pPr>
              <a:lnSpc>
                <a:spcPct val="150000"/>
              </a:lnSpc>
              <a:buNone/>
            </a:pPr>
            <a:endParaRPr b="0" lang="en-PH" sz="1800" spc="-1" strike="noStrike">
              <a:latin typeface="Arial"/>
            </a:endParaRPr>
          </a:p>
          <a:p>
            <a:pPr>
              <a:lnSpc>
                <a:spcPct val="150000"/>
              </a:lnSpc>
              <a:buNone/>
            </a:pPr>
            <a:endParaRPr b="0" lang="en-PH" sz="1800" spc="-1" strike="noStrike">
              <a:latin typeface="Arial"/>
            </a:endParaRPr>
          </a:p>
          <a:p>
            <a:pPr>
              <a:lnSpc>
                <a:spcPct val="150000"/>
              </a:lnSpc>
              <a:buNone/>
            </a:pPr>
            <a:endParaRPr b="0" lang="en-PH" sz="1800" spc="-1" strike="noStrike">
              <a:latin typeface="Arial"/>
            </a:endParaRPr>
          </a:p>
          <a:p>
            <a:pPr>
              <a:lnSpc>
                <a:spcPct val="150000"/>
              </a:lnSpc>
              <a:buNone/>
            </a:pPr>
            <a:r>
              <a:rPr b="0" lang="en-US" sz="1800" spc="-1" strike="noStrike">
                <a:solidFill>
                  <a:srgbClr val="000000"/>
                </a:solidFill>
                <a:latin typeface="Montserrat"/>
                <a:ea typeface="DejaVu Sans"/>
              </a:rPr>
              <a:t>To show this property, let us consider the proportion</a:t>
            </a: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Subtracting 1 from both sides, we have</a:t>
            </a:r>
            <a:endParaRPr b="0" lang="en-PH" sz="1800" spc="-1" strike="noStrike">
              <a:latin typeface="Arial"/>
            </a:endParaRPr>
          </a:p>
          <a:p>
            <a:pPr>
              <a:lnSpc>
                <a:spcPct val="150000"/>
              </a:lnSpc>
              <a:buNone/>
            </a:pPr>
            <a:endParaRPr b="0" lang="en-PH" sz="1800" spc="-1" strike="noStrike">
              <a:latin typeface="Arial"/>
            </a:endParaRPr>
          </a:p>
          <a:p>
            <a:pPr>
              <a:lnSpc>
                <a:spcPct val="150000"/>
              </a:lnSpc>
              <a:buNone/>
            </a:pPr>
            <a:endParaRPr b="0" lang="en-PH" sz="1800" spc="-1" strike="noStrike">
              <a:latin typeface="Arial"/>
            </a:endParaRPr>
          </a:p>
          <a:p>
            <a:pPr>
              <a:lnSpc>
                <a:spcPct val="150000"/>
              </a:lnSpc>
              <a:buNone/>
            </a:pPr>
            <a:endParaRPr b="0" lang="en-PH" sz="1800" spc="-1" strike="noStrike">
              <a:latin typeface="Arial"/>
            </a:endParaRPr>
          </a:p>
          <a:p>
            <a:pPr>
              <a:lnSpc>
                <a:spcPct val="150000"/>
              </a:lnSpc>
              <a:buNone/>
            </a:pPr>
            <a:r>
              <a:rPr b="0" lang="en-US" sz="1800" spc="-1" strike="noStrike">
                <a:solidFill>
                  <a:srgbClr val="000000"/>
                </a:solidFill>
                <a:latin typeface="Montserrat"/>
                <a:ea typeface="DejaVu Sans"/>
              </a:rPr>
              <a:t>Simplifying both ratios, we have</a:t>
            </a:r>
            <a:endParaRPr b="0" lang="en-PH" sz="1800" spc="-1" strike="noStrike">
              <a:latin typeface="Arial"/>
            </a:endParaRPr>
          </a:p>
          <a:p>
            <a:pPr>
              <a:lnSpc>
                <a:spcPct val="150000"/>
              </a:lnSpc>
              <a:buNone/>
            </a:pPr>
            <a:endParaRPr b="0" lang="en-PH" sz="1800" spc="-1" strike="noStrike">
              <a:latin typeface="Arial"/>
            </a:endParaRPr>
          </a:p>
          <a:p>
            <a:pPr>
              <a:lnSpc>
                <a:spcPct val="150000"/>
              </a:lnSpc>
              <a:buNone/>
            </a:pP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We need to understand these properties so that we can apply them in solving problems and equations that involve proportions. Also, in solving equations involving proportions, cross multiplication can be used just like in the following examples on the next slides..</a:t>
            </a:r>
            <a:endParaRPr b="0" lang="en-PH" sz="1800" spc="-1" strike="noStrike">
              <a:latin typeface="Arial"/>
            </a:endParaRPr>
          </a:p>
        </p:txBody>
      </p:sp>
      <p:pic>
        <p:nvPicPr>
          <p:cNvPr id="199" name="" descr=""/>
          <p:cNvPicPr/>
          <p:nvPr/>
        </p:nvPicPr>
        <p:blipFill>
          <a:blip r:embed="rId7"/>
          <a:stretch/>
        </p:blipFill>
        <p:spPr>
          <a:xfrm>
            <a:off x="3708000" y="1944000"/>
            <a:ext cx="2127960" cy="856440"/>
          </a:xfrm>
          <a:prstGeom prst="rect">
            <a:avLst/>
          </a:prstGeom>
          <a:ln w="0">
            <a:noFill/>
          </a:ln>
        </p:spPr>
      </p:pic>
      <p:pic>
        <p:nvPicPr>
          <p:cNvPr id="200" name="" descr=""/>
          <p:cNvPicPr/>
          <p:nvPr/>
        </p:nvPicPr>
        <p:blipFill>
          <a:blip r:embed="rId8"/>
          <a:stretch/>
        </p:blipFill>
        <p:spPr>
          <a:xfrm>
            <a:off x="7814880" y="2340000"/>
            <a:ext cx="2657880" cy="3102840"/>
          </a:xfrm>
          <a:prstGeom prst="rect">
            <a:avLst/>
          </a:prstGeom>
          <a:ln w="0">
            <a:noFill/>
          </a:ln>
        </p:spPr>
      </p:pic>
      <p:pic>
        <p:nvPicPr>
          <p:cNvPr id="201" name="" descr=""/>
          <p:cNvPicPr/>
          <p:nvPr/>
        </p:nvPicPr>
        <p:blipFill>
          <a:blip r:embed="rId9"/>
          <a:stretch/>
        </p:blipFill>
        <p:spPr>
          <a:xfrm>
            <a:off x="4284000" y="7128000"/>
            <a:ext cx="1493640" cy="902520"/>
          </a:xfrm>
          <a:prstGeom prst="rect">
            <a:avLst/>
          </a:prstGeom>
          <a:ln w="0">
            <a:noFill/>
          </a:ln>
        </p:spPr>
      </p:pic>
    </p:spTree>
  </p:cSld>
  <p:transition>
    <p:fade/>
  </p:transition>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2" name="Freeform 38"/>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203" name="Group 11"/>
          <p:cNvGrpSpPr/>
          <p:nvPr/>
        </p:nvGrpSpPr>
        <p:grpSpPr>
          <a:xfrm>
            <a:off x="16303320" y="0"/>
            <a:ext cx="1441080" cy="1441080"/>
            <a:chOff x="16303320" y="0"/>
            <a:chExt cx="1441080" cy="1441080"/>
          </a:xfrm>
        </p:grpSpPr>
        <p:sp>
          <p:nvSpPr>
            <p:cNvPr id="204" name="Freeform 39"/>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205" name="Freeform 40"/>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206" name="TextBox 39"/>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207" name="TextBox 40"/>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208" name="Freeform 41"/>
          <p:cNvSpPr/>
          <p:nvPr/>
        </p:nvSpPr>
        <p:spPr>
          <a:xfrm>
            <a:off x="13680" y="-2520"/>
            <a:ext cx="304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sp>
        <p:nvSpPr>
          <p:cNvPr id="209" name="TextBox 41"/>
          <p:cNvSpPr/>
          <p:nvPr/>
        </p:nvSpPr>
        <p:spPr>
          <a:xfrm>
            <a:off x="540000" y="262800"/>
            <a:ext cx="467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Proportion</a:t>
            </a:r>
            <a:endParaRPr b="0" lang="en-PH" sz="3000" spc="-1" strike="noStrike">
              <a:latin typeface="Arial"/>
            </a:endParaRPr>
          </a:p>
        </p:txBody>
      </p:sp>
      <p:sp>
        <p:nvSpPr>
          <p:cNvPr id="210" name="TextBox 42"/>
          <p:cNvSpPr/>
          <p:nvPr/>
        </p:nvSpPr>
        <p:spPr>
          <a:xfrm>
            <a:off x="537840" y="1404000"/>
            <a:ext cx="17204760" cy="411480"/>
          </a:xfrm>
          <a:prstGeom prst="rect">
            <a:avLst/>
          </a:prstGeom>
          <a:noFill/>
          <a:ln w="0">
            <a:noFill/>
          </a:ln>
        </p:spPr>
        <p:style>
          <a:lnRef idx="0"/>
          <a:fillRef idx="0"/>
          <a:effectRef idx="0"/>
          <a:fontRef idx="minor"/>
        </p:style>
        <p:txBody>
          <a:bodyPr lIns="0" rIns="0" tIns="0" bIns="0" anchor="t">
            <a:spAutoFit/>
          </a:bodyPr>
          <a:p>
            <a:pPr algn="ctr">
              <a:lnSpc>
                <a:spcPct val="150000"/>
              </a:lnSpc>
              <a:buNone/>
            </a:pPr>
            <a:r>
              <a:rPr b="1" lang="en-US" sz="1800" spc="-1" strike="noStrike">
                <a:solidFill>
                  <a:srgbClr val="000000"/>
                </a:solidFill>
                <a:latin typeface="Montserrat"/>
                <a:ea typeface="DejaVu Sans"/>
              </a:rPr>
              <a:t>Example 2:</a:t>
            </a:r>
            <a:endParaRPr b="0" lang="en-PH" sz="1800" spc="-1" strike="noStrike">
              <a:latin typeface="Arial"/>
            </a:endParaRPr>
          </a:p>
        </p:txBody>
      </p:sp>
      <p:sp>
        <p:nvSpPr>
          <p:cNvPr id="211" name=""/>
          <p:cNvSpPr/>
          <p:nvPr/>
        </p:nvSpPr>
        <p:spPr>
          <a:xfrm>
            <a:off x="414000" y="1980000"/>
            <a:ext cx="17459640" cy="38224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2000" spc="-1" strike="noStrike">
                <a:latin typeface="Montserrat"/>
              </a:rPr>
              <a:t>Solve for x </a:t>
            </a:r>
            <a:r>
              <a:rPr b="0" lang="en-PH" sz="2000" spc="-1" strike="noStrike">
                <a:latin typeface="Montserrat"/>
                <a:ea typeface="Ðn”ëþ"/>
              </a:rPr>
              <a:t>in each proportion.</a:t>
            </a:r>
            <a:endParaRPr b="0" lang="en-PH" sz="2000" spc="-1" strike="noStrike">
              <a:latin typeface="Arial"/>
            </a:endParaRPr>
          </a:p>
        </p:txBody>
      </p:sp>
      <p:pic>
        <p:nvPicPr>
          <p:cNvPr id="212" name="" descr=""/>
          <p:cNvPicPr/>
          <p:nvPr/>
        </p:nvPicPr>
        <p:blipFill>
          <a:blip r:embed="rId4"/>
          <a:stretch/>
        </p:blipFill>
        <p:spPr>
          <a:xfrm>
            <a:off x="540000" y="2700000"/>
            <a:ext cx="4140000" cy="3421440"/>
          </a:xfrm>
          <a:prstGeom prst="rect">
            <a:avLst/>
          </a:prstGeom>
          <a:ln w="0">
            <a:noFill/>
          </a:ln>
        </p:spPr>
      </p:pic>
      <p:pic>
        <p:nvPicPr>
          <p:cNvPr id="213" name="" descr=""/>
          <p:cNvPicPr/>
          <p:nvPr/>
        </p:nvPicPr>
        <p:blipFill>
          <a:blip r:embed="rId5"/>
          <a:stretch/>
        </p:blipFill>
        <p:spPr>
          <a:xfrm>
            <a:off x="6300000" y="2055600"/>
            <a:ext cx="10440000" cy="4784400"/>
          </a:xfrm>
          <a:prstGeom prst="rect">
            <a:avLst/>
          </a:prstGeom>
          <a:ln w="0">
            <a:noFill/>
          </a:ln>
        </p:spPr>
      </p:pic>
    </p:spTree>
  </p:cSld>
  <p:transition>
    <p:fade/>
  </p:transition>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4" name="" descr=""/>
          <p:cNvPicPr/>
          <p:nvPr/>
        </p:nvPicPr>
        <p:blipFill>
          <a:blip r:embed="rId1"/>
          <a:stretch/>
        </p:blipFill>
        <p:spPr>
          <a:xfrm>
            <a:off x="5520960" y="2160000"/>
            <a:ext cx="11759040" cy="6253200"/>
          </a:xfrm>
          <a:prstGeom prst="rect">
            <a:avLst/>
          </a:prstGeom>
          <a:ln w="0">
            <a:noFill/>
          </a:ln>
        </p:spPr>
      </p:pic>
      <p:sp>
        <p:nvSpPr>
          <p:cNvPr id="215" name="Freeform 42"/>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2"/>
            <a:srcRect/>
            <a:stretch/>
          </a:blipFill>
          <a:ln w="0">
            <a:noFill/>
          </a:ln>
        </p:spPr>
        <p:style>
          <a:lnRef idx="0"/>
          <a:fillRef idx="0"/>
          <a:effectRef idx="0"/>
          <a:fontRef idx="minor"/>
        </p:style>
      </p:sp>
      <p:grpSp>
        <p:nvGrpSpPr>
          <p:cNvPr id="216" name="Group 12"/>
          <p:cNvGrpSpPr/>
          <p:nvPr/>
        </p:nvGrpSpPr>
        <p:grpSpPr>
          <a:xfrm>
            <a:off x="16303320" y="0"/>
            <a:ext cx="1441080" cy="1441080"/>
            <a:chOff x="16303320" y="0"/>
            <a:chExt cx="1441080" cy="1441080"/>
          </a:xfrm>
        </p:grpSpPr>
        <p:sp>
          <p:nvSpPr>
            <p:cNvPr id="217" name="Freeform 43"/>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218" name="Freeform 44"/>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3"/>
            <a:srcRect/>
            <a:stretch/>
          </a:blipFill>
          <a:ln w="0">
            <a:noFill/>
          </a:ln>
        </p:spPr>
        <p:style>
          <a:lnRef idx="0"/>
          <a:fillRef idx="0"/>
          <a:effectRef idx="0"/>
          <a:fontRef idx="minor"/>
        </p:style>
      </p:sp>
      <p:sp>
        <p:nvSpPr>
          <p:cNvPr id="219" name="TextBox 43"/>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220" name="TextBox 44"/>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221" name="Freeform 45"/>
          <p:cNvSpPr/>
          <p:nvPr/>
        </p:nvSpPr>
        <p:spPr>
          <a:xfrm>
            <a:off x="13680" y="-2520"/>
            <a:ext cx="304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4"/>
            <a:srcRect/>
            <a:stretch/>
          </a:blipFill>
          <a:ln w="0">
            <a:noFill/>
          </a:ln>
        </p:spPr>
        <p:style>
          <a:lnRef idx="0"/>
          <a:fillRef idx="0"/>
          <a:effectRef idx="0"/>
          <a:fontRef idx="minor"/>
        </p:style>
      </p:sp>
      <p:sp>
        <p:nvSpPr>
          <p:cNvPr id="222" name="TextBox 45"/>
          <p:cNvSpPr/>
          <p:nvPr/>
        </p:nvSpPr>
        <p:spPr>
          <a:xfrm>
            <a:off x="540000" y="262800"/>
            <a:ext cx="467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Proportion</a:t>
            </a:r>
            <a:endParaRPr b="0" lang="en-PH" sz="3000" spc="-1" strike="noStrike">
              <a:latin typeface="Arial"/>
            </a:endParaRPr>
          </a:p>
        </p:txBody>
      </p:sp>
      <p:sp>
        <p:nvSpPr>
          <p:cNvPr id="223" name="TextBox 46"/>
          <p:cNvSpPr/>
          <p:nvPr/>
        </p:nvSpPr>
        <p:spPr>
          <a:xfrm>
            <a:off x="537840" y="1404000"/>
            <a:ext cx="17204760" cy="411480"/>
          </a:xfrm>
          <a:prstGeom prst="rect">
            <a:avLst/>
          </a:prstGeom>
          <a:noFill/>
          <a:ln w="0">
            <a:noFill/>
          </a:ln>
        </p:spPr>
        <p:style>
          <a:lnRef idx="0"/>
          <a:fillRef idx="0"/>
          <a:effectRef idx="0"/>
          <a:fontRef idx="minor"/>
        </p:style>
        <p:txBody>
          <a:bodyPr lIns="0" rIns="0" tIns="0" bIns="0" anchor="t">
            <a:spAutoFit/>
          </a:bodyPr>
          <a:p>
            <a:pPr algn="ctr">
              <a:lnSpc>
                <a:spcPct val="150000"/>
              </a:lnSpc>
              <a:buNone/>
            </a:pPr>
            <a:r>
              <a:rPr b="1" lang="en-US" sz="1800" spc="-1" strike="noStrike">
                <a:solidFill>
                  <a:srgbClr val="000000"/>
                </a:solidFill>
                <a:latin typeface="Montserrat"/>
                <a:ea typeface="DejaVu Sans"/>
              </a:rPr>
              <a:t>Example 2:</a:t>
            </a:r>
            <a:endParaRPr b="0" lang="en-PH" sz="1800" spc="-1" strike="noStrike">
              <a:latin typeface="Arial"/>
            </a:endParaRPr>
          </a:p>
        </p:txBody>
      </p:sp>
      <p:sp>
        <p:nvSpPr>
          <p:cNvPr id="224" name=""/>
          <p:cNvSpPr/>
          <p:nvPr/>
        </p:nvSpPr>
        <p:spPr>
          <a:xfrm>
            <a:off x="414000" y="1980000"/>
            <a:ext cx="17459640" cy="38224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2000" spc="-1" strike="noStrike">
                <a:latin typeface="Montserrat"/>
              </a:rPr>
              <a:t>Solve for x </a:t>
            </a:r>
            <a:r>
              <a:rPr b="0" lang="en-PH" sz="2000" spc="-1" strike="noStrike">
                <a:latin typeface="Montserrat"/>
                <a:ea typeface="Ðn”ëþ"/>
              </a:rPr>
              <a:t>in each proportion.</a:t>
            </a:r>
            <a:endParaRPr b="0" lang="en-PH" sz="2000" spc="-1" strike="noStrike">
              <a:latin typeface="Arial"/>
            </a:endParaRPr>
          </a:p>
        </p:txBody>
      </p:sp>
      <p:pic>
        <p:nvPicPr>
          <p:cNvPr id="225" name="" descr=""/>
          <p:cNvPicPr/>
          <p:nvPr/>
        </p:nvPicPr>
        <p:blipFill>
          <a:blip r:embed="rId5"/>
          <a:stretch/>
        </p:blipFill>
        <p:spPr>
          <a:xfrm>
            <a:off x="540000" y="2700000"/>
            <a:ext cx="4140000" cy="3421440"/>
          </a:xfrm>
          <a:prstGeom prst="rect">
            <a:avLst/>
          </a:prstGeom>
          <a:ln w="0">
            <a:noFill/>
          </a:ln>
        </p:spPr>
      </p:pic>
    </p:spTree>
  </p:cSld>
  <p:transition>
    <p:fade/>
  </p:transition>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6" name="Freeform 46"/>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227" name="Group 13"/>
          <p:cNvGrpSpPr/>
          <p:nvPr/>
        </p:nvGrpSpPr>
        <p:grpSpPr>
          <a:xfrm>
            <a:off x="16303320" y="0"/>
            <a:ext cx="1441080" cy="1441080"/>
            <a:chOff x="16303320" y="0"/>
            <a:chExt cx="1441080" cy="1441080"/>
          </a:xfrm>
        </p:grpSpPr>
        <p:sp>
          <p:nvSpPr>
            <p:cNvPr id="228" name="Freeform 47"/>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229" name="Freeform 48"/>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230" name="TextBox 47"/>
          <p:cNvSpPr/>
          <p:nvPr/>
        </p:nvSpPr>
        <p:spPr>
          <a:xfrm>
            <a:off x="368280" y="291240"/>
            <a:ext cx="1504044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000000"/>
                </a:solidFill>
                <a:latin typeface="Lato Bold Italics"/>
                <a:ea typeface="DejaVu Sans"/>
              </a:rPr>
              <a:t>Activity:</a:t>
            </a:r>
            <a:endParaRPr b="0" lang="en-PH" sz="3000" spc="-1" strike="noStrike">
              <a:latin typeface="Arial"/>
            </a:endParaRPr>
          </a:p>
        </p:txBody>
      </p:sp>
      <p:sp>
        <p:nvSpPr>
          <p:cNvPr id="231" name="TextBox 48"/>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232" name="TextBox 49"/>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233" name="TextBox 50"/>
          <p:cNvSpPr/>
          <p:nvPr/>
        </p:nvSpPr>
        <p:spPr>
          <a:xfrm>
            <a:off x="541440" y="1476000"/>
            <a:ext cx="17204760" cy="1829160"/>
          </a:xfrm>
          <a:prstGeom prst="rect">
            <a:avLst/>
          </a:prstGeom>
          <a:noFill/>
          <a:ln w="0">
            <a:noFill/>
          </a:ln>
        </p:spPr>
        <p:style>
          <a:lnRef idx="0"/>
          <a:fillRef idx="0"/>
          <a:effectRef idx="0"/>
          <a:fontRef idx="minor"/>
        </p:style>
        <p:txBody>
          <a:bodyPr lIns="0" rIns="0" tIns="0" bIns="0" anchor="t">
            <a:spAutoFit/>
          </a:bodyPr>
          <a:p>
            <a:pPr algn="ctr">
              <a:lnSpc>
                <a:spcPts val="3600"/>
              </a:lnSpc>
              <a:buNone/>
            </a:pPr>
            <a:r>
              <a:rPr b="1" lang="en-US" sz="2000" spc="-1" strike="noStrike">
                <a:solidFill>
                  <a:srgbClr val="000000"/>
                </a:solidFill>
                <a:latin typeface="Lato"/>
                <a:ea typeface="DejaVu Sans"/>
              </a:rPr>
              <a:t>Try It 2</a:t>
            </a:r>
            <a:endParaRPr b="0" lang="en-PH" sz="2000" spc="-1" strike="noStrike">
              <a:latin typeface="Arial"/>
            </a:endParaRPr>
          </a:p>
          <a:p>
            <a:pPr algn="ctr">
              <a:lnSpc>
                <a:spcPts val="3600"/>
              </a:lnSpc>
              <a:buNone/>
            </a:pPr>
            <a:r>
              <a:rPr b="0" lang="en-US" sz="2000" spc="-1" strike="noStrike">
                <a:solidFill>
                  <a:srgbClr val="000000"/>
                </a:solidFill>
                <a:latin typeface="Lato"/>
                <a:ea typeface="DejaVu Sans"/>
              </a:rPr>
              <a:t>Solve for the value of x in each proportion.</a:t>
            </a:r>
            <a:endParaRPr b="0" lang="en-PH" sz="2000" spc="-1" strike="noStrike">
              <a:latin typeface="Arial"/>
            </a:endParaRPr>
          </a:p>
          <a:p>
            <a:pPr algn="ctr">
              <a:lnSpc>
                <a:spcPts val="3600"/>
              </a:lnSpc>
              <a:buNone/>
            </a:pPr>
            <a:endParaRPr b="0" lang="en-PH" sz="2000" spc="-1" strike="noStrike">
              <a:latin typeface="Arial"/>
            </a:endParaRPr>
          </a:p>
          <a:p>
            <a:pPr>
              <a:lnSpc>
                <a:spcPts val="3600"/>
              </a:lnSpc>
              <a:buNone/>
            </a:pP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endParaRPr b="0" lang="en-PH" sz="2000" spc="-1" strike="noStrike">
              <a:latin typeface="Arial"/>
            </a:endParaRPr>
          </a:p>
        </p:txBody>
      </p:sp>
      <mc:AlternateContent>
        <mc:Choice xmlns:a14="http://schemas.microsoft.com/office/drawing/2010/main" Requires="a14">
          <p:sp>
            <p:nvSpPr>
              <p:cNvPr id="234" name=""/>
              <p:cNvSpPr txBox="1"/>
              <p:nvPr/>
            </p:nvSpPr>
            <p:spPr>
              <a:xfrm>
                <a:off x="9107640" y="5058720"/>
                <a:ext cx="72000" cy="169200"/>
              </a:xfrm>
              <a:prstGeom prst="rect">
                <a:avLst/>
              </a:prstGeom>
            </p:spPr>
            <p:txBody>
              <a:bodyPr/>
              <a:p>
                <a14:m>
                  <m:oMath xmlns:m="http://schemas.openxmlformats.org/officeDocument/2006/math"/>
                </a14:m>
              </a:p>
            </p:txBody>
          </p:sp>
        </mc:Choice>
        <mc:Fallback/>
      </mc:AlternateContent>
      <p:sp>
        <p:nvSpPr>
          <p:cNvPr id="235" name=""/>
          <p:cNvSpPr/>
          <p:nvPr/>
        </p:nvSpPr>
        <p:spPr>
          <a:xfrm>
            <a:off x="6252480" y="3097080"/>
            <a:ext cx="896040" cy="0"/>
          </a:xfrm>
          <a:custGeom>
            <a:avLst/>
            <a:gdLst/>
            <a:ahLst/>
            <a:rect l="0" t="0" r="r" b="b"/>
            <a:pathLst>
              <a:path w="2490" h="1">
                <a:moveTo>
                  <a:pt x="0" y="0"/>
                </a:moveTo>
                <a:lnTo>
                  <a:pt x="571" y="0"/>
                </a:lnTo>
                <a:moveTo>
                  <a:pt x="1493" y="0"/>
                </a:moveTo>
                <a:lnTo>
                  <a:pt x="2489" y="0"/>
                </a:lnTo>
              </a:path>
            </a:pathLst>
          </a:custGeom>
          <a:ln w="6120">
            <a:solidFill>
              <a:srgbClr val="231f20"/>
            </a:solidFill>
            <a:miter/>
          </a:ln>
        </p:spPr>
      </p:sp>
      <p:sp>
        <p:nvSpPr>
          <p:cNvPr id="236" name=""/>
          <p:cNvSpPr txBox="1"/>
          <p:nvPr/>
        </p:nvSpPr>
        <p:spPr>
          <a:xfrm>
            <a:off x="5580000" y="2956320"/>
            <a:ext cx="542160" cy="590040"/>
          </a:xfrm>
          <a:prstGeom prst="rect">
            <a:avLst/>
          </a:prstGeom>
          <a:noFill/>
          <a:ln w="0">
            <a:noFill/>
          </a:ln>
        </p:spPr>
        <p:txBody>
          <a:bodyPr lIns="0" rIns="0" tIns="0" bIns="0" anchor="t">
            <a:noAutofit/>
          </a:bodyPr>
          <a:p>
            <a:r>
              <a:rPr b="0" lang="en-PH" sz="2000" spc="-1" strike="noStrike">
                <a:solidFill>
                  <a:srgbClr val="231f20"/>
                </a:solidFill>
                <a:latin typeface="Montserrat"/>
              </a:rPr>
              <a:t>1.  </a:t>
            </a:r>
            <a:endParaRPr b="0" lang="en-PH" sz="2000" spc="-1" strike="noStrike">
              <a:latin typeface="Montserrat"/>
            </a:endParaRPr>
          </a:p>
        </p:txBody>
      </p:sp>
      <p:sp>
        <p:nvSpPr>
          <p:cNvPr id="237" name=""/>
          <p:cNvSpPr txBox="1"/>
          <p:nvPr/>
        </p:nvSpPr>
        <p:spPr>
          <a:xfrm>
            <a:off x="6281640" y="2728800"/>
            <a:ext cx="294480" cy="590040"/>
          </a:xfrm>
          <a:prstGeom prst="rect">
            <a:avLst/>
          </a:prstGeom>
          <a:noFill/>
          <a:ln w="0">
            <a:noFill/>
          </a:ln>
        </p:spPr>
        <p:txBody>
          <a:bodyPr lIns="0" rIns="0" tIns="0" bIns="0" anchor="t">
            <a:noAutofit/>
          </a:bodyPr>
          <a:p>
            <a:r>
              <a:rPr b="0" i="1" lang="en-PH" sz="2000" spc="-1" strike="noStrike">
                <a:solidFill>
                  <a:srgbClr val="231f20"/>
                </a:solidFill>
                <a:latin typeface="Montserrat"/>
              </a:rPr>
              <a:t>x</a:t>
            </a:r>
            <a:endParaRPr b="0" lang="en-PH" sz="2000" spc="-1" strike="noStrike">
              <a:latin typeface="Montserrat"/>
            </a:endParaRPr>
          </a:p>
        </p:txBody>
      </p:sp>
      <p:sp>
        <p:nvSpPr>
          <p:cNvPr id="238" name=""/>
          <p:cNvSpPr txBox="1"/>
          <p:nvPr/>
        </p:nvSpPr>
        <p:spPr>
          <a:xfrm>
            <a:off x="6276960" y="3132000"/>
            <a:ext cx="326160" cy="589320"/>
          </a:xfrm>
          <a:prstGeom prst="rect">
            <a:avLst/>
          </a:prstGeom>
          <a:noFill/>
          <a:ln w="0">
            <a:noFill/>
          </a:ln>
        </p:spPr>
        <p:txBody>
          <a:bodyPr lIns="0" rIns="0" tIns="0" bIns="0" anchor="t">
            <a:noAutofit/>
          </a:bodyPr>
          <a:p>
            <a:r>
              <a:rPr b="0" lang="en-PH" sz="2000" spc="-1" strike="noStrike">
                <a:solidFill>
                  <a:srgbClr val="231f20"/>
                </a:solidFill>
                <a:latin typeface="Montserrat"/>
              </a:rPr>
              <a:t>4</a:t>
            </a:r>
            <a:endParaRPr b="0" lang="en-PH" sz="2000" spc="-1" strike="noStrike">
              <a:latin typeface="Montserrat"/>
            </a:endParaRPr>
          </a:p>
        </p:txBody>
      </p:sp>
      <p:sp>
        <p:nvSpPr>
          <p:cNvPr id="239" name=""/>
          <p:cNvSpPr txBox="1"/>
          <p:nvPr/>
        </p:nvSpPr>
        <p:spPr>
          <a:xfrm>
            <a:off x="6794280" y="2728800"/>
            <a:ext cx="459000" cy="590040"/>
          </a:xfrm>
          <a:prstGeom prst="rect">
            <a:avLst/>
          </a:prstGeom>
          <a:noFill/>
          <a:ln w="0">
            <a:noFill/>
          </a:ln>
        </p:spPr>
        <p:txBody>
          <a:bodyPr lIns="0" rIns="0" tIns="0" bIns="0" anchor="t">
            <a:noAutofit/>
          </a:bodyPr>
          <a:p>
            <a:r>
              <a:rPr b="0" lang="en-PH" sz="2000" spc="-1" strike="noStrike">
                <a:solidFill>
                  <a:srgbClr val="231f20"/>
                </a:solidFill>
                <a:latin typeface="Montserrat"/>
              </a:rPr>
              <a:t>15</a:t>
            </a:r>
            <a:endParaRPr b="0" lang="en-PH" sz="2000" spc="-1" strike="noStrike">
              <a:latin typeface="Montserrat"/>
            </a:endParaRPr>
          </a:p>
        </p:txBody>
      </p:sp>
      <p:sp>
        <p:nvSpPr>
          <p:cNvPr id="240" name=""/>
          <p:cNvSpPr txBox="1"/>
          <p:nvPr/>
        </p:nvSpPr>
        <p:spPr>
          <a:xfrm>
            <a:off x="6806160" y="3132000"/>
            <a:ext cx="606960" cy="589320"/>
          </a:xfrm>
          <a:prstGeom prst="rect">
            <a:avLst/>
          </a:prstGeom>
          <a:noFill/>
          <a:ln w="0">
            <a:noFill/>
          </a:ln>
        </p:spPr>
        <p:txBody>
          <a:bodyPr lIns="0" rIns="0" tIns="0" bIns="0" anchor="t">
            <a:noAutofit/>
          </a:bodyPr>
          <a:p>
            <a:r>
              <a:rPr b="0" lang="en-PH" sz="2000" spc="-1" strike="noStrike">
                <a:solidFill>
                  <a:srgbClr val="231f20"/>
                </a:solidFill>
                <a:latin typeface="Montserrat"/>
              </a:rPr>
              <a:t>20</a:t>
            </a:r>
            <a:endParaRPr b="0" lang="en-PH" sz="2000" spc="-1" strike="noStrike">
              <a:latin typeface="Montserrat"/>
            </a:endParaRPr>
          </a:p>
        </p:txBody>
      </p:sp>
      <p:sp>
        <p:nvSpPr>
          <p:cNvPr id="241" name=""/>
          <p:cNvSpPr txBox="1"/>
          <p:nvPr/>
        </p:nvSpPr>
        <p:spPr>
          <a:xfrm>
            <a:off x="6546240" y="2952000"/>
            <a:ext cx="294120" cy="590040"/>
          </a:xfrm>
          <a:prstGeom prst="rect">
            <a:avLst/>
          </a:prstGeom>
          <a:noFill/>
          <a:ln w="0">
            <a:noFill/>
          </a:ln>
        </p:spPr>
        <p:txBody>
          <a:bodyPr lIns="0" rIns="0" tIns="0" bIns="0" anchor="t">
            <a:noAutofit/>
          </a:bodyPr>
          <a:p>
            <a:r>
              <a:rPr b="0" lang="en-PH" sz="2000" spc="-1" strike="noStrike">
                <a:solidFill>
                  <a:srgbClr val="231f20"/>
                </a:solidFill>
                <a:latin typeface="Montserrat"/>
              </a:rPr>
              <a:t>=</a:t>
            </a:r>
            <a:endParaRPr b="0" lang="en-PH" sz="2000" spc="-1" strike="noStrike">
              <a:latin typeface="Montserrat"/>
            </a:endParaRPr>
          </a:p>
        </p:txBody>
      </p:sp>
      <p:sp>
        <p:nvSpPr>
          <p:cNvPr id="242" name=""/>
          <p:cNvSpPr/>
          <p:nvPr/>
        </p:nvSpPr>
        <p:spPr>
          <a:xfrm>
            <a:off x="10681200" y="3097080"/>
            <a:ext cx="1620360" cy="0"/>
          </a:xfrm>
          <a:custGeom>
            <a:avLst/>
            <a:gdLst/>
            <a:ahLst/>
            <a:rect l="0" t="0" r="r" b="b"/>
            <a:pathLst>
              <a:path w="4502" h="1">
                <a:moveTo>
                  <a:pt x="0" y="0"/>
                </a:moveTo>
                <a:lnTo>
                  <a:pt x="1788" y="0"/>
                </a:lnTo>
                <a:moveTo>
                  <a:pt x="2712" y="0"/>
                </a:moveTo>
                <a:lnTo>
                  <a:pt x="4501" y="0"/>
                </a:lnTo>
              </a:path>
            </a:pathLst>
          </a:custGeom>
          <a:ln w="6120">
            <a:solidFill>
              <a:srgbClr val="231f20"/>
            </a:solidFill>
            <a:miter/>
          </a:ln>
        </p:spPr>
      </p:sp>
      <p:sp>
        <p:nvSpPr>
          <p:cNvPr id="243" name=""/>
          <p:cNvSpPr txBox="1"/>
          <p:nvPr/>
        </p:nvSpPr>
        <p:spPr>
          <a:xfrm>
            <a:off x="7212240" y="2956320"/>
            <a:ext cx="1170000" cy="590040"/>
          </a:xfrm>
          <a:prstGeom prst="rect">
            <a:avLst/>
          </a:prstGeom>
          <a:noFill/>
          <a:ln w="0">
            <a:noFill/>
          </a:ln>
        </p:spPr>
        <p:txBody>
          <a:bodyPr lIns="0" rIns="0" tIns="0" bIns="0" anchor="t">
            <a:noAutofit/>
          </a:bodyPr>
          <a:p>
            <a:r>
              <a:rPr b="0" lang="en-PH" sz="2000" spc="-1" strike="noStrike">
                <a:solidFill>
                  <a:srgbClr val="231f20"/>
                </a:solidFill>
                <a:latin typeface="Montserrat"/>
              </a:rPr>
              <a:t>    </a:t>
            </a:r>
            <a:r>
              <a:rPr b="0" lang="en-PH" sz="2000" spc="-1" strike="noStrike">
                <a:solidFill>
                  <a:srgbClr val="231f20"/>
                </a:solidFill>
                <a:latin typeface="Montserrat"/>
              </a:rPr>
              <a:t>2.  </a:t>
            </a:r>
            <a:endParaRPr b="0" lang="en-PH" sz="2000" spc="-1" strike="noStrike">
              <a:latin typeface="Montserrat"/>
            </a:endParaRPr>
          </a:p>
        </p:txBody>
      </p:sp>
      <p:sp>
        <p:nvSpPr>
          <p:cNvPr id="244" name=""/>
          <p:cNvSpPr txBox="1"/>
          <p:nvPr/>
        </p:nvSpPr>
        <p:spPr>
          <a:xfrm>
            <a:off x="10710360" y="2728800"/>
            <a:ext cx="349560" cy="590040"/>
          </a:xfrm>
          <a:prstGeom prst="rect">
            <a:avLst/>
          </a:prstGeom>
          <a:noFill/>
          <a:ln w="0">
            <a:noFill/>
          </a:ln>
        </p:spPr>
        <p:txBody>
          <a:bodyPr lIns="0" rIns="0" tIns="0" bIns="0" anchor="t">
            <a:noAutofit/>
          </a:bodyPr>
          <a:p>
            <a:r>
              <a:rPr b="0" i="1" lang="en-PH" sz="2000" spc="-1" strike="noStrike">
                <a:solidFill>
                  <a:srgbClr val="231f20"/>
                </a:solidFill>
                <a:latin typeface="Montserrat"/>
              </a:rPr>
              <a:t>x +</a:t>
            </a:r>
            <a:endParaRPr b="0" lang="en-PH" sz="2000" spc="-1" strike="noStrike">
              <a:latin typeface="Montserrat"/>
            </a:endParaRPr>
          </a:p>
        </p:txBody>
      </p:sp>
      <p:sp>
        <p:nvSpPr>
          <p:cNvPr id="245" name=""/>
          <p:cNvSpPr txBox="1"/>
          <p:nvPr/>
        </p:nvSpPr>
        <p:spPr>
          <a:xfrm>
            <a:off x="10710360" y="3132000"/>
            <a:ext cx="349560" cy="589320"/>
          </a:xfrm>
          <a:prstGeom prst="rect">
            <a:avLst/>
          </a:prstGeom>
          <a:noFill/>
          <a:ln w="0">
            <a:noFill/>
          </a:ln>
        </p:spPr>
        <p:txBody>
          <a:bodyPr lIns="0" rIns="0" tIns="0" bIns="0" anchor="t">
            <a:noAutofit/>
          </a:bodyPr>
          <a:p>
            <a:r>
              <a:rPr b="0" i="1" lang="en-PH" sz="2000" spc="-1" strike="noStrike">
                <a:solidFill>
                  <a:srgbClr val="231f20"/>
                </a:solidFill>
                <a:latin typeface="Montserrat"/>
              </a:rPr>
              <a:t>x +</a:t>
            </a:r>
            <a:endParaRPr b="0" lang="en-PH" sz="2000" spc="-1" strike="noStrike">
              <a:latin typeface="Montserrat"/>
            </a:endParaRPr>
          </a:p>
        </p:txBody>
      </p:sp>
      <p:sp>
        <p:nvSpPr>
          <p:cNvPr id="246" name=""/>
          <p:cNvSpPr txBox="1"/>
          <p:nvPr/>
        </p:nvSpPr>
        <p:spPr>
          <a:xfrm>
            <a:off x="11686680" y="2728800"/>
            <a:ext cx="349560" cy="590040"/>
          </a:xfrm>
          <a:prstGeom prst="rect">
            <a:avLst/>
          </a:prstGeom>
          <a:noFill/>
          <a:ln w="0">
            <a:noFill/>
          </a:ln>
        </p:spPr>
        <p:txBody>
          <a:bodyPr lIns="0" rIns="0" tIns="0" bIns="0" anchor="t">
            <a:noAutofit/>
          </a:bodyPr>
          <a:p>
            <a:r>
              <a:rPr b="0" i="1" lang="en-PH" sz="2000" spc="-1" strike="noStrike">
                <a:solidFill>
                  <a:srgbClr val="231f20"/>
                </a:solidFill>
                <a:latin typeface="Montserrat"/>
              </a:rPr>
              <a:t>x +</a:t>
            </a:r>
            <a:endParaRPr b="0" lang="en-PH" sz="2000" spc="-1" strike="noStrike">
              <a:latin typeface="Montserrat"/>
            </a:endParaRPr>
          </a:p>
        </p:txBody>
      </p:sp>
      <p:sp>
        <p:nvSpPr>
          <p:cNvPr id="247" name=""/>
          <p:cNvSpPr txBox="1"/>
          <p:nvPr/>
        </p:nvSpPr>
        <p:spPr>
          <a:xfrm>
            <a:off x="11906280" y="3132000"/>
            <a:ext cx="294120" cy="589320"/>
          </a:xfrm>
          <a:prstGeom prst="rect">
            <a:avLst/>
          </a:prstGeom>
          <a:noFill/>
          <a:ln w="0">
            <a:noFill/>
          </a:ln>
        </p:spPr>
        <p:txBody>
          <a:bodyPr lIns="0" rIns="0" tIns="0" bIns="0" anchor="t">
            <a:noAutofit/>
          </a:bodyPr>
          <a:p>
            <a:r>
              <a:rPr b="0" i="1" lang="en-PH" sz="2000" spc="-1" strike="noStrike">
                <a:solidFill>
                  <a:srgbClr val="231f20"/>
                </a:solidFill>
                <a:latin typeface="Montserrat"/>
              </a:rPr>
              <a:t>x</a:t>
            </a:r>
            <a:endParaRPr b="0" lang="en-PH" sz="2000" spc="-1" strike="noStrike">
              <a:latin typeface="Montserrat"/>
            </a:endParaRPr>
          </a:p>
        </p:txBody>
      </p:sp>
      <p:sp>
        <p:nvSpPr>
          <p:cNvPr id="248" name=""/>
          <p:cNvSpPr txBox="1"/>
          <p:nvPr/>
        </p:nvSpPr>
        <p:spPr>
          <a:xfrm>
            <a:off x="10931400" y="2787480"/>
            <a:ext cx="294480" cy="589320"/>
          </a:xfrm>
          <a:prstGeom prst="rect">
            <a:avLst/>
          </a:prstGeom>
          <a:noFill/>
          <a:ln w="0">
            <a:noFill/>
          </a:ln>
        </p:spPr>
        <p:txBody>
          <a:bodyPr lIns="0" rIns="0" tIns="0" bIns="0" anchor="t">
            <a:noAutofit/>
          </a:bodyPr>
          <a:p>
            <a:r>
              <a:rPr b="0" lang="en-PH" sz="2000" spc="-1" strike="noStrike">
                <a:solidFill>
                  <a:srgbClr val="231f20"/>
                </a:solidFill>
                <a:latin typeface="Montserrat"/>
              </a:rPr>
              <a:t>_x001f_</a:t>
            </a:r>
            <a:endParaRPr b="0" lang="en-PH" sz="2000" spc="-1" strike="noStrike">
              <a:latin typeface="Montserrat"/>
            </a:endParaRPr>
          </a:p>
        </p:txBody>
      </p:sp>
      <p:sp>
        <p:nvSpPr>
          <p:cNvPr id="249" name=""/>
          <p:cNvSpPr txBox="1"/>
          <p:nvPr/>
        </p:nvSpPr>
        <p:spPr>
          <a:xfrm>
            <a:off x="10931400" y="3189960"/>
            <a:ext cx="294480" cy="590040"/>
          </a:xfrm>
          <a:prstGeom prst="rect">
            <a:avLst/>
          </a:prstGeom>
          <a:noFill/>
          <a:ln w="0">
            <a:noFill/>
          </a:ln>
        </p:spPr>
        <p:txBody>
          <a:bodyPr lIns="0" rIns="0" tIns="0" bIns="0" anchor="t">
            <a:noAutofit/>
          </a:bodyPr>
          <a:p>
            <a:r>
              <a:rPr b="0" lang="en-PH" sz="2000" spc="-1" strike="noStrike">
                <a:solidFill>
                  <a:srgbClr val="231f20"/>
                </a:solidFill>
                <a:latin typeface="Montserrat"/>
              </a:rPr>
              <a:t>_x001f_</a:t>
            </a:r>
            <a:endParaRPr b="0" lang="en-PH" sz="2000" spc="-1" strike="noStrike">
              <a:latin typeface="Montserrat"/>
            </a:endParaRPr>
          </a:p>
        </p:txBody>
      </p:sp>
      <p:sp>
        <p:nvSpPr>
          <p:cNvPr id="250" name=""/>
          <p:cNvSpPr txBox="1"/>
          <p:nvPr/>
        </p:nvSpPr>
        <p:spPr>
          <a:xfrm>
            <a:off x="11412720" y="2967120"/>
            <a:ext cx="294480" cy="590040"/>
          </a:xfrm>
          <a:prstGeom prst="rect">
            <a:avLst/>
          </a:prstGeom>
          <a:noFill/>
          <a:ln w="0">
            <a:noFill/>
          </a:ln>
        </p:spPr>
        <p:txBody>
          <a:bodyPr lIns="0" rIns="0" tIns="0" bIns="0" anchor="t">
            <a:noAutofit/>
          </a:bodyPr>
          <a:p>
            <a:r>
              <a:rPr b="0" lang="en-PH" sz="2000" spc="-1" strike="noStrike">
                <a:solidFill>
                  <a:srgbClr val="231f20"/>
                </a:solidFill>
                <a:latin typeface="Montserrat"/>
              </a:rPr>
              <a:t>_x001e_</a:t>
            </a:r>
            <a:endParaRPr b="0" lang="en-PH" sz="2000" spc="-1" strike="noStrike">
              <a:latin typeface="Montserrat"/>
            </a:endParaRPr>
          </a:p>
        </p:txBody>
      </p:sp>
      <p:sp>
        <p:nvSpPr>
          <p:cNvPr id="251" name=""/>
          <p:cNvSpPr txBox="1"/>
          <p:nvPr/>
        </p:nvSpPr>
        <p:spPr>
          <a:xfrm>
            <a:off x="11908800" y="2787480"/>
            <a:ext cx="294480" cy="589320"/>
          </a:xfrm>
          <a:prstGeom prst="rect">
            <a:avLst/>
          </a:prstGeom>
          <a:noFill/>
          <a:ln w="0">
            <a:noFill/>
          </a:ln>
        </p:spPr>
        <p:txBody>
          <a:bodyPr lIns="0" rIns="0" tIns="0" bIns="0" anchor="t">
            <a:noAutofit/>
          </a:bodyPr>
          <a:p>
            <a:r>
              <a:rPr b="0" lang="en-PH" sz="2000" spc="-1" strike="noStrike">
                <a:solidFill>
                  <a:srgbClr val="231f20"/>
                </a:solidFill>
                <a:latin typeface="Montserrat"/>
              </a:rPr>
              <a:t>_x001f_</a:t>
            </a:r>
            <a:endParaRPr b="0" lang="en-PH" sz="2000" spc="-1" strike="noStrike">
              <a:latin typeface="Montserrat"/>
            </a:endParaRPr>
          </a:p>
        </p:txBody>
      </p:sp>
      <p:sp>
        <p:nvSpPr>
          <p:cNvPr id="252" name=""/>
          <p:cNvSpPr txBox="1"/>
          <p:nvPr/>
        </p:nvSpPr>
        <p:spPr>
          <a:xfrm>
            <a:off x="11148480" y="2728800"/>
            <a:ext cx="294120" cy="590040"/>
          </a:xfrm>
          <a:prstGeom prst="rect">
            <a:avLst/>
          </a:prstGeom>
          <a:noFill/>
          <a:ln w="0">
            <a:noFill/>
          </a:ln>
        </p:spPr>
        <p:txBody>
          <a:bodyPr lIns="0" rIns="0" tIns="0" bIns="0" anchor="t">
            <a:noAutofit/>
          </a:bodyPr>
          <a:p>
            <a:r>
              <a:rPr b="0" lang="en-PH" sz="2000" spc="-1" strike="noStrike">
                <a:solidFill>
                  <a:srgbClr val="231f20"/>
                </a:solidFill>
                <a:latin typeface="Montserrat"/>
              </a:rPr>
              <a:t>5</a:t>
            </a:r>
            <a:endParaRPr b="0" lang="en-PH" sz="2000" spc="-1" strike="noStrike">
              <a:latin typeface="Montserrat"/>
            </a:endParaRPr>
          </a:p>
        </p:txBody>
      </p:sp>
      <p:sp>
        <p:nvSpPr>
          <p:cNvPr id="253" name=""/>
          <p:cNvSpPr txBox="1"/>
          <p:nvPr/>
        </p:nvSpPr>
        <p:spPr>
          <a:xfrm>
            <a:off x="11153160" y="3132000"/>
            <a:ext cx="294840" cy="589320"/>
          </a:xfrm>
          <a:prstGeom prst="rect">
            <a:avLst/>
          </a:prstGeom>
          <a:noFill/>
          <a:ln w="0">
            <a:noFill/>
          </a:ln>
        </p:spPr>
        <p:txBody>
          <a:bodyPr lIns="0" rIns="0" tIns="0" bIns="0" anchor="t">
            <a:noAutofit/>
          </a:bodyPr>
          <a:p>
            <a:r>
              <a:rPr b="0" lang="en-PH" sz="2000" spc="-1" strike="noStrike">
                <a:solidFill>
                  <a:srgbClr val="231f20"/>
                </a:solidFill>
                <a:latin typeface="Montserrat"/>
              </a:rPr>
              <a:t>2</a:t>
            </a:r>
            <a:endParaRPr b="0" lang="en-PH" sz="2000" spc="-1" strike="noStrike">
              <a:latin typeface="Montserrat"/>
            </a:endParaRPr>
          </a:p>
        </p:txBody>
      </p:sp>
      <p:sp>
        <p:nvSpPr>
          <p:cNvPr id="254" name=""/>
          <p:cNvSpPr txBox="1"/>
          <p:nvPr/>
        </p:nvSpPr>
        <p:spPr>
          <a:xfrm>
            <a:off x="12125880" y="2728800"/>
            <a:ext cx="294120" cy="590040"/>
          </a:xfrm>
          <a:prstGeom prst="rect">
            <a:avLst/>
          </a:prstGeom>
          <a:noFill/>
          <a:ln w="0">
            <a:noFill/>
          </a:ln>
        </p:spPr>
        <p:txBody>
          <a:bodyPr lIns="0" rIns="0" tIns="0" bIns="0" anchor="t">
            <a:noAutofit/>
          </a:bodyPr>
          <a:p>
            <a:r>
              <a:rPr b="0" lang="en-PH" sz="2000" spc="-1" strike="noStrike">
                <a:solidFill>
                  <a:srgbClr val="231f20"/>
                </a:solidFill>
                <a:latin typeface="Montserrat"/>
              </a:rPr>
              <a:t>3</a:t>
            </a:r>
            <a:endParaRPr b="0" lang="en-PH" sz="2000" spc="-1" strike="noStrike">
              <a:latin typeface="Montserrat"/>
            </a:endParaRPr>
          </a:p>
        </p:txBody>
      </p:sp>
      <p:sp>
        <p:nvSpPr>
          <p:cNvPr id="255" name=""/>
          <p:cNvSpPr txBox="1"/>
          <p:nvPr/>
        </p:nvSpPr>
        <p:spPr>
          <a:xfrm>
            <a:off x="11448000" y="2952000"/>
            <a:ext cx="294120" cy="590040"/>
          </a:xfrm>
          <a:prstGeom prst="rect">
            <a:avLst/>
          </a:prstGeom>
          <a:noFill/>
          <a:ln w="0">
            <a:noFill/>
          </a:ln>
        </p:spPr>
        <p:txBody>
          <a:bodyPr lIns="0" rIns="0" tIns="0" bIns="0" anchor="t">
            <a:noAutofit/>
          </a:bodyPr>
          <a:p>
            <a:r>
              <a:rPr b="0" lang="en-PH" sz="2000" spc="-1" strike="noStrike">
                <a:solidFill>
                  <a:srgbClr val="231f20"/>
                </a:solidFill>
                <a:latin typeface="Montserrat"/>
              </a:rPr>
              <a:t>=</a:t>
            </a:r>
            <a:endParaRPr b="0" lang="en-PH" sz="2000" spc="-1" strike="noStrike">
              <a:latin typeface="Montserrat"/>
            </a:endParaRPr>
          </a:p>
        </p:txBody>
      </p:sp>
    </p:spTree>
  </p:cSld>
  <p:transition>
    <p:fade/>
  </p:transition>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6" name="Freeform 49"/>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257" name="Group 14"/>
          <p:cNvGrpSpPr/>
          <p:nvPr/>
        </p:nvGrpSpPr>
        <p:grpSpPr>
          <a:xfrm>
            <a:off x="16303320" y="0"/>
            <a:ext cx="1441080" cy="1441080"/>
            <a:chOff x="16303320" y="0"/>
            <a:chExt cx="1441080" cy="1441080"/>
          </a:xfrm>
        </p:grpSpPr>
        <p:sp>
          <p:nvSpPr>
            <p:cNvPr id="258" name="Freeform 50"/>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259" name="Freeform 51"/>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260" name="TextBox 51"/>
          <p:cNvSpPr/>
          <p:nvPr/>
        </p:nvSpPr>
        <p:spPr>
          <a:xfrm>
            <a:off x="368280" y="291240"/>
            <a:ext cx="1504044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000000"/>
                </a:solidFill>
                <a:latin typeface="Lato Bold Italics"/>
                <a:ea typeface="DejaVu Sans"/>
              </a:rPr>
              <a:t>Activity: ANSWER SHEET</a:t>
            </a:r>
            <a:endParaRPr b="0" lang="en-PH" sz="3000" spc="-1" strike="noStrike">
              <a:latin typeface="Arial"/>
            </a:endParaRPr>
          </a:p>
        </p:txBody>
      </p:sp>
      <p:sp>
        <p:nvSpPr>
          <p:cNvPr id="261" name="TextBox 52"/>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262" name="TextBox 53"/>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263" name="TextBox 54"/>
          <p:cNvSpPr/>
          <p:nvPr/>
        </p:nvSpPr>
        <p:spPr>
          <a:xfrm>
            <a:off x="541440" y="1476000"/>
            <a:ext cx="17204760" cy="1829160"/>
          </a:xfrm>
          <a:prstGeom prst="rect">
            <a:avLst/>
          </a:prstGeom>
          <a:noFill/>
          <a:ln w="0">
            <a:noFill/>
          </a:ln>
        </p:spPr>
        <p:style>
          <a:lnRef idx="0"/>
          <a:fillRef idx="0"/>
          <a:effectRef idx="0"/>
          <a:fontRef idx="minor"/>
        </p:style>
        <p:txBody>
          <a:bodyPr lIns="0" rIns="0" tIns="0" bIns="0" anchor="t">
            <a:spAutoFit/>
          </a:bodyPr>
          <a:p>
            <a:pPr algn="ctr">
              <a:lnSpc>
                <a:spcPts val="3600"/>
              </a:lnSpc>
              <a:buNone/>
            </a:pPr>
            <a:r>
              <a:rPr b="1" lang="en-US" sz="2000" spc="-1" strike="noStrike">
                <a:solidFill>
                  <a:srgbClr val="000000"/>
                </a:solidFill>
                <a:latin typeface="Lato"/>
                <a:ea typeface="DejaVu Sans"/>
              </a:rPr>
              <a:t>Try It 2</a:t>
            </a:r>
            <a:endParaRPr b="0" lang="en-PH" sz="2000" spc="-1" strike="noStrike">
              <a:latin typeface="Arial"/>
            </a:endParaRPr>
          </a:p>
          <a:p>
            <a:pPr algn="ctr">
              <a:lnSpc>
                <a:spcPts val="3600"/>
              </a:lnSpc>
              <a:buNone/>
            </a:pPr>
            <a:r>
              <a:rPr b="0" lang="en-US" sz="2000" spc="-1" strike="noStrike">
                <a:solidFill>
                  <a:srgbClr val="000000"/>
                </a:solidFill>
                <a:latin typeface="Lato"/>
                <a:ea typeface="DejaVu Sans"/>
              </a:rPr>
              <a:t>Solve for the value of x in each proportion.</a:t>
            </a:r>
            <a:endParaRPr b="0" lang="en-PH" sz="2000" spc="-1" strike="noStrike">
              <a:latin typeface="Arial"/>
            </a:endParaRPr>
          </a:p>
          <a:p>
            <a:pPr algn="ctr">
              <a:lnSpc>
                <a:spcPts val="3600"/>
              </a:lnSpc>
              <a:buNone/>
            </a:pPr>
            <a:endParaRPr b="0" lang="en-PH" sz="2000" spc="-1" strike="noStrike">
              <a:latin typeface="Arial"/>
            </a:endParaRPr>
          </a:p>
          <a:p>
            <a:pPr>
              <a:lnSpc>
                <a:spcPts val="3600"/>
              </a:lnSpc>
              <a:buNone/>
            </a:pP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endParaRPr b="0" lang="en-PH" sz="2000" spc="-1" strike="noStrike">
              <a:latin typeface="Arial"/>
            </a:endParaRPr>
          </a:p>
        </p:txBody>
      </p:sp>
      <mc:AlternateContent>
        <mc:Choice xmlns:a14="http://schemas.microsoft.com/office/drawing/2010/main" Requires="a14">
          <p:sp>
            <p:nvSpPr>
              <p:cNvPr id="264" name=""/>
              <p:cNvSpPr txBox="1"/>
              <p:nvPr/>
            </p:nvSpPr>
            <p:spPr>
              <a:xfrm>
                <a:off x="9107640" y="5058720"/>
                <a:ext cx="72000" cy="169200"/>
              </a:xfrm>
              <a:prstGeom prst="rect">
                <a:avLst/>
              </a:prstGeom>
            </p:spPr>
            <p:txBody>
              <a:bodyPr/>
              <a:p>
                <a14:m>
                  <m:oMath xmlns:m="http://schemas.openxmlformats.org/officeDocument/2006/math"/>
                </a14:m>
              </a:p>
            </p:txBody>
          </p:sp>
        </mc:Choice>
        <mc:Fallback/>
      </mc:AlternateContent>
      <p:sp>
        <p:nvSpPr>
          <p:cNvPr id="265" name=""/>
          <p:cNvSpPr/>
          <p:nvPr/>
        </p:nvSpPr>
        <p:spPr>
          <a:xfrm>
            <a:off x="6252480" y="3097080"/>
            <a:ext cx="896040" cy="0"/>
          </a:xfrm>
          <a:custGeom>
            <a:avLst/>
            <a:gdLst/>
            <a:ahLst/>
            <a:rect l="0" t="0" r="r" b="b"/>
            <a:pathLst>
              <a:path w="2490" h="1">
                <a:moveTo>
                  <a:pt x="0" y="0"/>
                </a:moveTo>
                <a:lnTo>
                  <a:pt x="571" y="0"/>
                </a:lnTo>
                <a:moveTo>
                  <a:pt x="1493" y="0"/>
                </a:moveTo>
                <a:lnTo>
                  <a:pt x="2489" y="0"/>
                </a:lnTo>
              </a:path>
            </a:pathLst>
          </a:custGeom>
          <a:ln w="6120">
            <a:solidFill>
              <a:srgbClr val="231f20"/>
            </a:solidFill>
            <a:miter/>
          </a:ln>
        </p:spPr>
      </p:sp>
      <p:sp>
        <p:nvSpPr>
          <p:cNvPr id="266" name=""/>
          <p:cNvSpPr txBox="1"/>
          <p:nvPr/>
        </p:nvSpPr>
        <p:spPr>
          <a:xfrm>
            <a:off x="5580000" y="2956320"/>
            <a:ext cx="542160" cy="590040"/>
          </a:xfrm>
          <a:prstGeom prst="rect">
            <a:avLst/>
          </a:prstGeom>
          <a:noFill/>
          <a:ln w="0">
            <a:noFill/>
          </a:ln>
        </p:spPr>
        <p:txBody>
          <a:bodyPr lIns="0" rIns="0" tIns="0" bIns="0" anchor="t">
            <a:noAutofit/>
          </a:bodyPr>
          <a:p>
            <a:r>
              <a:rPr b="0" lang="en-PH" sz="2000" spc="-1" strike="noStrike">
                <a:solidFill>
                  <a:srgbClr val="231f20"/>
                </a:solidFill>
                <a:latin typeface="Montserrat"/>
              </a:rPr>
              <a:t>1.  </a:t>
            </a:r>
            <a:endParaRPr b="0" lang="en-PH" sz="2000" spc="-1" strike="noStrike">
              <a:latin typeface="Montserrat"/>
            </a:endParaRPr>
          </a:p>
        </p:txBody>
      </p:sp>
      <p:sp>
        <p:nvSpPr>
          <p:cNvPr id="267" name=""/>
          <p:cNvSpPr txBox="1"/>
          <p:nvPr/>
        </p:nvSpPr>
        <p:spPr>
          <a:xfrm>
            <a:off x="6281640" y="2728800"/>
            <a:ext cx="294480" cy="590040"/>
          </a:xfrm>
          <a:prstGeom prst="rect">
            <a:avLst/>
          </a:prstGeom>
          <a:noFill/>
          <a:ln w="0">
            <a:noFill/>
          </a:ln>
        </p:spPr>
        <p:txBody>
          <a:bodyPr lIns="0" rIns="0" tIns="0" bIns="0" anchor="t">
            <a:noAutofit/>
          </a:bodyPr>
          <a:p>
            <a:r>
              <a:rPr b="0" i="1" lang="en-PH" sz="2000" spc="-1" strike="noStrike">
                <a:solidFill>
                  <a:srgbClr val="231f20"/>
                </a:solidFill>
                <a:latin typeface="Montserrat"/>
              </a:rPr>
              <a:t>x</a:t>
            </a:r>
            <a:endParaRPr b="0" lang="en-PH" sz="2000" spc="-1" strike="noStrike">
              <a:latin typeface="Montserrat"/>
            </a:endParaRPr>
          </a:p>
        </p:txBody>
      </p:sp>
      <p:sp>
        <p:nvSpPr>
          <p:cNvPr id="268" name=""/>
          <p:cNvSpPr txBox="1"/>
          <p:nvPr/>
        </p:nvSpPr>
        <p:spPr>
          <a:xfrm>
            <a:off x="6276960" y="3132000"/>
            <a:ext cx="326160" cy="589320"/>
          </a:xfrm>
          <a:prstGeom prst="rect">
            <a:avLst/>
          </a:prstGeom>
          <a:noFill/>
          <a:ln w="0">
            <a:noFill/>
          </a:ln>
        </p:spPr>
        <p:txBody>
          <a:bodyPr lIns="0" rIns="0" tIns="0" bIns="0" anchor="t">
            <a:noAutofit/>
          </a:bodyPr>
          <a:p>
            <a:r>
              <a:rPr b="0" lang="en-PH" sz="2000" spc="-1" strike="noStrike">
                <a:solidFill>
                  <a:srgbClr val="231f20"/>
                </a:solidFill>
                <a:latin typeface="Montserrat"/>
              </a:rPr>
              <a:t>4</a:t>
            </a:r>
            <a:endParaRPr b="0" lang="en-PH" sz="2000" spc="-1" strike="noStrike">
              <a:latin typeface="Montserrat"/>
            </a:endParaRPr>
          </a:p>
        </p:txBody>
      </p:sp>
      <p:sp>
        <p:nvSpPr>
          <p:cNvPr id="269" name=""/>
          <p:cNvSpPr txBox="1"/>
          <p:nvPr/>
        </p:nvSpPr>
        <p:spPr>
          <a:xfrm>
            <a:off x="6794280" y="2728800"/>
            <a:ext cx="459000" cy="590040"/>
          </a:xfrm>
          <a:prstGeom prst="rect">
            <a:avLst/>
          </a:prstGeom>
          <a:noFill/>
          <a:ln w="0">
            <a:noFill/>
          </a:ln>
        </p:spPr>
        <p:txBody>
          <a:bodyPr lIns="0" rIns="0" tIns="0" bIns="0" anchor="t">
            <a:noAutofit/>
          </a:bodyPr>
          <a:p>
            <a:r>
              <a:rPr b="0" lang="en-PH" sz="2000" spc="-1" strike="noStrike">
                <a:solidFill>
                  <a:srgbClr val="231f20"/>
                </a:solidFill>
                <a:latin typeface="Montserrat"/>
              </a:rPr>
              <a:t>15</a:t>
            </a:r>
            <a:endParaRPr b="0" lang="en-PH" sz="2000" spc="-1" strike="noStrike">
              <a:latin typeface="Montserrat"/>
            </a:endParaRPr>
          </a:p>
        </p:txBody>
      </p:sp>
      <p:sp>
        <p:nvSpPr>
          <p:cNvPr id="270" name=""/>
          <p:cNvSpPr txBox="1"/>
          <p:nvPr/>
        </p:nvSpPr>
        <p:spPr>
          <a:xfrm>
            <a:off x="6806160" y="3132000"/>
            <a:ext cx="606960" cy="589320"/>
          </a:xfrm>
          <a:prstGeom prst="rect">
            <a:avLst/>
          </a:prstGeom>
          <a:noFill/>
          <a:ln w="0">
            <a:noFill/>
          </a:ln>
        </p:spPr>
        <p:txBody>
          <a:bodyPr lIns="0" rIns="0" tIns="0" bIns="0" anchor="t">
            <a:noAutofit/>
          </a:bodyPr>
          <a:p>
            <a:r>
              <a:rPr b="0" lang="en-PH" sz="2000" spc="-1" strike="noStrike">
                <a:solidFill>
                  <a:srgbClr val="231f20"/>
                </a:solidFill>
                <a:latin typeface="Montserrat"/>
              </a:rPr>
              <a:t>20</a:t>
            </a:r>
            <a:endParaRPr b="0" lang="en-PH" sz="2000" spc="-1" strike="noStrike">
              <a:latin typeface="Montserrat"/>
            </a:endParaRPr>
          </a:p>
        </p:txBody>
      </p:sp>
      <p:sp>
        <p:nvSpPr>
          <p:cNvPr id="271" name=""/>
          <p:cNvSpPr txBox="1"/>
          <p:nvPr/>
        </p:nvSpPr>
        <p:spPr>
          <a:xfrm>
            <a:off x="6546240" y="2952000"/>
            <a:ext cx="294120" cy="590040"/>
          </a:xfrm>
          <a:prstGeom prst="rect">
            <a:avLst/>
          </a:prstGeom>
          <a:noFill/>
          <a:ln w="0">
            <a:noFill/>
          </a:ln>
        </p:spPr>
        <p:txBody>
          <a:bodyPr lIns="0" rIns="0" tIns="0" bIns="0" anchor="t">
            <a:noAutofit/>
          </a:bodyPr>
          <a:p>
            <a:r>
              <a:rPr b="0" lang="en-PH" sz="2000" spc="-1" strike="noStrike">
                <a:solidFill>
                  <a:srgbClr val="231f20"/>
                </a:solidFill>
                <a:latin typeface="Montserrat"/>
              </a:rPr>
              <a:t>=</a:t>
            </a:r>
            <a:endParaRPr b="0" lang="en-PH" sz="2000" spc="-1" strike="noStrike">
              <a:latin typeface="Montserrat"/>
            </a:endParaRPr>
          </a:p>
        </p:txBody>
      </p:sp>
      <p:sp>
        <p:nvSpPr>
          <p:cNvPr id="272" name=""/>
          <p:cNvSpPr/>
          <p:nvPr/>
        </p:nvSpPr>
        <p:spPr>
          <a:xfrm>
            <a:off x="10681200" y="3097080"/>
            <a:ext cx="1620360" cy="0"/>
          </a:xfrm>
          <a:custGeom>
            <a:avLst/>
            <a:gdLst/>
            <a:ahLst/>
            <a:rect l="0" t="0" r="r" b="b"/>
            <a:pathLst>
              <a:path w="4502" h="1">
                <a:moveTo>
                  <a:pt x="0" y="0"/>
                </a:moveTo>
                <a:lnTo>
                  <a:pt x="1788" y="0"/>
                </a:lnTo>
                <a:moveTo>
                  <a:pt x="2712" y="0"/>
                </a:moveTo>
                <a:lnTo>
                  <a:pt x="4501" y="0"/>
                </a:lnTo>
              </a:path>
            </a:pathLst>
          </a:custGeom>
          <a:ln w="6120">
            <a:solidFill>
              <a:srgbClr val="231f20"/>
            </a:solidFill>
            <a:miter/>
          </a:ln>
        </p:spPr>
      </p:sp>
      <p:sp>
        <p:nvSpPr>
          <p:cNvPr id="273" name=""/>
          <p:cNvSpPr txBox="1"/>
          <p:nvPr/>
        </p:nvSpPr>
        <p:spPr>
          <a:xfrm>
            <a:off x="7212240" y="2956320"/>
            <a:ext cx="1170000" cy="590040"/>
          </a:xfrm>
          <a:prstGeom prst="rect">
            <a:avLst/>
          </a:prstGeom>
          <a:noFill/>
          <a:ln w="0">
            <a:noFill/>
          </a:ln>
        </p:spPr>
        <p:txBody>
          <a:bodyPr lIns="0" rIns="0" tIns="0" bIns="0" anchor="t">
            <a:noAutofit/>
          </a:bodyPr>
          <a:p>
            <a:r>
              <a:rPr b="0" lang="en-PH" sz="2000" spc="-1" strike="noStrike">
                <a:solidFill>
                  <a:srgbClr val="231f20"/>
                </a:solidFill>
                <a:latin typeface="Montserrat"/>
              </a:rPr>
              <a:t>    </a:t>
            </a:r>
            <a:r>
              <a:rPr b="0" lang="en-PH" sz="2000" spc="-1" strike="noStrike">
                <a:solidFill>
                  <a:srgbClr val="231f20"/>
                </a:solidFill>
                <a:latin typeface="Montserrat"/>
              </a:rPr>
              <a:t>2.  </a:t>
            </a:r>
            <a:endParaRPr b="0" lang="en-PH" sz="2000" spc="-1" strike="noStrike">
              <a:latin typeface="Montserrat"/>
            </a:endParaRPr>
          </a:p>
        </p:txBody>
      </p:sp>
      <p:sp>
        <p:nvSpPr>
          <p:cNvPr id="274" name=""/>
          <p:cNvSpPr txBox="1"/>
          <p:nvPr/>
        </p:nvSpPr>
        <p:spPr>
          <a:xfrm>
            <a:off x="10710360" y="2728800"/>
            <a:ext cx="349560" cy="590040"/>
          </a:xfrm>
          <a:prstGeom prst="rect">
            <a:avLst/>
          </a:prstGeom>
          <a:noFill/>
          <a:ln w="0">
            <a:noFill/>
          </a:ln>
        </p:spPr>
        <p:txBody>
          <a:bodyPr lIns="0" rIns="0" tIns="0" bIns="0" anchor="t">
            <a:noAutofit/>
          </a:bodyPr>
          <a:p>
            <a:r>
              <a:rPr b="0" i="1" lang="en-PH" sz="2000" spc="-1" strike="noStrike">
                <a:solidFill>
                  <a:srgbClr val="231f20"/>
                </a:solidFill>
                <a:latin typeface="Montserrat"/>
              </a:rPr>
              <a:t>x +</a:t>
            </a:r>
            <a:endParaRPr b="0" lang="en-PH" sz="2000" spc="-1" strike="noStrike">
              <a:latin typeface="Montserrat"/>
            </a:endParaRPr>
          </a:p>
        </p:txBody>
      </p:sp>
      <p:sp>
        <p:nvSpPr>
          <p:cNvPr id="275" name=""/>
          <p:cNvSpPr txBox="1"/>
          <p:nvPr/>
        </p:nvSpPr>
        <p:spPr>
          <a:xfrm>
            <a:off x="10710360" y="3132000"/>
            <a:ext cx="349560" cy="589320"/>
          </a:xfrm>
          <a:prstGeom prst="rect">
            <a:avLst/>
          </a:prstGeom>
          <a:noFill/>
          <a:ln w="0">
            <a:noFill/>
          </a:ln>
        </p:spPr>
        <p:txBody>
          <a:bodyPr lIns="0" rIns="0" tIns="0" bIns="0" anchor="t">
            <a:noAutofit/>
          </a:bodyPr>
          <a:p>
            <a:r>
              <a:rPr b="0" i="1" lang="en-PH" sz="2000" spc="-1" strike="noStrike">
                <a:solidFill>
                  <a:srgbClr val="231f20"/>
                </a:solidFill>
                <a:latin typeface="Montserrat"/>
              </a:rPr>
              <a:t>x +</a:t>
            </a:r>
            <a:endParaRPr b="0" lang="en-PH" sz="2000" spc="-1" strike="noStrike">
              <a:latin typeface="Montserrat"/>
            </a:endParaRPr>
          </a:p>
        </p:txBody>
      </p:sp>
      <p:sp>
        <p:nvSpPr>
          <p:cNvPr id="276" name=""/>
          <p:cNvSpPr txBox="1"/>
          <p:nvPr/>
        </p:nvSpPr>
        <p:spPr>
          <a:xfrm>
            <a:off x="11686680" y="2728800"/>
            <a:ext cx="349560" cy="590040"/>
          </a:xfrm>
          <a:prstGeom prst="rect">
            <a:avLst/>
          </a:prstGeom>
          <a:noFill/>
          <a:ln w="0">
            <a:noFill/>
          </a:ln>
        </p:spPr>
        <p:txBody>
          <a:bodyPr lIns="0" rIns="0" tIns="0" bIns="0" anchor="t">
            <a:noAutofit/>
          </a:bodyPr>
          <a:p>
            <a:r>
              <a:rPr b="0" i="1" lang="en-PH" sz="2000" spc="-1" strike="noStrike">
                <a:solidFill>
                  <a:srgbClr val="231f20"/>
                </a:solidFill>
                <a:latin typeface="Montserrat"/>
              </a:rPr>
              <a:t>x +</a:t>
            </a:r>
            <a:endParaRPr b="0" lang="en-PH" sz="2000" spc="-1" strike="noStrike">
              <a:latin typeface="Montserrat"/>
            </a:endParaRPr>
          </a:p>
        </p:txBody>
      </p:sp>
      <p:sp>
        <p:nvSpPr>
          <p:cNvPr id="277" name=""/>
          <p:cNvSpPr txBox="1"/>
          <p:nvPr/>
        </p:nvSpPr>
        <p:spPr>
          <a:xfrm>
            <a:off x="11906280" y="3132000"/>
            <a:ext cx="294120" cy="589320"/>
          </a:xfrm>
          <a:prstGeom prst="rect">
            <a:avLst/>
          </a:prstGeom>
          <a:noFill/>
          <a:ln w="0">
            <a:noFill/>
          </a:ln>
        </p:spPr>
        <p:txBody>
          <a:bodyPr lIns="0" rIns="0" tIns="0" bIns="0" anchor="t">
            <a:noAutofit/>
          </a:bodyPr>
          <a:p>
            <a:r>
              <a:rPr b="0" i="1" lang="en-PH" sz="2000" spc="-1" strike="noStrike">
                <a:solidFill>
                  <a:srgbClr val="231f20"/>
                </a:solidFill>
                <a:latin typeface="Montserrat"/>
              </a:rPr>
              <a:t>x</a:t>
            </a:r>
            <a:endParaRPr b="0" lang="en-PH" sz="2000" spc="-1" strike="noStrike">
              <a:latin typeface="Montserrat"/>
            </a:endParaRPr>
          </a:p>
        </p:txBody>
      </p:sp>
      <p:sp>
        <p:nvSpPr>
          <p:cNvPr id="278" name=""/>
          <p:cNvSpPr txBox="1"/>
          <p:nvPr/>
        </p:nvSpPr>
        <p:spPr>
          <a:xfrm>
            <a:off x="10931400" y="2787480"/>
            <a:ext cx="294480" cy="589320"/>
          </a:xfrm>
          <a:prstGeom prst="rect">
            <a:avLst/>
          </a:prstGeom>
          <a:noFill/>
          <a:ln w="0">
            <a:noFill/>
          </a:ln>
        </p:spPr>
        <p:txBody>
          <a:bodyPr lIns="0" rIns="0" tIns="0" bIns="0" anchor="t">
            <a:noAutofit/>
          </a:bodyPr>
          <a:p>
            <a:r>
              <a:rPr b="0" lang="en-PH" sz="2000" spc="-1" strike="noStrike">
                <a:solidFill>
                  <a:srgbClr val="231f20"/>
                </a:solidFill>
                <a:latin typeface="Montserrat"/>
              </a:rPr>
              <a:t>_x001f_</a:t>
            </a:r>
            <a:endParaRPr b="0" lang="en-PH" sz="2000" spc="-1" strike="noStrike">
              <a:latin typeface="Montserrat"/>
            </a:endParaRPr>
          </a:p>
        </p:txBody>
      </p:sp>
      <p:sp>
        <p:nvSpPr>
          <p:cNvPr id="279" name=""/>
          <p:cNvSpPr txBox="1"/>
          <p:nvPr/>
        </p:nvSpPr>
        <p:spPr>
          <a:xfrm>
            <a:off x="10931400" y="3189960"/>
            <a:ext cx="294480" cy="590040"/>
          </a:xfrm>
          <a:prstGeom prst="rect">
            <a:avLst/>
          </a:prstGeom>
          <a:noFill/>
          <a:ln w="0">
            <a:noFill/>
          </a:ln>
        </p:spPr>
        <p:txBody>
          <a:bodyPr lIns="0" rIns="0" tIns="0" bIns="0" anchor="t">
            <a:noAutofit/>
          </a:bodyPr>
          <a:p>
            <a:r>
              <a:rPr b="0" lang="en-PH" sz="2000" spc="-1" strike="noStrike">
                <a:solidFill>
                  <a:srgbClr val="231f20"/>
                </a:solidFill>
                <a:latin typeface="Montserrat"/>
              </a:rPr>
              <a:t>_x001f_</a:t>
            </a:r>
            <a:endParaRPr b="0" lang="en-PH" sz="2000" spc="-1" strike="noStrike">
              <a:latin typeface="Montserrat"/>
            </a:endParaRPr>
          </a:p>
        </p:txBody>
      </p:sp>
      <p:sp>
        <p:nvSpPr>
          <p:cNvPr id="280" name=""/>
          <p:cNvSpPr txBox="1"/>
          <p:nvPr/>
        </p:nvSpPr>
        <p:spPr>
          <a:xfrm>
            <a:off x="11412720" y="2967120"/>
            <a:ext cx="294480" cy="590040"/>
          </a:xfrm>
          <a:prstGeom prst="rect">
            <a:avLst/>
          </a:prstGeom>
          <a:noFill/>
          <a:ln w="0">
            <a:noFill/>
          </a:ln>
        </p:spPr>
        <p:txBody>
          <a:bodyPr lIns="0" rIns="0" tIns="0" bIns="0" anchor="t">
            <a:noAutofit/>
          </a:bodyPr>
          <a:p>
            <a:r>
              <a:rPr b="0" lang="en-PH" sz="2000" spc="-1" strike="noStrike">
                <a:solidFill>
                  <a:srgbClr val="231f20"/>
                </a:solidFill>
                <a:latin typeface="Montserrat"/>
              </a:rPr>
              <a:t>_x001e_</a:t>
            </a:r>
            <a:endParaRPr b="0" lang="en-PH" sz="2000" spc="-1" strike="noStrike">
              <a:latin typeface="Montserrat"/>
            </a:endParaRPr>
          </a:p>
        </p:txBody>
      </p:sp>
      <p:sp>
        <p:nvSpPr>
          <p:cNvPr id="281" name=""/>
          <p:cNvSpPr txBox="1"/>
          <p:nvPr/>
        </p:nvSpPr>
        <p:spPr>
          <a:xfrm>
            <a:off x="11908800" y="2787480"/>
            <a:ext cx="294480" cy="589320"/>
          </a:xfrm>
          <a:prstGeom prst="rect">
            <a:avLst/>
          </a:prstGeom>
          <a:noFill/>
          <a:ln w="0">
            <a:noFill/>
          </a:ln>
        </p:spPr>
        <p:txBody>
          <a:bodyPr lIns="0" rIns="0" tIns="0" bIns="0" anchor="t">
            <a:noAutofit/>
          </a:bodyPr>
          <a:p>
            <a:r>
              <a:rPr b="0" lang="en-PH" sz="2000" spc="-1" strike="noStrike">
                <a:solidFill>
                  <a:srgbClr val="231f20"/>
                </a:solidFill>
                <a:latin typeface="Montserrat"/>
              </a:rPr>
              <a:t>_x001f_</a:t>
            </a:r>
            <a:endParaRPr b="0" lang="en-PH" sz="2000" spc="-1" strike="noStrike">
              <a:latin typeface="Montserrat"/>
            </a:endParaRPr>
          </a:p>
        </p:txBody>
      </p:sp>
      <p:sp>
        <p:nvSpPr>
          <p:cNvPr id="282" name=""/>
          <p:cNvSpPr txBox="1"/>
          <p:nvPr/>
        </p:nvSpPr>
        <p:spPr>
          <a:xfrm>
            <a:off x="11148480" y="2728800"/>
            <a:ext cx="294120" cy="590040"/>
          </a:xfrm>
          <a:prstGeom prst="rect">
            <a:avLst/>
          </a:prstGeom>
          <a:noFill/>
          <a:ln w="0">
            <a:noFill/>
          </a:ln>
        </p:spPr>
        <p:txBody>
          <a:bodyPr lIns="0" rIns="0" tIns="0" bIns="0" anchor="t">
            <a:noAutofit/>
          </a:bodyPr>
          <a:p>
            <a:r>
              <a:rPr b="0" lang="en-PH" sz="2000" spc="-1" strike="noStrike">
                <a:solidFill>
                  <a:srgbClr val="231f20"/>
                </a:solidFill>
                <a:latin typeface="Montserrat"/>
              </a:rPr>
              <a:t>5</a:t>
            </a:r>
            <a:endParaRPr b="0" lang="en-PH" sz="2000" spc="-1" strike="noStrike">
              <a:latin typeface="Montserrat"/>
            </a:endParaRPr>
          </a:p>
        </p:txBody>
      </p:sp>
      <p:sp>
        <p:nvSpPr>
          <p:cNvPr id="283" name=""/>
          <p:cNvSpPr txBox="1"/>
          <p:nvPr/>
        </p:nvSpPr>
        <p:spPr>
          <a:xfrm>
            <a:off x="11153160" y="3132000"/>
            <a:ext cx="294840" cy="589320"/>
          </a:xfrm>
          <a:prstGeom prst="rect">
            <a:avLst/>
          </a:prstGeom>
          <a:noFill/>
          <a:ln w="0">
            <a:noFill/>
          </a:ln>
        </p:spPr>
        <p:txBody>
          <a:bodyPr lIns="0" rIns="0" tIns="0" bIns="0" anchor="t">
            <a:noAutofit/>
          </a:bodyPr>
          <a:p>
            <a:r>
              <a:rPr b="0" lang="en-PH" sz="2000" spc="-1" strike="noStrike">
                <a:solidFill>
                  <a:srgbClr val="231f20"/>
                </a:solidFill>
                <a:latin typeface="Montserrat"/>
              </a:rPr>
              <a:t>2</a:t>
            </a:r>
            <a:endParaRPr b="0" lang="en-PH" sz="2000" spc="-1" strike="noStrike">
              <a:latin typeface="Montserrat"/>
            </a:endParaRPr>
          </a:p>
        </p:txBody>
      </p:sp>
      <p:sp>
        <p:nvSpPr>
          <p:cNvPr id="284" name=""/>
          <p:cNvSpPr txBox="1"/>
          <p:nvPr/>
        </p:nvSpPr>
        <p:spPr>
          <a:xfrm>
            <a:off x="12125880" y="2728800"/>
            <a:ext cx="294120" cy="590040"/>
          </a:xfrm>
          <a:prstGeom prst="rect">
            <a:avLst/>
          </a:prstGeom>
          <a:noFill/>
          <a:ln w="0">
            <a:noFill/>
          </a:ln>
        </p:spPr>
        <p:txBody>
          <a:bodyPr lIns="0" rIns="0" tIns="0" bIns="0" anchor="t">
            <a:noAutofit/>
          </a:bodyPr>
          <a:p>
            <a:r>
              <a:rPr b="0" lang="en-PH" sz="2000" spc="-1" strike="noStrike">
                <a:solidFill>
                  <a:srgbClr val="231f20"/>
                </a:solidFill>
                <a:latin typeface="Montserrat"/>
              </a:rPr>
              <a:t>3</a:t>
            </a:r>
            <a:endParaRPr b="0" lang="en-PH" sz="2000" spc="-1" strike="noStrike">
              <a:latin typeface="Montserrat"/>
            </a:endParaRPr>
          </a:p>
        </p:txBody>
      </p:sp>
      <p:sp>
        <p:nvSpPr>
          <p:cNvPr id="285" name=""/>
          <p:cNvSpPr txBox="1"/>
          <p:nvPr/>
        </p:nvSpPr>
        <p:spPr>
          <a:xfrm>
            <a:off x="11448000" y="2952000"/>
            <a:ext cx="294120" cy="590040"/>
          </a:xfrm>
          <a:prstGeom prst="rect">
            <a:avLst/>
          </a:prstGeom>
          <a:noFill/>
          <a:ln w="0">
            <a:noFill/>
          </a:ln>
        </p:spPr>
        <p:txBody>
          <a:bodyPr lIns="0" rIns="0" tIns="0" bIns="0" anchor="t">
            <a:noAutofit/>
          </a:bodyPr>
          <a:p>
            <a:r>
              <a:rPr b="0" lang="en-PH" sz="2000" spc="-1" strike="noStrike">
                <a:solidFill>
                  <a:srgbClr val="231f20"/>
                </a:solidFill>
                <a:latin typeface="Montserrat"/>
              </a:rPr>
              <a:t>=</a:t>
            </a:r>
            <a:endParaRPr b="0" lang="en-PH" sz="2000" spc="-1" strike="noStrike">
              <a:latin typeface="Montserrat"/>
            </a:endParaRPr>
          </a:p>
        </p:txBody>
      </p:sp>
      <p:sp>
        <p:nvSpPr>
          <p:cNvPr id="286" name="TextBox 55"/>
          <p:cNvSpPr/>
          <p:nvPr/>
        </p:nvSpPr>
        <p:spPr>
          <a:xfrm>
            <a:off x="541440" y="3888000"/>
            <a:ext cx="17204760" cy="2285640"/>
          </a:xfrm>
          <a:prstGeom prst="rect">
            <a:avLst/>
          </a:prstGeom>
          <a:noFill/>
          <a:ln w="0">
            <a:noFill/>
          </a:ln>
        </p:spPr>
        <p:style>
          <a:lnRef idx="0"/>
          <a:fillRef idx="0"/>
          <a:effectRef idx="0"/>
          <a:fontRef idx="minor"/>
        </p:style>
        <p:txBody>
          <a:bodyPr lIns="0" rIns="0" tIns="0" bIns="0" anchor="t">
            <a:spAutoFit/>
          </a:bodyPr>
          <a:p>
            <a:pPr algn="ctr">
              <a:lnSpc>
                <a:spcPts val="3600"/>
              </a:lnSpc>
              <a:buNone/>
            </a:pPr>
            <a:r>
              <a:rPr b="1" lang="en-US" sz="2000" spc="-1" strike="noStrike">
                <a:solidFill>
                  <a:srgbClr val="000000"/>
                </a:solidFill>
                <a:latin typeface="Lato"/>
                <a:ea typeface="DejaVu Sans"/>
              </a:rPr>
              <a:t>ANSWER:</a:t>
            </a:r>
            <a:br/>
            <a:br/>
            <a:r>
              <a:rPr b="1" lang="en-US" sz="2000" spc="-1" strike="noStrike">
                <a:solidFill>
                  <a:srgbClr val="000000"/>
                </a:solidFill>
                <a:latin typeface="Lato"/>
                <a:ea typeface="DejaVu Sans"/>
              </a:rPr>
              <a:t>Try It 2</a:t>
            </a:r>
            <a:endParaRPr b="0" lang="en-PH" sz="2000" spc="-1" strike="noStrike">
              <a:latin typeface="Arial"/>
            </a:endParaRPr>
          </a:p>
          <a:p>
            <a:pPr>
              <a:lnSpc>
                <a:spcPts val="3600"/>
              </a:lnSpc>
              <a:buNone/>
            </a:pPr>
            <a:r>
              <a:rPr b="1" lang="en-US" sz="2000" spc="-1" strike="noStrike">
                <a:solidFill>
                  <a:srgbClr val="000000"/>
                </a:solidFill>
                <a:latin typeface="Lato"/>
                <a:ea typeface="DejaVu Sans"/>
              </a:rPr>
              <a:t>	</a:t>
            </a:r>
            <a:r>
              <a:rPr b="1" lang="en-US" sz="2000" spc="-1" strike="noStrike">
                <a:solidFill>
                  <a:srgbClr val="000000"/>
                </a:solidFill>
                <a:latin typeface="Lato"/>
                <a:ea typeface="DejaVu Sans"/>
              </a:rPr>
              <a:t>	</a:t>
            </a:r>
            <a:r>
              <a:rPr b="1" lang="en-US" sz="2000" spc="-1" strike="noStrike">
                <a:solidFill>
                  <a:srgbClr val="000000"/>
                </a:solidFill>
                <a:latin typeface="Lato"/>
                <a:ea typeface="DejaVu Sans"/>
              </a:rPr>
              <a:t>	</a:t>
            </a:r>
            <a:r>
              <a:rPr b="1" lang="en-US" sz="2000" spc="-1" strike="noStrike">
                <a:solidFill>
                  <a:srgbClr val="000000"/>
                </a:solidFill>
                <a:latin typeface="Lato"/>
                <a:ea typeface="DejaVu Sans"/>
              </a:rPr>
              <a:t>	</a:t>
            </a:r>
            <a:r>
              <a:rPr b="1" lang="en-US" sz="2000" spc="-1" strike="noStrike">
                <a:solidFill>
                  <a:srgbClr val="000000"/>
                </a:solidFill>
                <a:latin typeface="Lato"/>
                <a:ea typeface="DejaVu Sans"/>
              </a:rPr>
              <a:t>	</a:t>
            </a:r>
            <a:r>
              <a:rPr b="1" lang="en-US" sz="2000" spc="-1" strike="noStrike">
                <a:solidFill>
                  <a:srgbClr val="000000"/>
                </a:solidFill>
                <a:latin typeface="Lato"/>
                <a:ea typeface="DejaVu Sans"/>
              </a:rPr>
              <a:t>	</a:t>
            </a:r>
            <a:r>
              <a:rPr b="1" lang="en-US" sz="2000" spc="-1" strike="noStrike">
                <a:solidFill>
                  <a:srgbClr val="000000"/>
                </a:solidFill>
                <a:latin typeface="Lato"/>
                <a:ea typeface="DejaVu Sans"/>
              </a:rPr>
              <a:t>	</a:t>
            </a:r>
            <a:r>
              <a:rPr b="1" lang="en-US" sz="2000" spc="-1" strike="noStrike">
                <a:solidFill>
                  <a:srgbClr val="000000"/>
                </a:solidFill>
                <a:latin typeface="Lato"/>
                <a:ea typeface="DejaVu Sans"/>
              </a:rPr>
              <a:t>	</a:t>
            </a:r>
            <a:r>
              <a:rPr b="1" lang="en-US" sz="2000" spc="-1" strike="noStrike">
                <a:solidFill>
                  <a:srgbClr val="000000"/>
                </a:solidFill>
                <a:latin typeface="Lato"/>
                <a:ea typeface="DejaVu Sans"/>
              </a:rPr>
              <a:t>	</a:t>
            </a:r>
            <a:r>
              <a:rPr b="1" lang="en-US" sz="2000" spc="-1" strike="noStrike">
                <a:solidFill>
                  <a:srgbClr val="000000"/>
                </a:solidFill>
                <a:latin typeface="Lato"/>
                <a:ea typeface="DejaVu Sans"/>
              </a:rPr>
              <a:t>	</a:t>
            </a:r>
            <a:r>
              <a:rPr b="1" lang="en-US" sz="2000" spc="-1" strike="noStrike">
                <a:solidFill>
                  <a:srgbClr val="000000"/>
                </a:solidFill>
                <a:latin typeface="Lato"/>
                <a:ea typeface="DejaVu Sans"/>
              </a:rPr>
              <a:t>	</a:t>
            </a:r>
            <a:r>
              <a:rPr b="1" lang="en-US" sz="2000" spc="-1" strike="noStrike">
                <a:solidFill>
                  <a:srgbClr val="000000"/>
                </a:solidFill>
                <a:latin typeface="Lato"/>
                <a:ea typeface="DejaVu Sans"/>
              </a:rPr>
              <a:t>1. </a:t>
            </a:r>
            <a:r>
              <a:rPr b="1" lang="en-US" sz="2000" spc="-1" strike="noStrike">
                <a:solidFill>
                  <a:srgbClr val="000000"/>
                </a:solidFill>
                <a:latin typeface="Lato"/>
                <a:ea typeface="DejaVu Sans"/>
              </a:rPr>
              <a:t>	</a:t>
            </a:r>
            <a:r>
              <a:rPr b="1" lang="en-US" sz="2000" spc="-1" strike="noStrike">
                <a:solidFill>
                  <a:srgbClr val="000000"/>
                </a:solidFill>
                <a:latin typeface="Lato"/>
                <a:ea typeface="DejaVu Sans"/>
              </a:rPr>
              <a:t>x = 3</a:t>
            </a:r>
            <a:endParaRPr b="0" lang="en-PH" sz="2000" spc="-1" strike="noStrike">
              <a:latin typeface="Arial"/>
            </a:endParaRPr>
          </a:p>
          <a:p>
            <a:pPr>
              <a:lnSpc>
                <a:spcPts val="3600"/>
              </a:lnSpc>
              <a:buNone/>
            </a:pPr>
            <a:r>
              <a:rPr b="1" lang="en-US" sz="2000" spc="-1" strike="noStrike">
                <a:solidFill>
                  <a:srgbClr val="000000"/>
                </a:solidFill>
                <a:latin typeface="Lato"/>
                <a:ea typeface="DejaVu Sans"/>
              </a:rPr>
              <a:t>	</a:t>
            </a:r>
            <a:r>
              <a:rPr b="1" lang="en-US" sz="2000" spc="-1" strike="noStrike">
                <a:solidFill>
                  <a:srgbClr val="000000"/>
                </a:solidFill>
                <a:latin typeface="Lato"/>
                <a:ea typeface="DejaVu Sans"/>
              </a:rPr>
              <a:t>	</a:t>
            </a:r>
            <a:r>
              <a:rPr b="1" lang="en-US" sz="2000" spc="-1" strike="noStrike">
                <a:solidFill>
                  <a:srgbClr val="000000"/>
                </a:solidFill>
                <a:latin typeface="Lato"/>
                <a:ea typeface="DejaVu Sans"/>
              </a:rPr>
              <a:t>	</a:t>
            </a:r>
            <a:r>
              <a:rPr b="1" lang="en-US" sz="2000" spc="-1" strike="noStrike">
                <a:solidFill>
                  <a:srgbClr val="000000"/>
                </a:solidFill>
                <a:latin typeface="Lato"/>
                <a:ea typeface="DejaVu Sans"/>
              </a:rPr>
              <a:t>	</a:t>
            </a:r>
            <a:r>
              <a:rPr b="1" lang="en-US" sz="2000" spc="-1" strike="noStrike">
                <a:solidFill>
                  <a:srgbClr val="000000"/>
                </a:solidFill>
                <a:latin typeface="Lato"/>
                <a:ea typeface="DejaVu Sans"/>
              </a:rPr>
              <a:t>	</a:t>
            </a:r>
            <a:r>
              <a:rPr b="1" lang="en-US" sz="2000" spc="-1" strike="noStrike">
                <a:solidFill>
                  <a:srgbClr val="000000"/>
                </a:solidFill>
                <a:latin typeface="Lato"/>
                <a:ea typeface="DejaVu Sans"/>
              </a:rPr>
              <a:t>	</a:t>
            </a:r>
            <a:r>
              <a:rPr b="1" lang="en-US" sz="2000" spc="-1" strike="noStrike">
                <a:solidFill>
                  <a:srgbClr val="000000"/>
                </a:solidFill>
                <a:latin typeface="Lato"/>
                <a:ea typeface="DejaVu Sans"/>
              </a:rPr>
              <a:t>	</a:t>
            </a:r>
            <a:r>
              <a:rPr b="1" lang="en-US" sz="2000" spc="-1" strike="noStrike">
                <a:solidFill>
                  <a:srgbClr val="000000"/>
                </a:solidFill>
                <a:latin typeface="Lato"/>
                <a:ea typeface="DejaVu Sans"/>
              </a:rPr>
              <a:t>	</a:t>
            </a:r>
            <a:r>
              <a:rPr b="1" lang="en-US" sz="2000" spc="-1" strike="noStrike">
                <a:solidFill>
                  <a:srgbClr val="000000"/>
                </a:solidFill>
                <a:latin typeface="Lato"/>
                <a:ea typeface="DejaVu Sans"/>
              </a:rPr>
              <a:t>	</a:t>
            </a:r>
            <a:r>
              <a:rPr b="1" lang="en-US" sz="2000" spc="-1" strike="noStrike">
                <a:solidFill>
                  <a:srgbClr val="000000"/>
                </a:solidFill>
                <a:latin typeface="Lato"/>
                <a:ea typeface="DejaVu Sans"/>
              </a:rPr>
              <a:t>	</a:t>
            </a:r>
            <a:r>
              <a:rPr b="1" lang="en-US" sz="2000" spc="-1" strike="noStrike">
                <a:solidFill>
                  <a:srgbClr val="000000"/>
                </a:solidFill>
                <a:latin typeface="Lato"/>
                <a:ea typeface="DejaVu Sans"/>
              </a:rPr>
              <a:t>	</a:t>
            </a:r>
            <a:r>
              <a:rPr b="1" lang="en-US" sz="2000" spc="-1" strike="noStrike">
                <a:solidFill>
                  <a:srgbClr val="000000"/>
                </a:solidFill>
                <a:latin typeface="Lato"/>
                <a:ea typeface="DejaVu Sans"/>
              </a:rPr>
              <a:t>2. </a:t>
            </a:r>
            <a:r>
              <a:rPr b="1" lang="en-US" sz="2000" spc="-1" strike="noStrike">
                <a:solidFill>
                  <a:srgbClr val="000000"/>
                </a:solidFill>
                <a:latin typeface="Lato"/>
                <a:ea typeface="DejaVu Sans"/>
              </a:rPr>
              <a:t>	</a:t>
            </a:r>
            <a:r>
              <a:rPr b="1" lang="en-US" sz="2000" spc="-1" strike="noStrike">
                <a:solidFill>
                  <a:srgbClr val="000000"/>
                </a:solidFill>
                <a:latin typeface="Lato"/>
                <a:ea typeface="DejaVu Sans"/>
              </a:rPr>
              <a:t>no solution</a:t>
            </a:r>
            <a:endParaRPr b="0" lang="en-PH" sz="2000" spc="-1" strike="noStrike">
              <a:latin typeface="Arial"/>
            </a:endParaRPr>
          </a:p>
        </p:txBody>
      </p:sp>
    </p:spTree>
  </p:cSld>
  <p:transition>
    <p:fade/>
  </p:transition>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7" name="Freeform 52"/>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288" name="Group 15"/>
          <p:cNvGrpSpPr/>
          <p:nvPr/>
        </p:nvGrpSpPr>
        <p:grpSpPr>
          <a:xfrm>
            <a:off x="16303320" y="0"/>
            <a:ext cx="1441080" cy="1441080"/>
            <a:chOff x="16303320" y="0"/>
            <a:chExt cx="1441080" cy="1441080"/>
          </a:xfrm>
        </p:grpSpPr>
        <p:sp>
          <p:nvSpPr>
            <p:cNvPr id="289" name="Freeform 53"/>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290" name="Freeform 54"/>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291" name="TextBox 56"/>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292" name="TextBox 57"/>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293" name="Freeform 55"/>
          <p:cNvSpPr/>
          <p:nvPr/>
        </p:nvSpPr>
        <p:spPr>
          <a:xfrm>
            <a:off x="13680" y="-2520"/>
            <a:ext cx="304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sp>
        <p:nvSpPr>
          <p:cNvPr id="294" name="TextBox 58"/>
          <p:cNvSpPr/>
          <p:nvPr/>
        </p:nvSpPr>
        <p:spPr>
          <a:xfrm>
            <a:off x="540000" y="262800"/>
            <a:ext cx="467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Proportion</a:t>
            </a:r>
            <a:endParaRPr b="0" lang="en-PH" sz="3000" spc="-1" strike="noStrike">
              <a:latin typeface="Arial"/>
            </a:endParaRPr>
          </a:p>
        </p:txBody>
      </p:sp>
      <p:sp>
        <p:nvSpPr>
          <p:cNvPr id="295" name="TextBox 59"/>
          <p:cNvSpPr/>
          <p:nvPr/>
        </p:nvSpPr>
        <p:spPr>
          <a:xfrm>
            <a:off x="537840" y="1404000"/>
            <a:ext cx="17204760" cy="411480"/>
          </a:xfrm>
          <a:prstGeom prst="rect">
            <a:avLst/>
          </a:prstGeom>
          <a:noFill/>
          <a:ln w="0">
            <a:noFill/>
          </a:ln>
        </p:spPr>
        <p:style>
          <a:lnRef idx="0"/>
          <a:fillRef idx="0"/>
          <a:effectRef idx="0"/>
          <a:fontRef idx="minor"/>
        </p:style>
        <p:txBody>
          <a:bodyPr lIns="0" rIns="0" tIns="0" bIns="0" anchor="t">
            <a:spAutoFit/>
          </a:bodyPr>
          <a:p>
            <a:pPr algn="ctr">
              <a:lnSpc>
                <a:spcPct val="150000"/>
              </a:lnSpc>
              <a:buNone/>
            </a:pPr>
            <a:r>
              <a:rPr b="1" lang="en-US" sz="1800" spc="-1" strike="noStrike">
                <a:solidFill>
                  <a:srgbClr val="000000"/>
                </a:solidFill>
                <a:latin typeface="Montserrat"/>
                <a:ea typeface="DejaVu Sans"/>
              </a:rPr>
              <a:t>Example 3:</a:t>
            </a:r>
            <a:endParaRPr b="0" lang="en-PH" sz="1800" spc="-1" strike="noStrike">
              <a:latin typeface="Arial"/>
            </a:endParaRPr>
          </a:p>
        </p:txBody>
      </p:sp>
      <p:sp>
        <p:nvSpPr>
          <p:cNvPr id="296" name=""/>
          <p:cNvSpPr/>
          <p:nvPr/>
        </p:nvSpPr>
        <p:spPr>
          <a:xfrm>
            <a:off x="414000" y="1980000"/>
            <a:ext cx="17459640" cy="3822480"/>
          </a:xfrm>
          <a:prstGeom prst="rect">
            <a:avLst/>
          </a:prstGeom>
          <a:noFill/>
          <a:ln w="0">
            <a:noFill/>
          </a:ln>
        </p:spPr>
        <p:style>
          <a:lnRef idx="0"/>
          <a:fillRef idx="0"/>
          <a:effectRef idx="0"/>
          <a:fontRef idx="minor"/>
        </p:style>
        <p:txBody>
          <a:bodyPr lIns="90000" rIns="90000" tIns="45000" bIns="45000" anchor="t">
            <a:noAutofit/>
          </a:bodyPr>
          <a:p>
            <a:pPr>
              <a:lnSpc>
                <a:spcPct val="115000"/>
              </a:lnSpc>
              <a:buNone/>
            </a:pPr>
            <a:r>
              <a:rPr b="0" lang="en-PH" sz="1800" spc="-1" strike="noStrike">
                <a:latin typeface="Montserrat"/>
              </a:rPr>
              <a:t>Example 3: In a certain regular polygon, the measures of an interior angle and an exterior angle are in the ratio of 5 : 1. Name the type of polygon.</a:t>
            </a:r>
            <a:endParaRPr b="0" lang="en-PH" sz="1800" spc="-1" strike="noStrike">
              <a:latin typeface="Arial"/>
            </a:endParaRPr>
          </a:p>
          <a:p>
            <a:pPr>
              <a:lnSpc>
                <a:spcPct val="115000"/>
              </a:lnSpc>
              <a:buNone/>
            </a:pPr>
            <a:endParaRPr b="0" lang="en-PH" sz="1800" spc="-1" strike="noStrike">
              <a:latin typeface="Arial"/>
            </a:endParaRPr>
          </a:p>
          <a:p>
            <a:pPr>
              <a:lnSpc>
                <a:spcPct val="115000"/>
              </a:lnSpc>
              <a:buNone/>
            </a:pPr>
            <a:r>
              <a:rPr b="0" lang="en-PH" sz="1800" spc="-1" strike="noStrike">
                <a:latin typeface="Montserrat"/>
              </a:rPr>
              <a:t>Solution:</a:t>
            </a:r>
            <a:endParaRPr b="0" lang="en-PH" sz="1800" spc="-1" strike="noStrike">
              <a:latin typeface="Arial"/>
            </a:endParaRPr>
          </a:p>
          <a:p>
            <a:pPr>
              <a:lnSpc>
                <a:spcPct val="115000"/>
              </a:lnSpc>
              <a:buNone/>
            </a:pPr>
            <a:r>
              <a:rPr b="0" lang="en-PH" sz="1800" spc="-1" strike="noStrike">
                <a:latin typeface="Montserrat"/>
              </a:rPr>
              <a:t>To determine the type of polygon, we need to know the number of sides this polygon has. Since the problem provides the ratio of the measures of an interior angle and an exterior angle, let's explore the relationship between the two.</a:t>
            </a:r>
            <a:endParaRPr b="0" lang="en-PH" sz="1800" spc="-1" strike="noStrike">
              <a:latin typeface="Arial"/>
            </a:endParaRPr>
          </a:p>
          <a:p>
            <a:pPr>
              <a:lnSpc>
                <a:spcPct val="115000"/>
              </a:lnSpc>
              <a:buNone/>
            </a:pPr>
            <a:endParaRPr b="0" lang="en-PH" sz="1800" spc="-1" strike="noStrike">
              <a:latin typeface="Arial"/>
            </a:endParaRPr>
          </a:p>
          <a:p>
            <a:pPr>
              <a:lnSpc>
                <a:spcPct val="115000"/>
              </a:lnSpc>
              <a:buNone/>
            </a:pPr>
            <a:r>
              <a:rPr b="0" lang="en-PH" sz="1800" spc="-1" strike="noStrike">
                <a:latin typeface="Montserrat"/>
              </a:rPr>
              <a:t>In any polygon, an interior angle and an exterior angle are supplementary. So, if x represents the measure of an interior angle, the measure of its corresponding exterior angle is 180° – x.</a:t>
            </a:r>
            <a:endParaRPr b="0" lang="en-PH" sz="1800" spc="-1" strike="noStrike">
              <a:latin typeface="Arial"/>
            </a:endParaRPr>
          </a:p>
          <a:p>
            <a:pPr>
              <a:lnSpc>
                <a:spcPct val="115000"/>
              </a:lnSpc>
              <a:buNone/>
            </a:pPr>
            <a:endParaRPr b="0" lang="en-PH" sz="1800" spc="-1" strike="noStrike">
              <a:latin typeface="Arial"/>
            </a:endParaRPr>
          </a:p>
          <a:p>
            <a:pPr>
              <a:lnSpc>
                <a:spcPct val="115000"/>
              </a:lnSpc>
              <a:buNone/>
            </a:pPr>
            <a:r>
              <a:rPr b="0" lang="en-PH" sz="1800" spc="-1" strike="noStrike">
                <a:latin typeface="Montserrat"/>
              </a:rPr>
              <a:t>Hence, we have the proportion:</a:t>
            </a:r>
            <a:endParaRPr b="0" lang="en-PH" sz="1800" spc="-1" strike="noStrike">
              <a:latin typeface="Arial"/>
            </a:endParaRPr>
          </a:p>
          <a:p>
            <a:pPr>
              <a:lnSpc>
                <a:spcPct val="115000"/>
              </a:lnSpc>
              <a:buNone/>
            </a:pPr>
            <a:r>
              <a:rPr b="0" lang="en-PH" sz="1800" spc="-1" strike="noStrike">
                <a:latin typeface="Montserrat"/>
                <a:ea typeface="PingFang SC"/>
              </a:rPr>
              <a:t>	</a:t>
            </a:r>
            <a:r>
              <a:rPr b="0" lang="en-PH" sz="1800" spc="-1" strike="noStrike">
                <a:latin typeface="Montserrat"/>
                <a:ea typeface="PingFang SC"/>
              </a:rPr>
              <a:t>	</a:t>
            </a:r>
            <a:r>
              <a:rPr b="0" lang="en-PH" sz="1800" spc="-1" strike="noStrike">
                <a:latin typeface="Montserrat"/>
                <a:ea typeface="PingFang SC"/>
              </a:rPr>
              <a:t>	</a:t>
            </a:r>
            <a:r>
              <a:rPr b="0" lang="en-PH" sz="1800" spc="-1" strike="noStrike">
                <a:latin typeface="Montserrat"/>
                <a:ea typeface="PingFang SC"/>
              </a:rPr>
              <a:t>5/1 </a:t>
            </a:r>
            <a:r>
              <a:rPr b="0" lang="en-PH" sz="1800" spc="-1" strike="noStrike">
                <a:latin typeface="Montserrat"/>
                <a:ea typeface="PingFang SC"/>
              </a:rPr>
              <a:t>	</a:t>
            </a:r>
            <a:r>
              <a:rPr b="0" lang="en-PH" sz="1800" spc="-1" strike="noStrike">
                <a:latin typeface="Montserrat"/>
                <a:ea typeface="PingFang SC"/>
              </a:rPr>
              <a:t>= x / (180</a:t>
            </a:r>
            <a:r>
              <a:rPr b="0" lang="en-PH" sz="1800" spc="-1" strike="noStrike">
                <a:latin typeface="Montserrat"/>
              </a:rPr>
              <a:t>° - x)</a:t>
            </a:r>
            <a:endParaRPr b="0" lang="en-PH" sz="1800" spc="-1" strike="noStrike">
              <a:latin typeface="Arial"/>
            </a:endParaRPr>
          </a:p>
          <a:p>
            <a:pPr>
              <a:lnSpc>
                <a:spcPct val="115000"/>
              </a:lnSpc>
              <a:buNone/>
            </a:pPr>
            <a:r>
              <a:rPr b="0" lang="en-PH" sz="1800" spc="-1" strike="noStrike">
                <a:latin typeface="Montserrat"/>
              </a:rPr>
              <a:t>Cross-multiplying:</a:t>
            </a:r>
            <a:endParaRPr b="0" lang="en-PH" sz="1800" spc="-1" strike="noStrike">
              <a:latin typeface="Arial"/>
            </a:endParaRPr>
          </a:p>
          <a:p>
            <a:pPr>
              <a:lnSpc>
                <a:spcPct val="115000"/>
              </a:lnSpc>
              <a:buNone/>
            </a:pPr>
            <a:r>
              <a:rPr b="0" lang="en-PH" sz="1800" spc="-1" strike="noStrike">
                <a:latin typeface="Montserrat"/>
                <a:ea typeface="PingFang SC"/>
              </a:rPr>
              <a:t>	</a:t>
            </a:r>
            <a:r>
              <a:rPr b="0" lang="en-PH" sz="1800" spc="-1" strike="noStrike">
                <a:latin typeface="Montserrat"/>
                <a:ea typeface="PingFang SC"/>
              </a:rPr>
              <a:t>     </a:t>
            </a:r>
            <a:r>
              <a:rPr b="0" lang="en-PH" sz="1800" spc="-1" strike="noStrike">
                <a:latin typeface="Montserrat"/>
                <a:ea typeface="PingFang SC"/>
              </a:rPr>
              <a:t>5(180</a:t>
            </a:r>
            <a:r>
              <a:rPr b="0" lang="en-PH" sz="1800" spc="-1" strike="noStrike">
                <a:latin typeface="Montserrat"/>
              </a:rPr>
              <a:t>° - x) </a:t>
            </a:r>
            <a:r>
              <a:rPr b="0" lang="en-PH" sz="1800" spc="-1" strike="noStrike">
                <a:latin typeface="Montserrat"/>
              </a:rPr>
              <a:t>	</a:t>
            </a:r>
            <a:r>
              <a:rPr b="0" lang="en-PH" sz="1800" spc="-1" strike="noStrike">
                <a:latin typeface="Montserrat"/>
              </a:rPr>
              <a:t>= 1 * x</a:t>
            </a:r>
            <a:endParaRPr b="0" lang="en-PH" sz="1800" spc="-1" strike="noStrike">
              <a:latin typeface="Arial"/>
            </a:endParaRPr>
          </a:p>
          <a:p>
            <a:pPr>
              <a:lnSpc>
                <a:spcPct val="115000"/>
              </a:lnSpc>
              <a:buNone/>
            </a:pPr>
            <a:r>
              <a:rPr b="0" lang="en-PH" sz="1800" spc="-1" strike="noStrike">
                <a:latin typeface="Montserrat"/>
              </a:rPr>
              <a:t>	</a:t>
            </a:r>
            <a:r>
              <a:rPr b="0" lang="en-PH" sz="1800" spc="-1" strike="noStrike">
                <a:latin typeface="Montserrat"/>
              </a:rPr>
              <a:t>      </a:t>
            </a:r>
            <a:r>
              <a:rPr b="0" lang="en-PH" sz="1800" spc="-1" strike="noStrike">
                <a:latin typeface="Montserrat"/>
              </a:rPr>
              <a:t>900 - 5x </a:t>
            </a:r>
            <a:r>
              <a:rPr b="0" lang="en-PH" sz="1800" spc="-1" strike="noStrike">
                <a:latin typeface="Montserrat"/>
              </a:rPr>
              <a:t>	</a:t>
            </a:r>
            <a:r>
              <a:rPr b="0" lang="en-PH" sz="1800" spc="-1" strike="noStrike">
                <a:latin typeface="Montserrat"/>
              </a:rPr>
              <a:t>= x</a:t>
            </a:r>
            <a:endParaRPr b="0" lang="en-PH" sz="1800" spc="-1" strike="noStrike">
              <a:latin typeface="Arial"/>
            </a:endParaRPr>
          </a:p>
          <a:p>
            <a:pPr>
              <a:lnSpc>
                <a:spcPct val="115000"/>
              </a:lnSpc>
              <a:buNone/>
            </a:pPr>
            <a:r>
              <a:rPr b="0" lang="en-PH" sz="1800" spc="-1" strike="noStrike">
                <a:latin typeface="Montserrat"/>
              </a:rPr>
              <a:t>	</a:t>
            </a:r>
            <a:r>
              <a:rPr b="0" lang="en-PH" sz="1800" spc="-1" strike="noStrike">
                <a:latin typeface="Montserrat"/>
              </a:rPr>
              <a:t>	</a:t>
            </a:r>
            <a:r>
              <a:rPr b="0" lang="en-PH" sz="1800" spc="-1" strike="noStrike">
                <a:latin typeface="Montserrat"/>
              </a:rPr>
              <a:t>      </a:t>
            </a:r>
            <a:r>
              <a:rPr b="0" lang="en-PH" sz="1800" spc="-1" strike="noStrike">
                <a:latin typeface="Montserrat"/>
              </a:rPr>
              <a:t>900 </a:t>
            </a:r>
            <a:r>
              <a:rPr b="0" lang="en-PH" sz="1800" spc="-1" strike="noStrike">
                <a:latin typeface="Montserrat"/>
              </a:rPr>
              <a:t>	</a:t>
            </a:r>
            <a:r>
              <a:rPr b="0" lang="en-PH" sz="1800" spc="-1" strike="noStrike">
                <a:latin typeface="Montserrat"/>
              </a:rPr>
              <a:t>= 6x</a:t>
            </a:r>
            <a:endParaRPr b="0" lang="en-PH" sz="1800" spc="-1" strike="noStrike">
              <a:latin typeface="Arial"/>
            </a:endParaRPr>
          </a:p>
          <a:p>
            <a:pPr>
              <a:lnSpc>
                <a:spcPct val="115000"/>
              </a:lnSpc>
              <a:buNone/>
            </a:pPr>
            <a:r>
              <a:rPr b="0" lang="en-PH" sz="1800" spc="-1" strike="noStrike">
                <a:latin typeface="Montserrat"/>
              </a:rPr>
              <a:t>Dividing by 6:</a:t>
            </a:r>
            <a:endParaRPr b="0" lang="en-PH" sz="1800" spc="-1" strike="noStrike">
              <a:latin typeface="Arial"/>
            </a:endParaRPr>
          </a:p>
          <a:p>
            <a:pPr>
              <a:lnSpc>
                <a:spcPct val="115000"/>
              </a:lnSpc>
              <a:buNone/>
            </a:pPr>
            <a:r>
              <a:rPr b="0" lang="en-PH" sz="1800" spc="-1" strike="noStrike">
                <a:latin typeface="Montserrat"/>
              </a:rPr>
              <a:t>	</a:t>
            </a:r>
            <a:r>
              <a:rPr b="0" lang="en-PH" sz="1800" spc="-1" strike="noStrike">
                <a:latin typeface="Montserrat"/>
              </a:rPr>
              <a:t>	</a:t>
            </a:r>
            <a:r>
              <a:rPr b="0" lang="en-PH" sz="1800" spc="-1" strike="noStrike">
                <a:latin typeface="Montserrat"/>
              </a:rPr>
              <a:t>       </a:t>
            </a:r>
            <a:r>
              <a:rPr b="0" lang="en-PH" sz="1800" spc="-1" strike="noStrike">
                <a:latin typeface="Montserrat"/>
              </a:rPr>
              <a:t>150</a:t>
            </a:r>
            <a:r>
              <a:rPr b="0" lang="en-PH" sz="1800" spc="-1" strike="noStrike">
                <a:latin typeface="Montserrat"/>
              </a:rPr>
              <a:t>	</a:t>
            </a:r>
            <a:r>
              <a:rPr b="0" lang="en-PH" sz="1800" spc="-1" strike="noStrike">
                <a:latin typeface="Montserrat"/>
              </a:rPr>
              <a:t>= x</a:t>
            </a:r>
            <a:endParaRPr b="0" lang="en-PH" sz="1800" spc="-1" strike="noStrike">
              <a:latin typeface="Arial"/>
            </a:endParaRPr>
          </a:p>
          <a:p>
            <a:pPr>
              <a:lnSpc>
                <a:spcPct val="115000"/>
              </a:lnSpc>
              <a:buNone/>
            </a:pPr>
            <a:endParaRPr b="0" lang="en-PH" sz="1800" spc="-1" strike="noStrike">
              <a:latin typeface="Arial"/>
            </a:endParaRPr>
          </a:p>
          <a:p>
            <a:pPr>
              <a:lnSpc>
                <a:spcPct val="115000"/>
              </a:lnSpc>
              <a:buNone/>
            </a:pPr>
            <a:endParaRPr b="0" lang="en-PH" sz="1800" spc="-1" strike="noStrike">
              <a:latin typeface="Arial"/>
            </a:endParaRPr>
          </a:p>
        </p:txBody>
      </p:sp>
      <p:sp>
        <p:nvSpPr>
          <p:cNvPr id="297" name=""/>
          <p:cNvSpPr txBox="1"/>
          <p:nvPr/>
        </p:nvSpPr>
        <p:spPr>
          <a:xfrm>
            <a:off x="4858560" y="5480640"/>
            <a:ext cx="11881440" cy="3159360"/>
          </a:xfrm>
          <a:prstGeom prst="rect">
            <a:avLst/>
          </a:prstGeom>
          <a:noFill/>
          <a:ln w="0">
            <a:noFill/>
          </a:ln>
        </p:spPr>
        <p:txBody>
          <a:bodyPr lIns="90000" rIns="90000" tIns="45000" bIns="45000" anchor="t">
            <a:noAutofit/>
          </a:bodyPr>
          <a:p>
            <a:r>
              <a:rPr b="0" lang="en-PH" sz="1800" spc="-1" strike="noStrike">
                <a:latin typeface="Montserrat"/>
              </a:rPr>
              <a:t>	</a:t>
            </a:r>
            <a:r>
              <a:rPr b="0" lang="en-PH" sz="1800" spc="-1" strike="noStrike">
                <a:latin typeface="Montserrat"/>
              </a:rPr>
              <a:t>Now, the measure of the exterior angle is 180° – 150° = 30°. Remember that, in geometry, the exterior angle of a regular polygon is equal to 360° / n, where n is the number of sides. Thus, solving for the number of sides, we have:</a:t>
            </a:r>
            <a:endParaRPr b="0" lang="en-PH" sz="1800" spc="-1" strike="noStrike">
              <a:latin typeface="Arial"/>
            </a:endParaRPr>
          </a:p>
          <a:p>
            <a:endParaRPr b="0" lang="en-PH" sz="1800" spc="-1" strike="noStrike">
              <a:latin typeface="Arial"/>
            </a:endParaRPr>
          </a:p>
          <a:p>
            <a:r>
              <a:rPr b="0" lang="en-PH" sz="1800" spc="-1" strike="noStrike">
                <a:latin typeface="Montserrat"/>
              </a:rPr>
              <a:t>	</a:t>
            </a:r>
            <a:r>
              <a:rPr b="0" lang="en-PH" sz="1800" spc="-1" strike="noStrike">
                <a:latin typeface="Montserrat"/>
              </a:rPr>
              <a:t>       </a:t>
            </a:r>
            <a:r>
              <a:rPr b="0" lang="en-PH" sz="1800" spc="-1" strike="noStrike">
                <a:latin typeface="Montserrat"/>
              </a:rPr>
              <a:t>360° / n </a:t>
            </a:r>
            <a:r>
              <a:rPr b="0" lang="en-PH" sz="1800" spc="-1" strike="noStrike">
                <a:latin typeface="Montserrat"/>
              </a:rPr>
              <a:t>	</a:t>
            </a:r>
            <a:r>
              <a:rPr b="0" lang="en-PH" sz="1800" spc="-1" strike="noStrike">
                <a:latin typeface="Montserrat"/>
              </a:rPr>
              <a:t>= 30°</a:t>
            </a:r>
            <a:endParaRPr b="0" lang="en-PH" sz="1800" spc="-1" strike="noStrike">
              <a:latin typeface="Arial"/>
            </a:endParaRPr>
          </a:p>
          <a:p>
            <a:r>
              <a:rPr b="0" lang="en-PH" sz="1800" spc="-1" strike="noStrike">
                <a:latin typeface="Montserrat"/>
              </a:rPr>
              <a:t>	</a:t>
            </a:r>
            <a:r>
              <a:rPr b="0" lang="en-PH" sz="1800" spc="-1" strike="noStrike">
                <a:latin typeface="Montserrat"/>
              </a:rPr>
              <a:t>Cross-multiplying:</a:t>
            </a:r>
            <a:endParaRPr b="0" lang="en-PH" sz="1800" spc="-1" strike="noStrike">
              <a:latin typeface="Arial"/>
            </a:endParaRPr>
          </a:p>
          <a:p>
            <a:r>
              <a:rPr b="0" lang="en-PH" sz="1800" spc="-1" strike="noStrike">
                <a:latin typeface="Montserrat"/>
              </a:rPr>
              <a:t>	</a:t>
            </a:r>
            <a:r>
              <a:rPr b="0" lang="en-PH" sz="1800" spc="-1" strike="noStrike">
                <a:latin typeface="Montserrat"/>
              </a:rPr>
              <a:t>	</a:t>
            </a:r>
            <a:r>
              <a:rPr b="0" lang="en-PH" sz="1800" spc="-1" strike="noStrike">
                <a:latin typeface="Montserrat"/>
              </a:rPr>
              <a:t>     </a:t>
            </a:r>
            <a:r>
              <a:rPr b="0" lang="en-PH" sz="1800" spc="-1" strike="noStrike">
                <a:latin typeface="Montserrat"/>
              </a:rPr>
              <a:t>360° </a:t>
            </a:r>
            <a:r>
              <a:rPr b="0" lang="en-PH" sz="1800" spc="-1" strike="noStrike">
                <a:latin typeface="Montserrat"/>
              </a:rPr>
              <a:t>	</a:t>
            </a:r>
            <a:r>
              <a:rPr b="0" lang="en-PH" sz="1800" spc="-1" strike="noStrike">
                <a:latin typeface="Montserrat"/>
              </a:rPr>
              <a:t>= 30° * n</a:t>
            </a:r>
            <a:endParaRPr b="0" lang="en-PH" sz="1800" spc="-1" strike="noStrike">
              <a:latin typeface="Arial"/>
            </a:endParaRPr>
          </a:p>
          <a:p>
            <a:r>
              <a:rPr b="0" lang="en-PH" sz="1800" spc="-1" strike="noStrike">
                <a:latin typeface="Montserrat"/>
              </a:rPr>
              <a:t>	</a:t>
            </a:r>
            <a:r>
              <a:rPr b="0" lang="en-PH" sz="1800" spc="-1" strike="noStrike">
                <a:latin typeface="Montserrat"/>
              </a:rPr>
              <a:t>Dividing by 30°:</a:t>
            </a:r>
            <a:endParaRPr b="0" lang="en-PH" sz="1800" spc="-1" strike="noStrike">
              <a:latin typeface="Arial"/>
            </a:endParaRPr>
          </a:p>
          <a:p>
            <a:r>
              <a:rPr b="0" lang="en-PH" sz="1800" spc="-1" strike="noStrike">
                <a:latin typeface="Montserrat"/>
              </a:rPr>
              <a:t>	</a:t>
            </a:r>
            <a:r>
              <a:rPr b="0" lang="en-PH" sz="1800" spc="-1" strike="noStrike">
                <a:latin typeface="Montserrat"/>
              </a:rPr>
              <a:t>	</a:t>
            </a:r>
            <a:r>
              <a:rPr b="0" lang="en-PH" sz="1800" spc="-1" strike="noStrike">
                <a:latin typeface="Montserrat"/>
              </a:rPr>
              <a:t>	</a:t>
            </a:r>
            <a:r>
              <a:rPr b="0" lang="en-PH" sz="1800" spc="-1" strike="noStrike">
                <a:latin typeface="Montserrat"/>
              </a:rPr>
              <a:t>   </a:t>
            </a:r>
            <a:r>
              <a:rPr b="0" lang="en-PH" sz="1800" spc="-1" strike="noStrike">
                <a:latin typeface="Montserrat"/>
              </a:rPr>
              <a:t>n </a:t>
            </a:r>
            <a:r>
              <a:rPr b="0" lang="en-PH" sz="1800" spc="-1" strike="noStrike">
                <a:latin typeface="Montserrat"/>
              </a:rPr>
              <a:t>	</a:t>
            </a:r>
            <a:r>
              <a:rPr b="0" lang="en-PH" sz="1800" spc="-1" strike="noStrike">
                <a:latin typeface="Montserrat"/>
              </a:rPr>
              <a:t>= 12</a:t>
            </a:r>
            <a:endParaRPr b="0" lang="en-PH" sz="1800" spc="-1" strike="noStrike">
              <a:latin typeface="Arial"/>
            </a:endParaRPr>
          </a:p>
          <a:p>
            <a:endParaRPr b="0" lang="en-PH" sz="1800" spc="-1" strike="noStrike">
              <a:latin typeface="Arial"/>
            </a:endParaRPr>
          </a:p>
          <a:p>
            <a:r>
              <a:rPr b="0" lang="en-PH" sz="1800" spc="-1" strike="noStrike">
                <a:latin typeface="Montserrat"/>
              </a:rPr>
              <a:t>	</a:t>
            </a:r>
            <a:r>
              <a:rPr b="0" lang="en-PH" sz="1800" spc="-1" strike="noStrike">
                <a:latin typeface="Montserrat"/>
              </a:rPr>
              <a:t>Therefore, the regular polygon is a regular dodecagon.</a:t>
            </a:r>
            <a:endParaRPr b="0" lang="en-PH" sz="1800" spc="-1" strike="noStrike">
              <a:latin typeface="Arial"/>
            </a:endParaRPr>
          </a:p>
        </p:txBody>
      </p:sp>
    </p:spTree>
  </p:cSld>
  <p:transition>
    <p:fade/>
  </p:transition>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8" name="Freeform 63"/>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299" name="Group 18"/>
          <p:cNvGrpSpPr/>
          <p:nvPr/>
        </p:nvGrpSpPr>
        <p:grpSpPr>
          <a:xfrm>
            <a:off x="16303320" y="0"/>
            <a:ext cx="1441080" cy="1441080"/>
            <a:chOff x="16303320" y="0"/>
            <a:chExt cx="1441080" cy="1441080"/>
          </a:xfrm>
        </p:grpSpPr>
        <p:sp>
          <p:nvSpPr>
            <p:cNvPr id="300" name="Freeform 64"/>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301" name="Freeform 65"/>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302" name="TextBox 69"/>
          <p:cNvSpPr/>
          <p:nvPr/>
        </p:nvSpPr>
        <p:spPr>
          <a:xfrm>
            <a:off x="368280" y="291240"/>
            <a:ext cx="1504044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000000"/>
                </a:solidFill>
                <a:latin typeface="Lato Bold Italics"/>
                <a:ea typeface="DejaVu Sans"/>
              </a:rPr>
              <a:t>Activity: </a:t>
            </a:r>
            <a:endParaRPr b="0" lang="en-PH" sz="3000" spc="-1" strike="noStrike">
              <a:latin typeface="Arial"/>
            </a:endParaRPr>
          </a:p>
        </p:txBody>
      </p:sp>
      <p:sp>
        <p:nvSpPr>
          <p:cNvPr id="303" name="TextBox 70"/>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304" name="TextBox 71"/>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305" name="TextBox 72"/>
          <p:cNvSpPr/>
          <p:nvPr/>
        </p:nvSpPr>
        <p:spPr>
          <a:xfrm>
            <a:off x="541440" y="1476000"/>
            <a:ext cx="17204760" cy="2285640"/>
          </a:xfrm>
          <a:prstGeom prst="rect">
            <a:avLst/>
          </a:prstGeom>
          <a:noFill/>
          <a:ln w="0">
            <a:noFill/>
          </a:ln>
        </p:spPr>
        <p:style>
          <a:lnRef idx="0"/>
          <a:fillRef idx="0"/>
          <a:effectRef idx="0"/>
          <a:fontRef idx="minor"/>
        </p:style>
        <p:txBody>
          <a:bodyPr lIns="0" rIns="0" tIns="0" bIns="0" anchor="t">
            <a:spAutoFit/>
          </a:bodyPr>
          <a:p>
            <a:pPr algn="ctr">
              <a:lnSpc>
                <a:spcPts val="3600"/>
              </a:lnSpc>
              <a:buNone/>
            </a:pPr>
            <a:r>
              <a:rPr b="1" lang="en-US" sz="2000" spc="-1" strike="noStrike">
                <a:solidFill>
                  <a:srgbClr val="000000"/>
                </a:solidFill>
                <a:latin typeface="Lato"/>
                <a:ea typeface="DejaVu Sans"/>
              </a:rPr>
              <a:t>Try It 3</a:t>
            </a:r>
            <a:endParaRPr b="0" lang="en-PH" sz="2000" spc="-1" strike="noStrike">
              <a:latin typeface="Arial"/>
            </a:endParaRPr>
          </a:p>
          <a:p>
            <a:pPr algn="ctr">
              <a:lnSpc>
                <a:spcPts val="3600"/>
              </a:lnSpc>
              <a:buNone/>
            </a:pPr>
            <a:r>
              <a:rPr b="0" lang="en-US" sz="2000" spc="-1" strike="noStrike">
                <a:solidFill>
                  <a:srgbClr val="000000"/>
                </a:solidFill>
                <a:latin typeface="Lato"/>
                <a:ea typeface="DejaVu Sans"/>
              </a:rPr>
              <a:t>In a certain In a certain regular polygon, the measures of an interior angle and an exterior angle are in the ratio 3 : 2. </a:t>
            </a:r>
            <a:endParaRPr b="0" lang="en-PH" sz="2000" spc="-1" strike="noStrike">
              <a:latin typeface="Arial"/>
            </a:endParaRPr>
          </a:p>
          <a:p>
            <a:pPr algn="ctr">
              <a:lnSpc>
                <a:spcPts val="3600"/>
              </a:lnSpc>
              <a:buNone/>
            </a:pPr>
            <a:r>
              <a:rPr b="0" lang="en-US" sz="2000" spc="-1" strike="noStrike">
                <a:solidFill>
                  <a:srgbClr val="000000"/>
                </a:solidFill>
                <a:latin typeface="Lato"/>
                <a:ea typeface="DejaVu Sans"/>
              </a:rPr>
              <a:t>Name the type of polygon.</a:t>
            </a:r>
            <a:endParaRPr b="0" lang="en-PH" sz="2000" spc="-1" strike="noStrike">
              <a:latin typeface="Arial"/>
            </a:endParaRPr>
          </a:p>
          <a:p>
            <a:pPr algn="ctr">
              <a:lnSpc>
                <a:spcPts val="3600"/>
              </a:lnSpc>
              <a:buNone/>
            </a:pPr>
            <a:endParaRPr b="0" lang="en-PH" sz="2000" spc="-1" strike="noStrike">
              <a:latin typeface="Arial"/>
            </a:endParaRPr>
          </a:p>
          <a:p>
            <a:pPr algn="ctr">
              <a:lnSpc>
                <a:spcPts val="3600"/>
              </a:lnSpc>
              <a:buNone/>
            </a:pP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endParaRPr b="0" lang="en-PH" sz="2000" spc="-1" strike="noStrike">
              <a:latin typeface="Arial"/>
            </a:endParaRPr>
          </a:p>
        </p:txBody>
      </p:sp>
      <mc:AlternateContent>
        <mc:Choice xmlns:a14="http://schemas.microsoft.com/office/drawing/2010/main" Requires="a14">
          <p:sp>
            <p:nvSpPr>
              <p:cNvPr id="306" name=""/>
              <p:cNvSpPr txBox="1"/>
              <p:nvPr/>
            </p:nvSpPr>
            <p:spPr>
              <a:xfrm>
                <a:off x="9107640" y="5058720"/>
                <a:ext cx="72000" cy="169200"/>
              </a:xfrm>
              <a:prstGeom prst="rect">
                <a:avLst/>
              </a:prstGeom>
            </p:spPr>
            <p:txBody>
              <a:bodyPr/>
              <a:p>
                <a14:m>
                  <m:oMath xmlns:m="http://schemas.openxmlformats.org/officeDocument/2006/math"/>
                </a14:m>
              </a:p>
            </p:txBody>
          </p:sp>
        </mc:Choice>
        <mc:Fallback/>
      </mc:AlternateContent>
    </p:spTree>
  </p:cSld>
  <p:transition>
    <p:fade/>
  </p:transition>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7" name="Freeform 56"/>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308" name="Group 16"/>
          <p:cNvGrpSpPr/>
          <p:nvPr/>
        </p:nvGrpSpPr>
        <p:grpSpPr>
          <a:xfrm>
            <a:off x="16303320" y="0"/>
            <a:ext cx="1441080" cy="1441080"/>
            <a:chOff x="16303320" y="0"/>
            <a:chExt cx="1441080" cy="1441080"/>
          </a:xfrm>
        </p:grpSpPr>
        <p:sp>
          <p:nvSpPr>
            <p:cNvPr id="309" name="Freeform 57"/>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310" name="Freeform 58"/>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311" name="TextBox 60"/>
          <p:cNvSpPr/>
          <p:nvPr/>
        </p:nvSpPr>
        <p:spPr>
          <a:xfrm>
            <a:off x="368280" y="291240"/>
            <a:ext cx="1504044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000000"/>
                </a:solidFill>
                <a:latin typeface="Lato Bold Italics"/>
                <a:ea typeface="DejaVu Sans"/>
              </a:rPr>
              <a:t>Activity: ANSWER SHEET</a:t>
            </a:r>
            <a:endParaRPr b="0" lang="en-PH" sz="3000" spc="-1" strike="noStrike">
              <a:latin typeface="Arial"/>
            </a:endParaRPr>
          </a:p>
        </p:txBody>
      </p:sp>
      <p:sp>
        <p:nvSpPr>
          <p:cNvPr id="312" name="TextBox 61"/>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313" name="TextBox 62"/>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314" name="TextBox 63"/>
          <p:cNvSpPr/>
          <p:nvPr/>
        </p:nvSpPr>
        <p:spPr>
          <a:xfrm>
            <a:off x="541440" y="1476000"/>
            <a:ext cx="17204760" cy="2285640"/>
          </a:xfrm>
          <a:prstGeom prst="rect">
            <a:avLst/>
          </a:prstGeom>
          <a:noFill/>
          <a:ln w="0">
            <a:noFill/>
          </a:ln>
        </p:spPr>
        <p:style>
          <a:lnRef idx="0"/>
          <a:fillRef idx="0"/>
          <a:effectRef idx="0"/>
          <a:fontRef idx="minor"/>
        </p:style>
        <p:txBody>
          <a:bodyPr lIns="0" rIns="0" tIns="0" bIns="0" anchor="t">
            <a:spAutoFit/>
          </a:bodyPr>
          <a:p>
            <a:pPr algn="ctr">
              <a:lnSpc>
                <a:spcPts val="3600"/>
              </a:lnSpc>
              <a:buNone/>
            </a:pPr>
            <a:r>
              <a:rPr b="1" lang="en-US" sz="2000" spc="-1" strike="noStrike">
                <a:solidFill>
                  <a:srgbClr val="000000"/>
                </a:solidFill>
                <a:latin typeface="Lato"/>
                <a:ea typeface="DejaVu Sans"/>
              </a:rPr>
              <a:t>Try It 3</a:t>
            </a:r>
            <a:endParaRPr b="0" lang="en-PH" sz="2000" spc="-1" strike="noStrike">
              <a:latin typeface="Arial"/>
            </a:endParaRPr>
          </a:p>
          <a:p>
            <a:pPr algn="ctr">
              <a:lnSpc>
                <a:spcPts val="3600"/>
              </a:lnSpc>
              <a:buNone/>
            </a:pPr>
            <a:r>
              <a:rPr b="0" lang="en-US" sz="2000" spc="-1" strike="noStrike">
                <a:solidFill>
                  <a:srgbClr val="000000"/>
                </a:solidFill>
                <a:latin typeface="Lato"/>
                <a:ea typeface="DejaVu Sans"/>
              </a:rPr>
              <a:t>In a certain In a certain regular polygon, the measures of an interior angle and an exterior angle are in the ratio 3 : 2. </a:t>
            </a:r>
            <a:endParaRPr b="0" lang="en-PH" sz="2000" spc="-1" strike="noStrike">
              <a:latin typeface="Arial"/>
            </a:endParaRPr>
          </a:p>
          <a:p>
            <a:pPr algn="ctr">
              <a:lnSpc>
                <a:spcPts val="3600"/>
              </a:lnSpc>
              <a:buNone/>
            </a:pPr>
            <a:r>
              <a:rPr b="0" lang="en-US" sz="2000" spc="-1" strike="noStrike">
                <a:solidFill>
                  <a:srgbClr val="000000"/>
                </a:solidFill>
                <a:latin typeface="Lato"/>
                <a:ea typeface="DejaVu Sans"/>
              </a:rPr>
              <a:t>Name the type of polygon.</a:t>
            </a:r>
            <a:endParaRPr b="0" lang="en-PH" sz="2000" spc="-1" strike="noStrike">
              <a:latin typeface="Arial"/>
            </a:endParaRPr>
          </a:p>
          <a:p>
            <a:pPr algn="ctr">
              <a:lnSpc>
                <a:spcPts val="3600"/>
              </a:lnSpc>
              <a:buNone/>
            </a:pPr>
            <a:endParaRPr b="0" lang="en-PH" sz="2000" spc="-1" strike="noStrike">
              <a:latin typeface="Arial"/>
            </a:endParaRPr>
          </a:p>
          <a:p>
            <a:pPr algn="ctr">
              <a:lnSpc>
                <a:spcPts val="3600"/>
              </a:lnSpc>
              <a:buNone/>
            </a:pP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endParaRPr b="0" lang="en-PH" sz="2000" spc="-1" strike="noStrike">
              <a:latin typeface="Arial"/>
            </a:endParaRPr>
          </a:p>
        </p:txBody>
      </p:sp>
      <mc:AlternateContent>
        <mc:Choice xmlns:a14="http://schemas.microsoft.com/office/drawing/2010/main" Requires="a14">
          <p:sp>
            <p:nvSpPr>
              <p:cNvPr id="315" name=""/>
              <p:cNvSpPr txBox="1"/>
              <p:nvPr/>
            </p:nvSpPr>
            <p:spPr>
              <a:xfrm>
                <a:off x="9107640" y="5058720"/>
                <a:ext cx="72000" cy="169200"/>
              </a:xfrm>
              <a:prstGeom prst="rect">
                <a:avLst/>
              </a:prstGeom>
            </p:spPr>
            <p:txBody>
              <a:bodyPr/>
              <a:p>
                <a14:m>
                  <m:oMath xmlns:m="http://schemas.openxmlformats.org/officeDocument/2006/math"/>
                </a14:m>
              </a:p>
            </p:txBody>
          </p:sp>
        </mc:Choice>
        <mc:Fallback/>
      </mc:AlternateContent>
      <p:sp>
        <p:nvSpPr>
          <p:cNvPr id="316" name="TextBox 64"/>
          <p:cNvSpPr/>
          <p:nvPr/>
        </p:nvSpPr>
        <p:spPr>
          <a:xfrm>
            <a:off x="541440" y="3888000"/>
            <a:ext cx="17204760" cy="1189080"/>
          </a:xfrm>
          <a:prstGeom prst="rect">
            <a:avLst/>
          </a:prstGeom>
          <a:noFill/>
          <a:ln w="0">
            <a:noFill/>
          </a:ln>
        </p:spPr>
        <p:style>
          <a:lnRef idx="0"/>
          <a:fillRef idx="0"/>
          <a:effectRef idx="0"/>
          <a:fontRef idx="minor"/>
        </p:style>
        <p:txBody>
          <a:bodyPr lIns="0" rIns="0" tIns="0" bIns="0" anchor="t">
            <a:spAutoFit/>
          </a:bodyPr>
          <a:p>
            <a:pPr algn="ctr">
              <a:lnSpc>
                <a:spcPts val="3600"/>
              </a:lnSpc>
              <a:buNone/>
            </a:pPr>
            <a:r>
              <a:rPr b="1" lang="en-US" sz="2000" spc="-1" strike="noStrike">
                <a:solidFill>
                  <a:srgbClr val="000000"/>
                </a:solidFill>
                <a:latin typeface="Lato"/>
                <a:ea typeface="DejaVu Sans"/>
              </a:rPr>
              <a:t>ANSWER:</a:t>
            </a:r>
            <a:endParaRPr b="0" lang="en-PH" sz="2000" spc="-1" strike="noStrike">
              <a:latin typeface="Arial"/>
            </a:endParaRPr>
          </a:p>
          <a:p>
            <a:pPr algn="ctr">
              <a:lnSpc>
                <a:spcPts val="3600"/>
              </a:lnSpc>
              <a:buNone/>
            </a:pPr>
            <a:endParaRPr b="0" lang="en-PH" sz="2000" spc="-1" strike="noStrike">
              <a:latin typeface="Arial"/>
            </a:endParaRPr>
          </a:p>
          <a:p>
            <a:pPr algn="ctr">
              <a:buNone/>
            </a:pPr>
            <a:r>
              <a:rPr b="1" lang="en-US" sz="1800" spc="-1" strike="noStrike">
                <a:solidFill>
                  <a:srgbClr val="000000"/>
                </a:solidFill>
                <a:latin typeface="Lato"/>
                <a:ea typeface="DejaVu Sans"/>
              </a:rPr>
              <a:t>Pentagon</a:t>
            </a:r>
            <a:endParaRPr b="0" lang="en-PH" sz="1800" spc="-1" strike="noStrike">
              <a:latin typeface=""/>
              <a:ea typeface=""/>
            </a:endParaRPr>
          </a:p>
        </p:txBody>
      </p:sp>
    </p:spTree>
  </p:cSld>
  <p:transition>
    <p:fade/>
  </p:transition>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7" name="Freeform 59"/>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318" name="Group 17"/>
          <p:cNvGrpSpPr/>
          <p:nvPr/>
        </p:nvGrpSpPr>
        <p:grpSpPr>
          <a:xfrm>
            <a:off x="16303320" y="0"/>
            <a:ext cx="1441080" cy="1441080"/>
            <a:chOff x="16303320" y="0"/>
            <a:chExt cx="1441080" cy="1441080"/>
          </a:xfrm>
        </p:grpSpPr>
        <p:sp>
          <p:nvSpPr>
            <p:cNvPr id="319" name="Freeform 60"/>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320" name="Freeform 61"/>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321" name="TextBox 65"/>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322" name="TextBox 66"/>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323" name="Freeform 62"/>
          <p:cNvSpPr/>
          <p:nvPr/>
        </p:nvSpPr>
        <p:spPr>
          <a:xfrm>
            <a:off x="13680" y="-2520"/>
            <a:ext cx="304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sp>
        <p:nvSpPr>
          <p:cNvPr id="324" name="TextBox 67"/>
          <p:cNvSpPr/>
          <p:nvPr/>
        </p:nvSpPr>
        <p:spPr>
          <a:xfrm>
            <a:off x="540000" y="262800"/>
            <a:ext cx="467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Proportion</a:t>
            </a:r>
            <a:endParaRPr b="0" lang="en-PH" sz="3000" spc="-1" strike="noStrike">
              <a:latin typeface="Arial"/>
            </a:endParaRPr>
          </a:p>
        </p:txBody>
      </p:sp>
      <p:sp>
        <p:nvSpPr>
          <p:cNvPr id="325" name="TextBox 68"/>
          <p:cNvSpPr/>
          <p:nvPr/>
        </p:nvSpPr>
        <p:spPr>
          <a:xfrm>
            <a:off x="537840" y="1404000"/>
            <a:ext cx="17204760" cy="411480"/>
          </a:xfrm>
          <a:prstGeom prst="rect">
            <a:avLst/>
          </a:prstGeom>
          <a:noFill/>
          <a:ln w="0">
            <a:noFill/>
          </a:ln>
        </p:spPr>
        <p:style>
          <a:lnRef idx="0"/>
          <a:fillRef idx="0"/>
          <a:effectRef idx="0"/>
          <a:fontRef idx="minor"/>
        </p:style>
        <p:txBody>
          <a:bodyPr lIns="0" rIns="0" tIns="0" bIns="0" anchor="t">
            <a:spAutoFit/>
          </a:bodyPr>
          <a:p>
            <a:pPr algn="ctr">
              <a:lnSpc>
                <a:spcPct val="150000"/>
              </a:lnSpc>
              <a:buNone/>
            </a:pPr>
            <a:r>
              <a:rPr b="1" lang="en-US" sz="1800" spc="-1" strike="noStrike">
                <a:solidFill>
                  <a:srgbClr val="000000"/>
                </a:solidFill>
                <a:latin typeface="Montserrat"/>
                <a:ea typeface="DejaVu Sans"/>
              </a:rPr>
              <a:t>Example 4:</a:t>
            </a:r>
            <a:endParaRPr b="0" lang="en-PH" sz="1800" spc="-1" strike="noStrike">
              <a:latin typeface="Arial"/>
            </a:endParaRPr>
          </a:p>
        </p:txBody>
      </p:sp>
      <p:sp>
        <p:nvSpPr>
          <p:cNvPr id="326" name=""/>
          <p:cNvSpPr/>
          <p:nvPr/>
        </p:nvSpPr>
        <p:spPr>
          <a:xfrm>
            <a:off x="4581000" y="2088000"/>
            <a:ext cx="9126000" cy="3822480"/>
          </a:xfrm>
          <a:prstGeom prst="rect">
            <a:avLst/>
          </a:prstGeom>
          <a:noFill/>
          <a:ln w="0">
            <a:noFill/>
          </a:ln>
        </p:spPr>
        <p:style>
          <a:lnRef idx="0"/>
          <a:fillRef idx="0"/>
          <a:effectRef idx="0"/>
          <a:fontRef idx="minor"/>
        </p:style>
        <p:txBody>
          <a:bodyPr lIns="90000" rIns="90000" tIns="45000" bIns="45000" anchor="t">
            <a:noAutofit/>
          </a:bodyPr>
          <a:p>
            <a:pPr>
              <a:lnSpc>
                <a:spcPct val="115000"/>
              </a:lnSpc>
              <a:buNone/>
            </a:pPr>
            <a:r>
              <a:rPr b="0" lang="en-PH" sz="1800" spc="-1" strike="noStrike">
                <a:latin typeface="Montserrat"/>
              </a:rPr>
              <a:t>Find the fourth term in a proportion if the first three terms are 12, 17, and 36.</a:t>
            </a:r>
            <a:endParaRPr b="0" lang="en-PH" sz="1800" spc="-1" strike="noStrike">
              <a:latin typeface="Arial"/>
            </a:endParaRPr>
          </a:p>
          <a:p>
            <a:pPr>
              <a:lnSpc>
                <a:spcPct val="115000"/>
              </a:lnSpc>
              <a:buNone/>
            </a:pPr>
            <a:endParaRPr b="0" lang="en-PH" sz="1800" spc="-1" strike="noStrike">
              <a:latin typeface="Arial"/>
            </a:endParaRPr>
          </a:p>
          <a:p>
            <a:pPr>
              <a:lnSpc>
                <a:spcPct val="115000"/>
              </a:lnSpc>
              <a:buNone/>
            </a:pPr>
            <a:r>
              <a:rPr b="0" lang="en-PH" sz="1800" spc="-1" strike="noStrike">
                <a:latin typeface="Montserrat"/>
              </a:rPr>
              <a:t>Solution:</a:t>
            </a:r>
            <a:endParaRPr b="0" lang="en-PH" sz="1800" spc="-1" strike="noStrike">
              <a:latin typeface="Arial"/>
            </a:endParaRPr>
          </a:p>
          <a:p>
            <a:pPr>
              <a:lnSpc>
                <a:spcPct val="115000"/>
              </a:lnSpc>
              <a:buNone/>
            </a:pPr>
            <a:r>
              <a:rPr b="0" lang="en-PH" sz="1800" spc="-1" strike="noStrike">
                <a:latin typeface="Montserrat"/>
              </a:rPr>
              <a:t>	</a:t>
            </a:r>
            <a:r>
              <a:rPr b="0" lang="en-PH" sz="1800" spc="-1" strike="noStrike">
                <a:latin typeface="Montserrat"/>
              </a:rPr>
              <a:t>Let x be the fourth term of the proportion. So,</a:t>
            </a:r>
            <a:endParaRPr b="0" lang="en-PH" sz="1800" spc="-1" strike="noStrike">
              <a:latin typeface="Arial"/>
            </a:endParaRPr>
          </a:p>
          <a:p>
            <a:pPr>
              <a:lnSpc>
                <a:spcPct val="115000"/>
              </a:lnSpc>
              <a:buNone/>
            </a:pPr>
            <a:r>
              <a:rPr b="0" lang="en-PH" sz="1800" spc="-1" strike="noStrike">
                <a:latin typeface="Montserrat"/>
              </a:rPr>
              <a:t>	</a:t>
            </a:r>
            <a:r>
              <a:rPr b="0" lang="en-PH" sz="1800" spc="-1" strike="noStrike">
                <a:latin typeface="Montserrat"/>
              </a:rPr>
              <a:t>	</a:t>
            </a:r>
            <a:r>
              <a:rPr b="0" lang="en-PH" sz="1800" spc="-1" strike="noStrike">
                <a:latin typeface="Montserrat"/>
              </a:rPr>
              <a:t>   </a:t>
            </a:r>
            <a:r>
              <a:rPr b="0" lang="en-PH" sz="1800" spc="-1" strike="noStrike">
                <a:latin typeface="Montserrat"/>
              </a:rPr>
              <a:t>12 / 17 </a:t>
            </a:r>
            <a:r>
              <a:rPr b="0" lang="en-PH" sz="1800" spc="-1" strike="noStrike">
                <a:latin typeface="Montserrat"/>
              </a:rPr>
              <a:t>	</a:t>
            </a:r>
            <a:r>
              <a:rPr b="0" lang="en-PH" sz="1800" spc="-1" strike="noStrike">
                <a:latin typeface="Montserrat"/>
              </a:rPr>
              <a:t>= 36 / x</a:t>
            </a:r>
            <a:endParaRPr b="0" lang="en-PH" sz="1800" spc="-1" strike="noStrike">
              <a:latin typeface="Arial"/>
            </a:endParaRPr>
          </a:p>
          <a:p>
            <a:pPr>
              <a:lnSpc>
                <a:spcPct val="115000"/>
              </a:lnSpc>
              <a:buNone/>
            </a:pPr>
            <a:r>
              <a:rPr b="0" lang="en-PH" sz="1800" spc="-1" strike="noStrike">
                <a:latin typeface="Montserrat"/>
              </a:rPr>
              <a:t>	</a:t>
            </a:r>
            <a:r>
              <a:rPr b="0" lang="en-PH" sz="1800" spc="-1" strike="noStrike">
                <a:latin typeface="Montserrat"/>
              </a:rPr>
              <a:t>Solve for x.</a:t>
            </a:r>
            <a:endParaRPr b="0" lang="en-PH" sz="1800" spc="-1" strike="noStrike">
              <a:latin typeface="Arial"/>
            </a:endParaRPr>
          </a:p>
          <a:p>
            <a:pPr>
              <a:lnSpc>
                <a:spcPct val="115000"/>
              </a:lnSpc>
              <a:buNone/>
            </a:pPr>
            <a:r>
              <a:rPr b="0" lang="en-PH" sz="1800" spc="-1" strike="noStrike">
                <a:latin typeface="Montserrat"/>
              </a:rPr>
              <a:t>	</a:t>
            </a:r>
            <a:r>
              <a:rPr b="0" lang="en-PH" sz="1800" spc="-1" strike="noStrike">
                <a:latin typeface="Montserrat"/>
              </a:rPr>
              <a:t>	</a:t>
            </a:r>
            <a:r>
              <a:rPr b="0" lang="en-PH" sz="1800" spc="-1" strike="noStrike">
                <a:latin typeface="Montserrat"/>
              </a:rPr>
              <a:t>Cross-multiplying:</a:t>
            </a:r>
            <a:endParaRPr b="0" lang="en-PH" sz="1800" spc="-1" strike="noStrike">
              <a:latin typeface="Arial"/>
            </a:endParaRPr>
          </a:p>
          <a:p>
            <a:pPr>
              <a:lnSpc>
                <a:spcPct val="115000"/>
              </a:lnSpc>
              <a:buNone/>
            </a:pPr>
            <a:r>
              <a:rPr b="0" lang="en-PH" sz="1800" spc="-1" strike="noStrike">
                <a:latin typeface="Montserrat"/>
              </a:rPr>
              <a:t>	</a:t>
            </a:r>
            <a:r>
              <a:rPr b="0" lang="en-PH" sz="1800" spc="-1" strike="noStrike">
                <a:latin typeface="Montserrat"/>
              </a:rPr>
              <a:t>	</a:t>
            </a:r>
            <a:r>
              <a:rPr b="0" lang="en-PH" sz="1800" spc="-1" strike="noStrike">
                <a:latin typeface="Montserrat"/>
              </a:rPr>
              <a:t>	</a:t>
            </a:r>
            <a:r>
              <a:rPr b="0" lang="en-PH" sz="1800" spc="-1" strike="noStrike">
                <a:latin typeface="Montserrat"/>
              </a:rPr>
              <a:t>12x </a:t>
            </a:r>
            <a:r>
              <a:rPr b="0" lang="en-PH" sz="1800" spc="-1" strike="noStrike">
                <a:latin typeface="Montserrat"/>
              </a:rPr>
              <a:t>	</a:t>
            </a:r>
            <a:r>
              <a:rPr b="0" lang="en-PH" sz="1800" spc="-1" strike="noStrike">
                <a:latin typeface="Montserrat"/>
              </a:rPr>
              <a:t>= 17 * 36</a:t>
            </a:r>
            <a:endParaRPr b="0" lang="en-PH" sz="1800" spc="-1" strike="noStrike">
              <a:latin typeface="Arial"/>
            </a:endParaRPr>
          </a:p>
          <a:p>
            <a:pPr>
              <a:lnSpc>
                <a:spcPct val="115000"/>
              </a:lnSpc>
              <a:buNone/>
            </a:pPr>
            <a:r>
              <a:rPr b="0" lang="en-PH" sz="1800" spc="-1" strike="noStrike">
                <a:latin typeface="Montserrat"/>
              </a:rPr>
              <a:t>	</a:t>
            </a:r>
            <a:r>
              <a:rPr b="0" lang="en-PH" sz="1800" spc="-1" strike="noStrike">
                <a:latin typeface="Montserrat"/>
              </a:rPr>
              <a:t>	</a:t>
            </a:r>
            <a:r>
              <a:rPr b="0" lang="en-PH" sz="1800" spc="-1" strike="noStrike">
                <a:latin typeface="Montserrat"/>
              </a:rPr>
              <a:t>	</a:t>
            </a:r>
            <a:r>
              <a:rPr b="0" lang="en-PH" sz="1800" spc="-1" strike="noStrike">
                <a:latin typeface="Montserrat"/>
              </a:rPr>
              <a:t>12x </a:t>
            </a:r>
            <a:r>
              <a:rPr b="0" lang="en-PH" sz="1800" spc="-1" strike="noStrike">
                <a:latin typeface="Montserrat"/>
              </a:rPr>
              <a:t>	</a:t>
            </a:r>
            <a:r>
              <a:rPr b="0" lang="en-PH" sz="1800" spc="-1" strike="noStrike">
                <a:latin typeface="Montserrat"/>
              </a:rPr>
              <a:t>= 612</a:t>
            </a:r>
            <a:endParaRPr b="0" lang="en-PH" sz="1800" spc="-1" strike="noStrike">
              <a:latin typeface="Arial"/>
            </a:endParaRPr>
          </a:p>
          <a:p>
            <a:pPr>
              <a:lnSpc>
                <a:spcPct val="115000"/>
              </a:lnSpc>
              <a:buNone/>
            </a:pPr>
            <a:r>
              <a:rPr b="0" lang="en-PH" sz="1800" spc="-1" strike="noStrike">
                <a:latin typeface="Montserrat"/>
              </a:rPr>
              <a:t>Divide both sides by 12:</a:t>
            </a:r>
            <a:endParaRPr b="0" lang="en-PH" sz="1800" spc="-1" strike="noStrike">
              <a:latin typeface="Arial"/>
            </a:endParaRPr>
          </a:p>
          <a:p>
            <a:pPr>
              <a:lnSpc>
                <a:spcPct val="115000"/>
              </a:lnSpc>
              <a:buNone/>
            </a:pPr>
            <a:r>
              <a:rPr b="0" lang="en-PH" sz="1800" spc="-1" strike="noStrike">
                <a:latin typeface="Montserrat"/>
              </a:rPr>
              <a:t>	</a:t>
            </a:r>
            <a:r>
              <a:rPr b="0" lang="en-PH" sz="1800" spc="-1" strike="noStrike">
                <a:latin typeface="Montserrat"/>
              </a:rPr>
              <a:t>	</a:t>
            </a:r>
            <a:r>
              <a:rPr b="0" lang="en-PH" sz="1800" spc="-1" strike="noStrike">
                <a:latin typeface="Montserrat"/>
              </a:rPr>
              <a:t>	</a:t>
            </a:r>
            <a:r>
              <a:rPr b="0" lang="en-PH" sz="1800" spc="-1" strike="noStrike">
                <a:latin typeface="Montserrat"/>
              </a:rPr>
              <a:t>    </a:t>
            </a:r>
            <a:r>
              <a:rPr b="0" lang="en-PH" sz="1800" spc="-1" strike="noStrike">
                <a:latin typeface="Montserrat"/>
              </a:rPr>
              <a:t>x </a:t>
            </a:r>
            <a:r>
              <a:rPr b="0" lang="en-PH" sz="1800" spc="-1" strike="noStrike">
                <a:latin typeface="Montserrat"/>
              </a:rPr>
              <a:t>	</a:t>
            </a:r>
            <a:r>
              <a:rPr b="0" lang="en-PH" sz="1800" spc="-1" strike="noStrike">
                <a:latin typeface="Montserrat"/>
              </a:rPr>
              <a:t>= 51</a:t>
            </a:r>
            <a:endParaRPr b="0" lang="en-PH" sz="1800" spc="-1" strike="noStrike">
              <a:latin typeface="Arial"/>
            </a:endParaRPr>
          </a:p>
          <a:p>
            <a:pPr>
              <a:lnSpc>
                <a:spcPct val="115000"/>
              </a:lnSpc>
              <a:buNone/>
            </a:pPr>
            <a:endParaRPr b="0" lang="en-PH" sz="1800" spc="-1" strike="noStrike">
              <a:latin typeface="Arial"/>
            </a:endParaRPr>
          </a:p>
          <a:p>
            <a:pPr>
              <a:lnSpc>
                <a:spcPct val="115000"/>
              </a:lnSpc>
              <a:buNone/>
            </a:pPr>
            <a:r>
              <a:rPr b="0" lang="en-PH" sz="1800" spc="-1" strike="noStrike">
                <a:latin typeface="Montserrat"/>
              </a:rPr>
              <a:t>Therefore, the fourth term in the proportion is 51.</a:t>
            </a:r>
            <a:endParaRPr b="0" lang="en-PH" sz="1800" spc="-1" strike="noStrike">
              <a:latin typeface="Arial"/>
            </a:endParaRPr>
          </a:p>
          <a:p>
            <a:pPr>
              <a:lnSpc>
                <a:spcPct val="115000"/>
              </a:lnSpc>
              <a:buNone/>
            </a:pPr>
            <a:endParaRPr b="0" lang="en-PH" sz="1800" spc="-1" strike="noStrike">
              <a:latin typeface="Arial"/>
            </a:endParaRPr>
          </a:p>
          <a:p>
            <a:pPr>
              <a:lnSpc>
                <a:spcPct val="115000"/>
              </a:lnSpc>
              <a:buNone/>
            </a:pPr>
            <a:endParaRPr b="0" lang="en-PH" sz="1800" spc="-1" strike="noStrike">
              <a:latin typeface="Arial"/>
            </a:endParaRPr>
          </a:p>
        </p:txBody>
      </p:sp>
    </p:spTree>
  </p:cSld>
  <p:transition>
    <p:fade/>
  </p:transition>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 name=""/>
          <p:cNvSpPr/>
          <p:nvPr/>
        </p:nvSpPr>
        <p:spPr>
          <a:xfrm>
            <a:off x="360000" y="4860000"/>
            <a:ext cx="17819280" cy="4444200"/>
          </a:xfrm>
          <a:prstGeom prst="rect">
            <a:avLst/>
          </a:prstGeom>
          <a:noFill/>
          <a:ln w="0">
            <a:noFill/>
          </a:ln>
        </p:spPr>
        <p:style>
          <a:lnRef idx="0"/>
          <a:fillRef idx="0"/>
          <a:effectRef idx="0"/>
          <a:fontRef idx="minor"/>
        </p:style>
        <p:txBody>
          <a:bodyPr lIns="90000" rIns="90000" tIns="45000" bIns="45000" anchor="t">
            <a:noAutofit/>
          </a:bodyPr>
          <a:p>
            <a:pPr>
              <a:lnSpc>
                <a:spcPct val="200000"/>
              </a:lnSpc>
              <a:buNone/>
            </a:pPr>
            <a:r>
              <a:rPr b="0" lang="en-PH" sz="2000" spc="-1" strike="noStrike">
                <a:solidFill>
                  <a:srgbClr val="000000"/>
                </a:solidFill>
                <a:latin typeface="Montserrat"/>
                <a:ea typeface="DejaVu Sans"/>
              </a:rPr>
              <a:t>For the example of proportion in fraction form, the extremes are the values that are hit when you draw a diagonal line from top left to bottom right,</a:t>
            </a:r>
            <a:r>
              <a:rPr b="0" lang="en-PH" sz="2000" spc="-1" strike="noStrike">
                <a:solidFill>
                  <a:srgbClr val="000000"/>
                </a:solidFill>
                <a:latin typeface="Montserrat"/>
                <a:ea typeface="DejaVu Sans"/>
              </a:rPr>
              <a:t>	</a:t>
            </a:r>
            <a:r>
              <a:rPr b="0" lang="en-PH" sz="2000" spc="-1" strike="noStrike">
                <a:solidFill>
                  <a:srgbClr val="000000"/>
                </a:solidFill>
                <a:latin typeface="Montserrat"/>
                <a:ea typeface="DejaVu Sans"/>
              </a:rPr>
              <a:t>	</a:t>
            </a:r>
            <a:r>
              <a:rPr b="0" lang="en-PH" sz="2000" spc="-1" strike="noStrike">
                <a:solidFill>
                  <a:srgbClr val="000000"/>
                </a:solidFill>
                <a:latin typeface="Montserrat"/>
                <a:ea typeface="DejaVu Sans"/>
              </a:rPr>
              <a:t>	</a:t>
            </a:r>
            <a:r>
              <a:rPr b="0" lang="en-PH" sz="2000" spc="-1" strike="noStrike">
                <a:solidFill>
                  <a:srgbClr val="000000"/>
                </a:solidFill>
                <a:latin typeface="Montserrat"/>
                <a:ea typeface="DejaVu Sans"/>
              </a:rPr>
              <a:t> Therefore, the extremes are a and d. On the other hand, the means are the values that are hit when you draw a diagonal line from bottom left to top right,</a:t>
            </a:r>
            <a:r>
              <a:rPr b="0" lang="en-PH" sz="2000" spc="-1" strike="noStrike">
                <a:solidFill>
                  <a:srgbClr val="000000"/>
                </a:solidFill>
                <a:latin typeface="Montserrat"/>
                <a:ea typeface="DejaVu Sans"/>
              </a:rPr>
              <a:t>	</a:t>
            </a:r>
            <a:r>
              <a:rPr b="0" lang="en-PH" sz="2000" spc="-1" strike="noStrike">
                <a:solidFill>
                  <a:srgbClr val="000000"/>
                </a:solidFill>
                <a:latin typeface="Montserrat"/>
                <a:ea typeface="DejaVu Sans"/>
              </a:rPr>
              <a:t>	</a:t>
            </a:r>
            <a:r>
              <a:rPr b="0" lang="en-PH" sz="2000" spc="-1" strike="noStrike">
                <a:solidFill>
                  <a:srgbClr val="000000"/>
                </a:solidFill>
                <a:latin typeface="Montserrat"/>
                <a:ea typeface="DejaVu Sans"/>
              </a:rPr>
              <a:t>These values are b and c.</a:t>
            </a:r>
            <a:endParaRPr b="0" lang="en-PH" sz="2000" spc="-1" strike="noStrike">
              <a:latin typeface="Arial"/>
            </a:endParaRPr>
          </a:p>
          <a:p>
            <a:pPr>
              <a:lnSpc>
                <a:spcPct val="200000"/>
              </a:lnSpc>
              <a:buNone/>
            </a:pPr>
            <a:r>
              <a:rPr b="0" lang="en-PH" sz="2000" spc="-1" strike="noStrike">
                <a:solidFill>
                  <a:srgbClr val="000000"/>
                </a:solidFill>
                <a:latin typeface="Montserrat"/>
                <a:ea typeface="DejaVu Sans"/>
              </a:rPr>
              <a:t>In the example that uses the symbol “:,” the extremes are the values represented by the outermost values, which are a and d, while the means are represented by the innermost values, which are b and c.</a:t>
            </a:r>
            <a:endParaRPr b="0" lang="en-PH" sz="2000" spc="-1" strike="noStrike">
              <a:latin typeface="Arial"/>
            </a:endParaRPr>
          </a:p>
          <a:p>
            <a:pPr algn="r">
              <a:lnSpc>
                <a:spcPct val="100000"/>
              </a:lnSpc>
              <a:buNone/>
            </a:pPr>
            <a:r>
              <a:rPr b="0" lang="en-PH" sz="2000" spc="-1" strike="noStrike">
                <a:solidFill>
                  <a:srgbClr val="000000"/>
                </a:solidFill>
                <a:latin typeface="Montserrat"/>
                <a:ea typeface="DejaVu Sans"/>
              </a:rPr>
              <a:t>For instance, in the proportion</a:t>
            </a:r>
            <a:endParaRPr b="0" lang="en-PH" sz="2000" spc="-1" strike="noStrike">
              <a:latin typeface="Arial"/>
            </a:endParaRPr>
          </a:p>
          <a:p>
            <a:pPr algn="r">
              <a:lnSpc>
                <a:spcPct val="100000"/>
              </a:lnSpc>
              <a:buNone/>
            </a:pPr>
            <a:r>
              <a:rPr b="0" lang="en-PH" sz="2000" spc="-1" strike="noStrike">
                <a:solidFill>
                  <a:srgbClr val="000000"/>
                </a:solidFill>
                <a:latin typeface="Montserrat"/>
                <a:ea typeface="DejaVu Sans"/>
              </a:rPr>
              <a:t>5 : 11 = 13 : 9, 11 and 13 are the means, </a:t>
            </a:r>
            <a:endParaRPr b="0" lang="en-PH" sz="2000" spc="-1" strike="noStrike">
              <a:latin typeface="Arial"/>
            </a:endParaRPr>
          </a:p>
          <a:p>
            <a:pPr algn="r">
              <a:lnSpc>
                <a:spcPct val="100000"/>
              </a:lnSpc>
              <a:buNone/>
            </a:pPr>
            <a:r>
              <a:rPr b="0" lang="en-PH" sz="2000" spc="-1" strike="noStrike">
                <a:solidFill>
                  <a:srgbClr val="000000"/>
                </a:solidFill>
                <a:latin typeface="Montserrat"/>
                <a:ea typeface="DejaVu Sans"/>
              </a:rPr>
              <a:t>And 5 and 9 are the extremes.</a:t>
            </a:r>
            <a:endParaRPr b="0" lang="en-PH" sz="2000" spc="-1" strike="noStrike">
              <a:latin typeface="Arial"/>
            </a:endParaRPr>
          </a:p>
        </p:txBody>
      </p:sp>
      <p:sp>
        <p:nvSpPr>
          <p:cNvPr id="85" name=""/>
          <p:cNvSpPr/>
          <p:nvPr/>
        </p:nvSpPr>
        <p:spPr>
          <a:xfrm>
            <a:off x="453600" y="1440000"/>
            <a:ext cx="17005680" cy="21034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2200" spc="-1" strike="noStrike">
                <a:solidFill>
                  <a:srgbClr val="000000"/>
                </a:solidFill>
                <a:latin typeface="Montserrat"/>
                <a:ea typeface="DejaVu Sans"/>
              </a:rPr>
              <a:t>PROPORTION</a:t>
            </a:r>
            <a:r>
              <a:rPr b="0" lang="en-PH" sz="1800" spc="-1" strike="noStrike">
                <a:solidFill>
                  <a:srgbClr val="000000"/>
                </a:solidFill>
                <a:latin typeface="Montserrat"/>
                <a:ea typeface="DejaVu Sans"/>
              </a:rPr>
              <a:t>	</a:t>
            </a:r>
            <a:endParaRPr b="0" lang="en-PH" sz="1800" spc="-1" strike="noStrike">
              <a:latin typeface="Arial"/>
            </a:endParaRPr>
          </a:p>
          <a:p>
            <a:pPr>
              <a:lnSpc>
                <a:spcPct val="100000"/>
              </a:lnSpc>
              <a:buNone/>
            </a:pPr>
            <a:r>
              <a:rPr b="0" lang="en-PH" sz="1800" spc="-1" strike="noStrike">
                <a:solidFill>
                  <a:srgbClr val="000000"/>
                </a:solidFill>
                <a:latin typeface="Montserrat"/>
                <a:ea typeface="DejaVu Sans"/>
              </a:rPr>
              <a:t>Ratio </a:t>
            </a:r>
            <a:r>
              <a:rPr b="0" lang="en-PH" sz="1800" spc="-1" strike="noStrike">
                <a:solidFill>
                  <a:srgbClr val="000000"/>
                </a:solidFill>
                <a:latin typeface="Montserrat"/>
                <a:ea typeface="9àþ"/>
              </a:rPr>
              <a:t>refers to the comparison of two quantities of the same kind. It is a number that expresses one quantity as a fraction of the other. It can be written with the use of a colon, “:,” such as a : b or can also be expressed in fraction form such as a:b. </a:t>
            </a:r>
            <a:endParaRPr b="0" lang="en-PH" sz="1800" spc="-1" strike="noStrike">
              <a:latin typeface="Arial"/>
            </a:endParaRPr>
          </a:p>
          <a:p>
            <a:pPr>
              <a:lnSpc>
                <a:spcPct val="100000"/>
              </a:lnSpc>
              <a:buNone/>
            </a:pPr>
            <a:r>
              <a:rPr b="0" lang="en-PH" sz="1800" spc="-1" strike="noStrike">
                <a:solidFill>
                  <a:srgbClr val="000000"/>
                </a:solidFill>
                <a:latin typeface="Montserrat"/>
                <a:ea typeface="9àþ"/>
              </a:rPr>
              <a:t>	</a:t>
            </a:r>
            <a:r>
              <a:rPr b="0" lang="en-PH" sz="1800" spc="-1" strike="noStrike">
                <a:solidFill>
                  <a:srgbClr val="000000"/>
                </a:solidFill>
                <a:latin typeface="Montserrat"/>
                <a:ea typeface="9àþ"/>
              </a:rPr>
              <a:t>For example, if you want to write the ratio of 3 and 4, you can write this as 3 : 4 or 3/4.</a:t>
            </a:r>
            <a:endParaRPr b="0" lang="en-PH" sz="1800" spc="-1" strike="noStrike">
              <a:latin typeface="Arial"/>
            </a:endParaRPr>
          </a:p>
          <a:p>
            <a:pPr>
              <a:lnSpc>
                <a:spcPct val="100000"/>
              </a:lnSpc>
              <a:buNone/>
            </a:pPr>
            <a:endParaRPr b="0" lang="en-PH" sz="1800" spc="-1" strike="noStrike">
              <a:latin typeface="Arial"/>
            </a:endParaRPr>
          </a:p>
          <a:p>
            <a:pPr>
              <a:lnSpc>
                <a:spcPct val="100000"/>
              </a:lnSpc>
              <a:buNone/>
            </a:pPr>
            <a:r>
              <a:rPr b="0" lang="en-PH" sz="1800" spc="-1" strike="noStrike">
                <a:solidFill>
                  <a:srgbClr val="000000"/>
                </a:solidFill>
                <a:latin typeface="Montserrat"/>
                <a:ea typeface="9àþ"/>
              </a:rPr>
              <a:t>	</a:t>
            </a:r>
            <a:r>
              <a:rPr b="0" lang="en-PH" sz="1800" spc="-1" strike="noStrike">
                <a:solidFill>
                  <a:srgbClr val="000000"/>
                </a:solidFill>
                <a:latin typeface="Montserrat"/>
                <a:ea typeface="9àþ"/>
              </a:rPr>
              <a:t>Proportion is an equation or statement that shows that two ratios are equal. That is, if the ratio a : b is equal to the ratio c : d, then a, b, c, and d are said to be in proportion. It can be written in fraction form or using the symbol “:.” See the examples below.</a:t>
            </a:r>
            <a:endParaRPr b="0" lang="en-PH" sz="1800" spc="-1" strike="noStrike">
              <a:latin typeface="Arial"/>
            </a:endParaRPr>
          </a:p>
        </p:txBody>
      </p:sp>
      <p:pic>
        <p:nvPicPr>
          <p:cNvPr id="86" name="" descr=""/>
          <p:cNvPicPr/>
          <p:nvPr/>
        </p:nvPicPr>
        <p:blipFill>
          <a:blip r:embed="rId1"/>
          <a:stretch/>
        </p:blipFill>
        <p:spPr>
          <a:xfrm>
            <a:off x="5976000" y="6264000"/>
            <a:ext cx="719280" cy="701280"/>
          </a:xfrm>
          <a:prstGeom prst="rect">
            <a:avLst/>
          </a:prstGeom>
          <a:ln w="0">
            <a:noFill/>
          </a:ln>
        </p:spPr>
      </p:pic>
      <p:pic>
        <p:nvPicPr>
          <p:cNvPr id="87" name="" descr=""/>
          <p:cNvPicPr/>
          <p:nvPr/>
        </p:nvPicPr>
        <p:blipFill>
          <a:blip r:embed="rId2"/>
          <a:stretch/>
        </p:blipFill>
        <p:spPr>
          <a:xfrm>
            <a:off x="2095920" y="5580000"/>
            <a:ext cx="963360" cy="774000"/>
          </a:xfrm>
          <a:prstGeom prst="rect">
            <a:avLst/>
          </a:prstGeom>
          <a:ln w="0">
            <a:noFill/>
          </a:ln>
        </p:spPr>
      </p:pic>
      <p:sp>
        <p:nvSpPr>
          <p:cNvPr id="88" name="Freeform 2"/>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grpSp>
        <p:nvGrpSpPr>
          <p:cNvPr id="89" name="Group 3"/>
          <p:cNvGrpSpPr/>
          <p:nvPr/>
        </p:nvGrpSpPr>
        <p:grpSpPr>
          <a:xfrm>
            <a:off x="16303320" y="0"/>
            <a:ext cx="1441080" cy="1441080"/>
            <a:chOff x="16303320" y="0"/>
            <a:chExt cx="1441080" cy="1441080"/>
          </a:xfrm>
        </p:grpSpPr>
        <p:sp>
          <p:nvSpPr>
            <p:cNvPr id="90" name="Freeform 4"/>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91" name="Freeform 5"/>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4"/>
            <a:srcRect/>
            <a:stretch/>
          </a:blipFill>
          <a:ln w="0">
            <a:noFill/>
          </a:ln>
        </p:spPr>
        <p:style>
          <a:lnRef idx="0"/>
          <a:fillRef idx="0"/>
          <a:effectRef idx="0"/>
          <a:fontRef idx="minor"/>
        </p:style>
      </p:sp>
      <p:sp>
        <p:nvSpPr>
          <p:cNvPr id="92" name="TextBox 6"/>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93" name="TextBox 7"/>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94" name="Freeform 9"/>
          <p:cNvSpPr/>
          <p:nvPr/>
        </p:nvSpPr>
        <p:spPr>
          <a:xfrm>
            <a:off x="13680" y="-2520"/>
            <a:ext cx="304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5"/>
            <a:srcRect/>
            <a:stretch/>
          </a:blipFill>
          <a:ln w="0">
            <a:noFill/>
          </a:ln>
        </p:spPr>
        <p:style>
          <a:lnRef idx="0"/>
          <a:fillRef idx="0"/>
          <a:effectRef idx="0"/>
          <a:fontRef idx="minor"/>
        </p:style>
      </p:sp>
      <p:sp>
        <p:nvSpPr>
          <p:cNvPr id="95" name="TextBox 1"/>
          <p:cNvSpPr/>
          <p:nvPr/>
        </p:nvSpPr>
        <p:spPr>
          <a:xfrm>
            <a:off x="540000" y="262800"/>
            <a:ext cx="467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Proportion</a:t>
            </a:r>
            <a:endParaRPr b="0" lang="en-PH" sz="3000" spc="-1" strike="noStrike">
              <a:latin typeface="Arial"/>
            </a:endParaRPr>
          </a:p>
        </p:txBody>
      </p:sp>
      <p:sp>
        <p:nvSpPr>
          <p:cNvPr id="96" name=""/>
          <p:cNvSpPr/>
          <p:nvPr/>
        </p:nvSpPr>
        <p:spPr>
          <a:xfrm>
            <a:off x="7246440" y="3849840"/>
            <a:ext cx="856440" cy="360"/>
          </a:xfrm>
          <a:custGeom>
            <a:avLst/>
            <a:gdLst/>
            <a:ahLst/>
            <a:rect l="l" t="t" r="r" b="b"/>
            <a:pathLst>
              <a:path w="2382" h="1">
                <a:moveTo>
                  <a:pt x="0" y="0"/>
                </a:moveTo>
                <a:lnTo>
                  <a:pt x="629" y="0"/>
                </a:lnTo>
                <a:moveTo>
                  <a:pt x="1691" y="0"/>
                </a:moveTo>
                <a:lnTo>
                  <a:pt x="2381" y="0"/>
                </a:lnTo>
              </a:path>
            </a:pathLst>
          </a:custGeom>
          <a:noFill/>
          <a:ln w="6120">
            <a:solidFill>
              <a:srgbClr val="231f20"/>
            </a:solidFill>
            <a:miter/>
          </a:ln>
        </p:spPr>
        <p:style>
          <a:lnRef idx="0"/>
          <a:fillRef idx="0"/>
          <a:effectRef idx="0"/>
          <a:fontRef idx="minor"/>
        </p:style>
      </p:sp>
      <p:sp>
        <p:nvSpPr>
          <p:cNvPr id="97" name=""/>
          <p:cNvSpPr/>
          <p:nvPr/>
        </p:nvSpPr>
        <p:spPr>
          <a:xfrm>
            <a:off x="7261920" y="3384000"/>
            <a:ext cx="338040" cy="446040"/>
          </a:xfrm>
          <a:prstGeom prst="rect">
            <a:avLst/>
          </a:prstGeom>
          <a:noFill/>
          <a:ln w="0">
            <a:noFill/>
          </a:ln>
        </p:spPr>
        <p:style>
          <a:lnRef idx="0"/>
          <a:fillRef idx="0"/>
          <a:effectRef idx="0"/>
          <a:fontRef idx="minor"/>
        </p:style>
        <p:txBody>
          <a:bodyPr lIns="0" rIns="0" tIns="0" bIns="0" anchor="ctr">
            <a:noAutofit/>
          </a:bodyPr>
          <a:p>
            <a:pPr>
              <a:lnSpc>
                <a:spcPct val="100000"/>
              </a:lnSpc>
              <a:buNone/>
            </a:pPr>
            <a:r>
              <a:rPr b="0" i="1" lang="en-PH" sz="2000" spc="-1" strike="noStrike">
                <a:solidFill>
                  <a:srgbClr val="231f20"/>
                </a:solidFill>
                <a:latin typeface="Montserrat"/>
                <a:ea typeface="DejaVu Sans"/>
              </a:rPr>
              <a:t>a</a:t>
            </a:r>
            <a:endParaRPr b="0" lang="en-PH" sz="2000" spc="-1" strike="noStrike">
              <a:latin typeface="Arial"/>
            </a:endParaRPr>
          </a:p>
        </p:txBody>
      </p:sp>
      <p:sp>
        <p:nvSpPr>
          <p:cNvPr id="98" name=""/>
          <p:cNvSpPr/>
          <p:nvPr/>
        </p:nvSpPr>
        <p:spPr>
          <a:xfrm>
            <a:off x="7264080" y="3893760"/>
            <a:ext cx="338400" cy="446040"/>
          </a:xfrm>
          <a:prstGeom prst="rect">
            <a:avLst/>
          </a:prstGeom>
          <a:noFill/>
          <a:ln w="0">
            <a:noFill/>
          </a:ln>
        </p:spPr>
        <p:style>
          <a:lnRef idx="0"/>
          <a:fillRef idx="0"/>
          <a:effectRef idx="0"/>
          <a:fontRef idx="minor"/>
        </p:style>
        <p:txBody>
          <a:bodyPr lIns="0" rIns="0" tIns="0" bIns="0" anchor="ctr">
            <a:noAutofit/>
          </a:bodyPr>
          <a:p>
            <a:pPr>
              <a:lnSpc>
                <a:spcPct val="100000"/>
              </a:lnSpc>
              <a:buNone/>
            </a:pPr>
            <a:r>
              <a:rPr b="0" i="1" lang="en-PH" sz="2000" spc="-1" strike="noStrike">
                <a:solidFill>
                  <a:srgbClr val="231f20"/>
                </a:solidFill>
                <a:latin typeface="Montserrat"/>
                <a:ea typeface="DejaVu Sans"/>
              </a:rPr>
              <a:t>b</a:t>
            </a:r>
            <a:endParaRPr b="0" lang="en-PH" sz="2000" spc="-1" strike="noStrike">
              <a:latin typeface="Arial"/>
            </a:endParaRPr>
          </a:p>
        </p:txBody>
      </p:sp>
      <p:sp>
        <p:nvSpPr>
          <p:cNvPr id="99" name=""/>
          <p:cNvSpPr/>
          <p:nvPr/>
        </p:nvSpPr>
        <p:spPr>
          <a:xfrm>
            <a:off x="7884360" y="3384000"/>
            <a:ext cx="338040" cy="446040"/>
          </a:xfrm>
          <a:prstGeom prst="rect">
            <a:avLst/>
          </a:prstGeom>
          <a:noFill/>
          <a:ln w="0">
            <a:noFill/>
          </a:ln>
        </p:spPr>
        <p:style>
          <a:lnRef idx="0"/>
          <a:fillRef idx="0"/>
          <a:effectRef idx="0"/>
          <a:fontRef idx="minor"/>
        </p:style>
        <p:txBody>
          <a:bodyPr lIns="0" rIns="0" tIns="0" bIns="0" anchor="ctr">
            <a:noAutofit/>
          </a:bodyPr>
          <a:p>
            <a:pPr>
              <a:lnSpc>
                <a:spcPct val="100000"/>
              </a:lnSpc>
              <a:buNone/>
            </a:pPr>
            <a:r>
              <a:rPr b="0" i="1" lang="en-PH" sz="2000" spc="-1" strike="noStrike">
                <a:solidFill>
                  <a:srgbClr val="231f20"/>
                </a:solidFill>
                <a:latin typeface="Montserrat"/>
                <a:ea typeface="DejaVu Sans"/>
              </a:rPr>
              <a:t>c</a:t>
            </a:r>
            <a:endParaRPr b="0" lang="en-PH" sz="2000" spc="-1" strike="noStrike">
              <a:latin typeface="Arial"/>
            </a:endParaRPr>
          </a:p>
        </p:txBody>
      </p:sp>
      <p:sp>
        <p:nvSpPr>
          <p:cNvPr id="100" name=""/>
          <p:cNvSpPr/>
          <p:nvPr/>
        </p:nvSpPr>
        <p:spPr>
          <a:xfrm>
            <a:off x="7868160" y="3893760"/>
            <a:ext cx="338040" cy="446040"/>
          </a:xfrm>
          <a:prstGeom prst="rect">
            <a:avLst/>
          </a:prstGeom>
          <a:noFill/>
          <a:ln w="0">
            <a:noFill/>
          </a:ln>
        </p:spPr>
        <p:style>
          <a:lnRef idx="0"/>
          <a:fillRef idx="0"/>
          <a:effectRef idx="0"/>
          <a:fontRef idx="minor"/>
        </p:style>
        <p:txBody>
          <a:bodyPr lIns="0" rIns="0" tIns="0" bIns="0" anchor="ctr">
            <a:noAutofit/>
          </a:bodyPr>
          <a:p>
            <a:pPr>
              <a:lnSpc>
                <a:spcPct val="100000"/>
              </a:lnSpc>
              <a:buNone/>
            </a:pPr>
            <a:r>
              <a:rPr b="0" i="1" lang="en-PH" sz="2000" spc="-1" strike="noStrike">
                <a:solidFill>
                  <a:srgbClr val="231f20"/>
                </a:solidFill>
                <a:latin typeface="Montserrat"/>
                <a:ea typeface="DejaVu Sans"/>
              </a:rPr>
              <a:t>d</a:t>
            </a:r>
            <a:endParaRPr b="0" lang="en-PH" sz="2000" spc="-1" strike="noStrike">
              <a:latin typeface="Arial"/>
            </a:endParaRPr>
          </a:p>
        </p:txBody>
      </p:sp>
      <p:sp>
        <p:nvSpPr>
          <p:cNvPr id="101" name=""/>
          <p:cNvSpPr/>
          <p:nvPr/>
        </p:nvSpPr>
        <p:spPr>
          <a:xfrm>
            <a:off x="7574400" y="3686040"/>
            <a:ext cx="338040" cy="446040"/>
          </a:xfrm>
          <a:prstGeom prst="rect">
            <a:avLst/>
          </a:prstGeom>
          <a:noFill/>
          <a:ln w="0">
            <a:noFill/>
          </a:ln>
        </p:spPr>
        <p:style>
          <a:lnRef idx="0"/>
          <a:fillRef idx="0"/>
          <a:effectRef idx="0"/>
          <a:fontRef idx="minor"/>
        </p:style>
        <p:txBody>
          <a:bodyPr lIns="0" rIns="0" tIns="0" bIns="0" anchor="ctr">
            <a:noAutofit/>
          </a:bodyPr>
          <a:p>
            <a:pPr>
              <a:lnSpc>
                <a:spcPct val="100000"/>
              </a:lnSpc>
              <a:buNone/>
            </a:pPr>
            <a:r>
              <a:rPr b="0" lang="en-PH" sz="2000" spc="-1" strike="noStrike">
                <a:solidFill>
                  <a:srgbClr val="231f20"/>
                </a:solidFill>
                <a:latin typeface="Montserrat"/>
                <a:ea typeface="DejaVu Sans"/>
              </a:rPr>
              <a:t>=</a:t>
            </a:r>
            <a:endParaRPr b="0" lang="en-PH" sz="2000" spc="-1" strike="noStrike">
              <a:latin typeface="Arial"/>
            </a:endParaRPr>
          </a:p>
        </p:txBody>
      </p:sp>
      <p:sp>
        <p:nvSpPr>
          <p:cNvPr id="102" name=""/>
          <p:cNvSpPr/>
          <p:nvPr/>
        </p:nvSpPr>
        <p:spPr>
          <a:xfrm>
            <a:off x="8181360" y="3641760"/>
            <a:ext cx="4146480" cy="446040"/>
          </a:xfrm>
          <a:prstGeom prst="rect">
            <a:avLst/>
          </a:prstGeom>
          <a:noFill/>
          <a:ln w="0">
            <a:noFill/>
          </a:ln>
        </p:spPr>
        <p:style>
          <a:lnRef idx="0"/>
          <a:fillRef idx="0"/>
          <a:effectRef idx="0"/>
          <a:fontRef idx="minor"/>
        </p:style>
        <p:txBody>
          <a:bodyPr lIns="0" rIns="0" tIns="0" bIns="0" anchor="ctr">
            <a:noAutofit/>
          </a:bodyPr>
          <a:p>
            <a:pPr>
              <a:lnSpc>
                <a:spcPct val="100000"/>
              </a:lnSpc>
              <a:buNone/>
            </a:pPr>
            <a:r>
              <a:rPr b="0" lang="en-PH" sz="2000" spc="-1" strike="noStrike">
                <a:solidFill>
                  <a:srgbClr val="231f20"/>
                </a:solidFill>
                <a:latin typeface="Montserrat"/>
                <a:ea typeface="DejaVu Sans"/>
              </a:rPr>
              <a:t>; wherein </a:t>
            </a:r>
            <a:r>
              <a:rPr b="0" i="1" lang="en-PH" sz="2000" spc="-1" strike="noStrike">
                <a:solidFill>
                  <a:srgbClr val="231f20"/>
                </a:solidFill>
                <a:latin typeface="Montserrat"/>
                <a:ea typeface="DejaVu Sans"/>
              </a:rPr>
              <a:t>b</a:t>
            </a:r>
            <a:r>
              <a:rPr b="0" lang="en-PH" sz="2000" spc="-1" strike="noStrike">
                <a:solidFill>
                  <a:srgbClr val="231f20"/>
                </a:solidFill>
                <a:latin typeface="Montserrat"/>
                <a:ea typeface="DejaVu Sans"/>
              </a:rPr>
              <a:t> ≠ 0 and </a:t>
            </a:r>
            <a:r>
              <a:rPr b="0" i="1" lang="en-PH" sz="2000" spc="-1" strike="noStrike">
                <a:solidFill>
                  <a:srgbClr val="231f20"/>
                </a:solidFill>
                <a:latin typeface="Montserrat"/>
                <a:ea typeface="DejaVu Sans"/>
              </a:rPr>
              <a:t>d</a:t>
            </a:r>
            <a:r>
              <a:rPr b="0" lang="en-PH" sz="2000" spc="-1" strike="noStrike">
                <a:solidFill>
                  <a:srgbClr val="231f20"/>
                </a:solidFill>
                <a:latin typeface="Montserrat"/>
                <a:ea typeface="DejaVu Sans"/>
              </a:rPr>
              <a:t> ≠ 0</a:t>
            </a:r>
            <a:endParaRPr b="0" lang="en-PH" sz="2000" spc="-1" strike="noStrike">
              <a:latin typeface="Arial"/>
            </a:endParaRPr>
          </a:p>
        </p:txBody>
      </p:sp>
      <p:sp>
        <p:nvSpPr>
          <p:cNvPr id="103" name=""/>
          <p:cNvSpPr/>
          <p:nvPr/>
        </p:nvSpPr>
        <p:spPr>
          <a:xfrm>
            <a:off x="9403920" y="4189680"/>
            <a:ext cx="351000" cy="446040"/>
          </a:xfrm>
          <a:prstGeom prst="rect">
            <a:avLst/>
          </a:prstGeom>
          <a:noFill/>
          <a:ln w="0">
            <a:noFill/>
          </a:ln>
        </p:spPr>
        <p:style>
          <a:lnRef idx="0"/>
          <a:fillRef idx="0"/>
          <a:effectRef idx="0"/>
          <a:fontRef idx="minor"/>
        </p:style>
        <p:txBody>
          <a:bodyPr lIns="0" rIns="0" tIns="0" bIns="0" anchor="ctr">
            <a:noAutofit/>
          </a:bodyPr>
          <a:p>
            <a:pPr>
              <a:lnSpc>
                <a:spcPct val="100000"/>
              </a:lnSpc>
              <a:buNone/>
            </a:pPr>
            <a:r>
              <a:rPr b="0" lang="en-PH" sz="2000" spc="-1" strike="noStrike">
                <a:solidFill>
                  <a:srgbClr val="231f20"/>
                </a:solidFill>
                <a:latin typeface="Montserrat"/>
                <a:ea typeface="DejaVu Sans"/>
              </a:rPr>
              <a:t>or</a:t>
            </a:r>
            <a:endParaRPr b="0" lang="en-PH" sz="2000" spc="-1" strike="noStrike">
              <a:latin typeface="Arial"/>
            </a:endParaRPr>
          </a:p>
        </p:txBody>
      </p:sp>
      <p:sp>
        <p:nvSpPr>
          <p:cNvPr id="104" name=""/>
          <p:cNvSpPr/>
          <p:nvPr/>
        </p:nvSpPr>
        <p:spPr>
          <a:xfrm>
            <a:off x="6840000" y="4737240"/>
            <a:ext cx="5870880" cy="446040"/>
          </a:xfrm>
          <a:prstGeom prst="rect">
            <a:avLst/>
          </a:prstGeom>
          <a:noFill/>
          <a:ln w="0">
            <a:noFill/>
          </a:ln>
        </p:spPr>
        <p:style>
          <a:lnRef idx="0"/>
          <a:fillRef idx="0"/>
          <a:effectRef idx="0"/>
          <a:fontRef idx="minor"/>
        </p:style>
        <p:txBody>
          <a:bodyPr lIns="0" rIns="0" tIns="0" bIns="0" anchor="ctr">
            <a:noAutofit/>
          </a:bodyPr>
          <a:p>
            <a:pPr>
              <a:lnSpc>
                <a:spcPct val="100000"/>
              </a:lnSpc>
              <a:buNone/>
            </a:pPr>
            <a:r>
              <a:rPr b="0" i="1" lang="en-PH" sz="2000" spc="-1" strike="noStrike">
                <a:solidFill>
                  <a:srgbClr val="231f20"/>
                </a:solidFill>
                <a:latin typeface="Montserrat"/>
                <a:ea typeface="DejaVu Sans"/>
              </a:rPr>
              <a:t>a</a:t>
            </a:r>
            <a:r>
              <a:rPr b="0" lang="en-PH" sz="2000" spc="-1" strike="noStrike">
                <a:solidFill>
                  <a:srgbClr val="231f20"/>
                </a:solidFill>
                <a:latin typeface="Montserrat"/>
                <a:ea typeface="DejaVu Sans"/>
              </a:rPr>
              <a:t> : </a:t>
            </a:r>
            <a:r>
              <a:rPr b="0" i="1" lang="en-PH" sz="2000" spc="-1" strike="noStrike">
                <a:solidFill>
                  <a:srgbClr val="231f20"/>
                </a:solidFill>
                <a:latin typeface="Montserrat"/>
                <a:ea typeface="DejaVu Sans"/>
              </a:rPr>
              <a:t>b</a:t>
            </a:r>
            <a:r>
              <a:rPr b="0" lang="en-PH" sz="2000" spc="-1" strike="noStrike">
                <a:solidFill>
                  <a:srgbClr val="231f20"/>
                </a:solidFill>
                <a:latin typeface="Montserrat"/>
                <a:ea typeface="DejaVu Sans"/>
              </a:rPr>
              <a:t> = </a:t>
            </a:r>
            <a:r>
              <a:rPr b="0" i="1" lang="en-PH" sz="2000" spc="-1" strike="noStrike">
                <a:solidFill>
                  <a:srgbClr val="231f20"/>
                </a:solidFill>
                <a:latin typeface="Montserrat"/>
                <a:ea typeface="DejaVu Sans"/>
              </a:rPr>
              <a:t>c</a:t>
            </a:r>
            <a:r>
              <a:rPr b="0" lang="en-PH" sz="2000" spc="-1" strike="noStrike">
                <a:solidFill>
                  <a:srgbClr val="231f20"/>
                </a:solidFill>
                <a:latin typeface="Montserrat"/>
                <a:ea typeface="DejaVu Sans"/>
              </a:rPr>
              <a:t> : </a:t>
            </a:r>
            <a:r>
              <a:rPr b="0" i="1" lang="en-PH" sz="2000" spc="-1" strike="noStrike">
                <a:solidFill>
                  <a:srgbClr val="231f20"/>
                </a:solidFill>
                <a:latin typeface="Montserrat"/>
                <a:ea typeface="DejaVu Sans"/>
              </a:rPr>
              <a:t>d</a:t>
            </a:r>
            <a:r>
              <a:rPr b="0" lang="en-PH" sz="2000" spc="-1" strike="noStrike">
                <a:solidFill>
                  <a:srgbClr val="231f20"/>
                </a:solidFill>
                <a:latin typeface="Montserrat"/>
                <a:ea typeface="DejaVu Sans"/>
              </a:rPr>
              <a:t>; wherein </a:t>
            </a:r>
            <a:r>
              <a:rPr b="0" i="1" lang="en-PH" sz="2000" spc="-1" strike="noStrike">
                <a:solidFill>
                  <a:srgbClr val="231f20"/>
                </a:solidFill>
                <a:latin typeface="Montserrat"/>
                <a:ea typeface="DejaVu Sans"/>
              </a:rPr>
              <a:t>b</a:t>
            </a:r>
            <a:r>
              <a:rPr b="0" lang="en-PH" sz="2000" spc="-1" strike="noStrike">
                <a:solidFill>
                  <a:srgbClr val="231f20"/>
                </a:solidFill>
                <a:latin typeface="Montserrat"/>
                <a:ea typeface="DejaVu Sans"/>
              </a:rPr>
              <a:t> ≠ 0 and </a:t>
            </a:r>
            <a:r>
              <a:rPr b="0" i="1" lang="en-PH" sz="2000" spc="-1" strike="noStrike">
                <a:solidFill>
                  <a:srgbClr val="231f20"/>
                </a:solidFill>
                <a:latin typeface="Montserrat"/>
                <a:ea typeface="DejaVu Sans"/>
              </a:rPr>
              <a:t>d</a:t>
            </a:r>
            <a:r>
              <a:rPr b="0" lang="en-PH" sz="2000" spc="-1" strike="noStrike">
                <a:solidFill>
                  <a:srgbClr val="231f20"/>
                </a:solidFill>
                <a:latin typeface="Montserrat"/>
                <a:ea typeface="DejaVu Sans"/>
              </a:rPr>
              <a:t> ≠ 0</a:t>
            </a:r>
            <a:endParaRPr b="0" lang="en-PH" sz="2000" spc="-1" strike="noStrike">
              <a:latin typeface="Arial"/>
            </a:endParaRPr>
          </a:p>
        </p:txBody>
      </p:sp>
      <p:pic>
        <p:nvPicPr>
          <p:cNvPr id="105" name="" descr=""/>
          <p:cNvPicPr/>
          <p:nvPr/>
        </p:nvPicPr>
        <p:blipFill>
          <a:blip r:embed="rId6"/>
          <a:stretch/>
        </p:blipFill>
        <p:spPr>
          <a:xfrm>
            <a:off x="8352360" y="8053920"/>
            <a:ext cx="1582560" cy="1125360"/>
          </a:xfrm>
          <a:prstGeom prst="rect">
            <a:avLst/>
          </a:prstGeom>
          <a:ln w="0">
            <a:noFill/>
          </a:ln>
        </p:spPr>
      </p:pic>
    </p:spTree>
  </p:cSld>
  <p:transition>
    <p:fade/>
  </p:transition>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7" name="Freeform 66"/>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328" name="Group 19"/>
          <p:cNvGrpSpPr/>
          <p:nvPr/>
        </p:nvGrpSpPr>
        <p:grpSpPr>
          <a:xfrm>
            <a:off x="16303320" y="0"/>
            <a:ext cx="1441080" cy="1441080"/>
            <a:chOff x="16303320" y="0"/>
            <a:chExt cx="1441080" cy="1441080"/>
          </a:xfrm>
        </p:grpSpPr>
        <p:sp>
          <p:nvSpPr>
            <p:cNvPr id="329" name="Freeform 67"/>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330" name="Freeform 68"/>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331" name="TextBox 73"/>
          <p:cNvSpPr/>
          <p:nvPr/>
        </p:nvSpPr>
        <p:spPr>
          <a:xfrm>
            <a:off x="368280" y="291240"/>
            <a:ext cx="1504044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000000"/>
                </a:solidFill>
                <a:latin typeface="Lato Bold Italics"/>
                <a:ea typeface="DejaVu Sans"/>
              </a:rPr>
              <a:t>Activity: </a:t>
            </a:r>
            <a:endParaRPr b="0" lang="en-PH" sz="3000" spc="-1" strike="noStrike">
              <a:latin typeface="Arial"/>
            </a:endParaRPr>
          </a:p>
        </p:txBody>
      </p:sp>
      <p:sp>
        <p:nvSpPr>
          <p:cNvPr id="332" name="TextBox 74"/>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333" name="TextBox 75"/>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334" name="TextBox 76"/>
          <p:cNvSpPr/>
          <p:nvPr/>
        </p:nvSpPr>
        <p:spPr>
          <a:xfrm>
            <a:off x="541440" y="1476000"/>
            <a:ext cx="17204760" cy="1829160"/>
          </a:xfrm>
          <a:prstGeom prst="rect">
            <a:avLst/>
          </a:prstGeom>
          <a:noFill/>
          <a:ln w="0">
            <a:noFill/>
          </a:ln>
        </p:spPr>
        <p:style>
          <a:lnRef idx="0"/>
          <a:fillRef idx="0"/>
          <a:effectRef idx="0"/>
          <a:fontRef idx="minor"/>
        </p:style>
        <p:txBody>
          <a:bodyPr lIns="0" rIns="0" tIns="0" bIns="0" anchor="t">
            <a:spAutoFit/>
          </a:bodyPr>
          <a:p>
            <a:pPr algn="ctr">
              <a:lnSpc>
                <a:spcPts val="3600"/>
              </a:lnSpc>
              <a:buNone/>
            </a:pPr>
            <a:r>
              <a:rPr b="1" lang="en-US" sz="2000" spc="-1" strike="noStrike">
                <a:solidFill>
                  <a:srgbClr val="000000"/>
                </a:solidFill>
                <a:latin typeface="Lato"/>
                <a:ea typeface="DejaVu Sans"/>
              </a:rPr>
              <a:t>Try It 4</a:t>
            </a:r>
            <a:endParaRPr b="0" lang="en-PH" sz="2000" spc="-1" strike="noStrike">
              <a:latin typeface="Arial"/>
            </a:endParaRPr>
          </a:p>
          <a:p>
            <a:pPr algn="ctr">
              <a:lnSpc>
                <a:spcPts val="3600"/>
              </a:lnSpc>
              <a:buNone/>
            </a:pPr>
            <a:r>
              <a:rPr b="1" lang="en-US" sz="2000" spc="-1" strike="noStrike">
                <a:solidFill>
                  <a:srgbClr val="000000"/>
                </a:solidFill>
                <a:latin typeface="Lato"/>
                <a:ea typeface="DejaVu Sans"/>
              </a:rPr>
              <a:t>Find the fourth term in a proportion if the first three terms are 18, 35, and 72.</a:t>
            </a:r>
            <a:endParaRPr b="0" lang="en-PH" sz="2000" spc="-1" strike="noStrike">
              <a:latin typeface="Arial"/>
            </a:endParaRPr>
          </a:p>
          <a:p>
            <a:pPr algn="ctr">
              <a:lnSpc>
                <a:spcPts val="3600"/>
              </a:lnSpc>
              <a:buNone/>
            </a:pPr>
            <a:endParaRPr b="0" lang="en-PH" sz="2000" spc="-1" strike="noStrike">
              <a:latin typeface="Arial"/>
            </a:endParaRPr>
          </a:p>
          <a:p>
            <a:pPr algn="ctr">
              <a:lnSpc>
                <a:spcPts val="3600"/>
              </a:lnSpc>
              <a:buNone/>
            </a:pP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endParaRPr b="0" lang="en-PH" sz="2000" spc="-1" strike="noStrike">
              <a:latin typeface="Arial"/>
            </a:endParaRPr>
          </a:p>
        </p:txBody>
      </p:sp>
      <mc:AlternateContent>
        <mc:Choice xmlns:a14="http://schemas.microsoft.com/office/drawing/2010/main" Requires="a14">
          <p:sp>
            <p:nvSpPr>
              <p:cNvPr id="335" name=""/>
              <p:cNvSpPr txBox="1"/>
              <p:nvPr/>
            </p:nvSpPr>
            <p:spPr>
              <a:xfrm>
                <a:off x="9107640" y="5058720"/>
                <a:ext cx="72000" cy="169200"/>
              </a:xfrm>
              <a:prstGeom prst="rect">
                <a:avLst/>
              </a:prstGeom>
            </p:spPr>
            <p:txBody>
              <a:bodyPr/>
              <a:p>
                <a14:m>
                  <m:oMath xmlns:m="http://schemas.openxmlformats.org/officeDocument/2006/math"/>
                </a14:m>
              </a:p>
            </p:txBody>
          </p:sp>
        </mc:Choice>
        <mc:Fallback/>
      </mc:AlternateContent>
    </p:spTree>
  </p:cSld>
  <p:transition>
    <p:fade/>
  </p:transition>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6" name="Freeform 69"/>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337" name="Group 20"/>
          <p:cNvGrpSpPr/>
          <p:nvPr/>
        </p:nvGrpSpPr>
        <p:grpSpPr>
          <a:xfrm>
            <a:off x="16303320" y="0"/>
            <a:ext cx="1441080" cy="1441080"/>
            <a:chOff x="16303320" y="0"/>
            <a:chExt cx="1441080" cy="1441080"/>
          </a:xfrm>
        </p:grpSpPr>
        <p:sp>
          <p:nvSpPr>
            <p:cNvPr id="338" name="Freeform 70"/>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339" name="Freeform 71"/>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340" name="TextBox 78"/>
          <p:cNvSpPr/>
          <p:nvPr/>
        </p:nvSpPr>
        <p:spPr>
          <a:xfrm>
            <a:off x="368280" y="291240"/>
            <a:ext cx="1504044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000000"/>
                </a:solidFill>
                <a:latin typeface="Lato Bold Italics"/>
                <a:ea typeface="DejaVu Sans"/>
              </a:rPr>
              <a:t>Activity: ANSWER SHEET</a:t>
            </a:r>
            <a:endParaRPr b="0" lang="en-PH" sz="3000" spc="-1" strike="noStrike">
              <a:latin typeface="Arial"/>
            </a:endParaRPr>
          </a:p>
        </p:txBody>
      </p:sp>
      <p:sp>
        <p:nvSpPr>
          <p:cNvPr id="341" name="TextBox 79"/>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342" name="TextBox 80"/>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343" name="TextBox 81"/>
          <p:cNvSpPr/>
          <p:nvPr/>
        </p:nvSpPr>
        <p:spPr>
          <a:xfrm>
            <a:off x="541440" y="1476000"/>
            <a:ext cx="17204760" cy="1829160"/>
          </a:xfrm>
          <a:prstGeom prst="rect">
            <a:avLst/>
          </a:prstGeom>
          <a:noFill/>
          <a:ln w="0">
            <a:noFill/>
          </a:ln>
        </p:spPr>
        <p:style>
          <a:lnRef idx="0"/>
          <a:fillRef idx="0"/>
          <a:effectRef idx="0"/>
          <a:fontRef idx="minor"/>
        </p:style>
        <p:txBody>
          <a:bodyPr lIns="0" rIns="0" tIns="0" bIns="0" anchor="t">
            <a:spAutoFit/>
          </a:bodyPr>
          <a:p>
            <a:pPr algn="ctr">
              <a:lnSpc>
                <a:spcPts val="3600"/>
              </a:lnSpc>
              <a:buNone/>
            </a:pPr>
            <a:r>
              <a:rPr b="1" lang="en-US" sz="2000" spc="-1" strike="noStrike">
                <a:solidFill>
                  <a:srgbClr val="000000"/>
                </a:solidFill>
                <a:latin typeface="Lato"/>
                <a:ea typeface="DejaVu Sans"/>
              </a:rPr>
              <a:t>Try It 4</a:t>
            </a:r>
            <a:endParaRPr b="0" lang="en-PH" sz="2000" spc="-1" strike="noStrike">
              <a:latin typeface="Arial"/>
            </a:endParaRPr>
          </a:p>
          <a:p>
            <a:pPr algn="ctr">
              <a:lnSpc>
                <a:spcPts val="3600"/>
              </a:lnSpc>
              <a:buNone/>
            </a:pPr>
            <a:r>
              <a:rPr b="1" lang="en-US" sz="2000" spc="-1" strike="noStrike">
                <a:solidFill>
                  <a:srgbClr val="000000"/>
                </a:solidFill>
                <a:latin typeface="Lato"/>
                <a:ea typeface="DejaVu Sans"/>
              </a:rPr>
              <a:t>Find the fourth term in a proportion if the first three terms are 18, 35, and 72.</a:t>
            </a:r>
            <a:endParaRPr b="0" lang="en-PH" sz="2000" spc="-1" strike="noStrike">
              <a:latin typeface="Arial"/>
            </a:endParaRPr>
          </a:p>
          <a:p>
            <a:pPr algn="ctr">
              <a:lnSpc>
                <a:spcPts val="3600"/>
              </a:lnSpc>
              <a:buNone/>
            </a:pPr>
            <a:endParaRPr b="0" lang="en-PH" sz="2000" spc="-1" strike="noStrike">
              <a:latin typeface="Arial"/>
            </a:endParaRPr>
          </a:p>
          <a:p>
            <a:pPr algn="ctr">
              <a:lnSpc>
                <a:spcPts val="3600"/>
              </a:lnSpc>
              <a:buNone/>
            </a:pP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endParaRPr b="0" lang="en-PH" sz="2000" spc="-1" strike="noStrike">
              <a:latin typeface="Arial"/>
            </a:endParaRPr>
          </a:p>
        </p:txBody>
      </p:sp>
      <mc:AlternateContent>
        <mc:Choice xmlns:a14="http://schemas.microsoft.com/office/drawing/2010/main" Requires="a14">
          <p:sp>
            <p:nvSpPr>
              <p:cNvPr id="344" name=""/>
              <p:cNvSpPr txBox="1"/>
              <p:nvPr/>
            </p:nvSpPr>
            <p:spPr>
              <a:xfrm>
                <a:off x="9107640" y="5058720"/>
                <a:ext cx="72000" cy="169200"/>
              </a:xfrm>
              <a:prstGeom prst="rect">
                <a:avLst/>
              </a:prstGeom>
            </p:spPr>
            <p:txBody>
              <a:bodyPr/>
              <a:p>
                <a14:m>
                  <m:oMath xmlns:m="http://schemas.openxmlformats.org/officeDocument/2006/math"/>
                </a14:m>
              </a:p>
            </p:txBody>
          </p:sp>
        </mc:Choice>
        <mc:Fallback/>
      </mc:AlternateContent>
      <p:sp>
        <p:nvSpPr>
          <p:cNvPr id="345" name="TextBox 82"/>
          <p:cNvSpPr/>
          <p:nvPr/>
        </p:nvSpPr>
        <p:spPr>
          <a:xfrm>
            <a:off x="541440" y="3888000"/>
            <a:ext cx="17204760" cy="1189080"/>
          </a:xfrm>
          <a:prstGeom prst="rect">
            <a:avLst/>
          </a:prstGeom>
          <a:noFill/>
          <a:ln w="0">
            <a:noFill/>
          </a:ln>
        </p:spPr>
        <p:style>
          <a:lnRef idx="0"/>
          <a:fillRef idx="0"/>
          <a:effectRef idx="0"/>
          <a:fontRef idx="minor"/>
        </p:style>
        <p:txBody>
          <a:bodyPr lIns="0" rIns="0" tIns="0" bIns="0" anchor="t">
            <a:spAutoFit/>
          </a:bodyPr>
          <a:p>
            <a:pPr algn="ctr">
              <a:lnSpc>
                <a:spcPts val="3600"/>
              </a:lnSpc>
              <a:buNone/>
            </a:pPr>
            <a:r>
              <a:rPr b="1" lang="en-US" sz="2000" spc="-1" strike="noStrike">
                <a:solidFill>
                  <a:srgbClr val="000000"/>
                </a:solidFill>
                <a:latin typeface="Lato"/>
                <a:ea typeface="DejaVu Sans"/>
              </a:rPr>
              <a:t>ANSWER:</a:t>
            </a:r>
            <a:endParaRPr b="0" lang="en-PH" sz="2000" spc="-1" strike="noStrike">
              <a:latin typeface="Arial"/>
            </a:endParaRPr>
          </a:p>
          <a:p>
            <a:pPr algn="ctr">
              <a:lnSpc>
                <a:spcPts val="3600"/>
              </a:lnSpc>
              <a:buNone/>
            </a:pPr>
            <a:endParaRPr b="0" lang="en-PH" sz="2000" spc="-1" strike="noStrike">
              <a:latin typeface="Arial"/>
            </a:endParaRPr>
          </a:p>
          <a:p>
            <a:pPr algn="ctr">
              <a:buNone/>
            </a:pPr>
            <a:r>
              <a:rPr b="1" lang="en-US" sz="1800" spc="-1" strike="noStrike">
                <a:solidFill>
                  <a:srgbClr val="000000"/>
                </a:solidFill>
                <a:latin typeface="Lato"/>
                <a:ea typeface="DejaVu Sans"/>
              </a:rPr>
              <a:t>x = 140</a:t>
            </a:r>
            <a:endParaRPr b="0" lang="en-PH" sz="1800" spc="-1" strike="noStrike">
              <a:latin typeface=""/>
              <a:ea typeface=""/>
            </a:endParaRPr>
          </a:p>
        </p:txBody>
      </p:sp>
    </p:spTree>
  </p:cSld>
  <p:transition>
    <p:fade/>
  </p:transition>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6" name="Freeform 72"/>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347" name="Group 21"/>
          <p:cNvGrpSpPr/>
          <p:nvPr/>
        </p:nvGrpSpPr>
        <p:grpSpPr>
          <a:xfrm>
            <a:off x="16303320" y="0"/>
            <a:ext cx="1441080" cy="1441080"/>
            <a:chOff x="16303320" y="0"/>
            <a:chExt cx="1441080" cy="1441080"/>
          </a:xfrm>
        </p:grpSpPr>
        <p:sp>
          <p:nvSpPr>
            <p:cNvPr id="348" name="Freeform 73"/>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349" name="Freeform 74"/>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350" name="TextBox 77"/>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351" name="TextBox 83"/>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352" name="Freeform 75"/>
          <p:cNvSpPr/>
          <p:nvPr/>
        </p:nvSpPr>
        <p:spPr>
          <a:xfrm>
            <a:off x="13680" y="-2520"/>
            <a:ext cx="304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sp>
        <p:nvSpPr>
          <p:cNvPr id="353" name="TextBox 84"/>
          <p:cNvSpPr/>
          <p:nvPr/>
        </p:nvSpPr>
        <p:spPr>
          <a:xfrm>
            <a:off x="540000" y="262800"/>
            <a:ext cx="467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Proportion</a:t>
            </a:r>
            <a:endParaRPr b="0" lang="en-PH" sz="3000" spc="-1" strike="noStrike">
              <a:latin typeface="Arial"/>
            </a:endParaRPr>
          </a:p>
        </p:txBody>
      </p:sp>
      <p:sp>
        <p:nvSpPr>
          <p:cNvPr id="354" name="TextBox 85"/>
          <p:cNvSpPr/>
          <p:nvPr/>
        </p:nvSpPr>
        <p:spPr>
          <a:xfrm>
            <a:off x="537840" y="1404000"/>
            <a:ext cx="8462160" cy="274680"/>
          </a:xfrm>
          <a:prstGeom prst="rect">
            <a:avLst/>
          </a:prstGeom>
          <a:noFill/>
          <a:ln w="0">
            <a:noFill/>
          </a:ln>
        </p:spPr>
        <p:style>
          <a:lnRef idx="0"/>
          <a:fillRef idx="0"/>
          <a:effectRef idx="0"/>
          <a:fontRef idx="minor"/>
        </p:style>
        <p:txBody>
          <a:bodyPr lIns="0" rIns="0" tIns="0" bIns="0" anchor="t">
            <a:spAutoFit/>
          </a:bodyPr>
          <a:p>
            <a:r>
              <a:rPr b="1" lang="en-US" sz="1800" spc="-1" strike="noStrike">
                <a:solidFill>
                  <a:srgbClr val="000000"/>
                </a:solidFill>
                <a:latin typeface="Montserrat"/>
                <a:ea typeface="DejaVu Sans"/>
              </a:rPr>
              <a:t>Example </a:t>
            </a:r>
            <a:r>
              <a:rPr b="1" lang="en-US" sz="1800" spc="-1" strike="noStrike">
                <a:solidFill>
                  <a:srgbClr val="000000"/>
                </a:solidFill>
                <a:latin typeface="Montserrat"/>
                <a:ea typeface="DejaVu Sans"/>
              </a:rPr>
              <a:t>5</a:t>
            </a:r>
            <a:r>
              <a:rPr b="1" lang="en-US" sz="1800" spc="-1" strike="noStrike">
                <a:solidFill>
                  <a:srgbClr val="000000"/>
                </a:solidFill>
                <a:latin typeface="Montserrat"/>
                <a:ea typeface="DejaVu Sans"/>
              </a:rPr>
              <a:t>:</a:t>
            </a:r>
            <a:endParaRPr b="0" lang="en-PH" sz="1800" spc="-1" strike="noStrike">
              <a:latin typeface="Arial"/>
            </a:endParaRPr>
          </a:p>
        </p:txBody>
      </p:sp>
      <p:sp>
        <p:nvSpPr>
          <p:cNvPr id="355" name=""/>
          <p:cNvSpPr/>
          <p:nvPr/>
        </p:nvSpPr>
        <p:spPr>
          <a:xfrm>
            <a:off x="360000" y="1937520"/>
            <a:ext cx="9000000" cy="7242480"/>
          </a:xfrm>
          <a:prstGeom prst="rect">
            <a:avLst/>
          </a:prstGeom>
          <a:noFill/>
          <a:ln w="0">
            <a:noFill/>
          </a:ln>
        </p:spPr>
        <p:style>
          <a:lnRef idx="0"/>
          <a:fillRef idx="0"/>
          <a:effectRef idx="0"/>
          <a:fontRef idx="minor"/>
        </p:style>
        <p:txBody>
          <a:bodyPr lIns="90000" rIns="90000" tIns="45000" bIns="45000" anchor="t">
            <a:noAutofit/>
          </a:bodyPr>
          <a:p>
            <a:pPr>
              <a:lnSpc>
                <a:spcPct val="115000"/>
              </a:lnSpc>
              <a:buNone/>
            </a:pPr>
            <a:r>
              <a:rPr b="0" lang="en-PH" sz="1800" spc="-1" strike="noStrike">
                <a:latin typeface="Montserrat"/>
              </a:rPr>
              <a:t>Prove that </a:t>
            </a:r>
            <a:r>
              <a:rPr b="0" lang="en-PH" sz="1800" spc="-1" strike="noStrike">
                <a:latin typeface="Montserrat"/>
              </a:rPr>
              <a:t>	</a:t>
            </a:r>
            <a:r>
              <a:rPr b="0" lang="en-PH" sz="1800" spc="-1" strike="noStrike">
                <a:latin typeface="Montserrat"/>
              </a:rPr>
              <a:t>	</a:t>
            </a:r>
            <a:r>
              <a:rPr b="0" lang="en-PH" sz="1800" spc="-1" strike="noStrike">
                <a:latin typeface="Montserrat"/>
              </a:rPr>
              <a:t>	</a:t>
            </a:r>
            <a:r>
              <a:rPr b="0" lang="en-PH" sz="1800" spc="-1" strike="noStrike">
                <a:latin typeface="Montserrat"/>
              </a:rPr>
              <a:t>= is equal to ad = bc.</a:t>
            </a:r>
            <a:endParaRPr b="0" lang="en-PH" sz="1800" spc="-1" strike="noStrike">
              <a:latin typeface="Arial"/>
            </a:endParaRPr>
          </a:p>
          <a:p>
            <a:pPr>
              <a:lnSpc>
                <a:spcPct val="115000"/>
              </a:lnSpc>
              <a:buNone/>
            </a:pPr>
            <a:endParaRPr b="0" lang="en-PH" sz="1800" spc="-1" strike="noStrike">
              <a:latin typeface="Arial"/>
            </a:endParaRPr>
          </a:p>
          <a:p>
            <a:pPr>
              <a:lnSpc>
                <a:spcPct val="115000"/>
              </a:lnSpc>
              <a:buNone/>
            </a:pPr>
            <a:r>
              <a:rPr b="0" lang="en-PH" sz="1800" spc="-1" strike="noStrike">
                <a:latin typeface="Montserrat"/>
              </a:rPr>
              <a:t>Proof:</a:t>
            </a:r>
            <a:endParaRPr b="0" lang="en-PH" sz="1800" spc="-1" strike="noStrike">
              <a:latin typeface="Arial"/>
            </a:endParaRPr>
          </a:p>
        </p:txBody>
      </p:sp>
      <p:pic>
        <p:nvPicPr>
          <p:cNvPr id="356" name="" descr=""/>
          <p:cNvPicPr/>
          <p:nvPr/>
        </p:nvPicPr>
        <p:blipFill>
          <a:blip r:embed="rId4"/>
          <a:stretch/>
        </p:blipFill>
        <p:spPr>
          <a:xfrm>
            <a:off x="1692000" y="1728000"/>
            <a:ext cx="902520" cy="831960"/>
          </a:xfrm>
          <a:prstGeom prst="rect">
            <a:avLst/>
          </a:prstGeom>
          <a:ln w="0">
            <a:noFill/>
          </a:ln>
        </p:spPr>
      </p:pic>
      <p:pic>
        <p:nvPicPr>
          <p:cNvPr id="357" name="" descr=""/>
          <p:cNvPicPr/>
          <p:nvPr/>
        </p:nvPicPr>
        <p:blipFill>
          <a:blip r:embed="rId5"/>
          <a:stretch/>
        </p:blipFill>
        <p:spPr>
          <a:xfrm>
            <a:off x="478080" y="3060000"/>
            <a:ext cx="8881920" cy="6166080"/>
          </a:xfrm>
          <a:prstGeom prst="rect">
            <a:avLst/>
          </a:prstGeom>
          <a:ln w="0">
            <a:noFill/>
          </a:ln>
        </p:spPr>
      </p:pic>
      <p:pic>
        <p:nvPicPr>
          <p:cNvPr id="358" name="" descr=""/>
          <p:cNvPicPr/>
          <p:nvPr/>
        </p:nvPicPr>
        <p:blipFill>
          <a:blip r:embed="rId6"/>
          <a:stretch/>
        </p:blipFill>
        <p:spPr>
          <a:xfrm>
            <a:off x="9180000" y="3600000"/>
            <a:ext cx="8989920" cy="4595040"/>
          </a:xfrm>
          <a:prstGeom prst="rect">
            <a:avLst/>
          </a:prstGeom>
          <a:ln w="0">
            <a:noFill/>
          </a:ln>
        </p:spPr>
      </p:pic>
    </p:spTree>
  </p:cSld>
  <p:transition>
    <p:fade/>
  </p:transition>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9" name="Freeform 76"/>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360" name="Group 22"/>
          <p:cNvGrpSpPr/>
          <p:nvPr/>
        </p:nvGrpSpPr>
        <p:grpSpPr>
          <a:xfrm>
            <a:off x="16303320" y="0"/>
            <a:ext cx="1441080" cy="1441080"/>
            <a:chOff x="16303320" y="0"/>
            <a:chExt cx="1441080" cy="1441080"/>
          </a:xfrm>
        </p:grpSpPr>
        <p:sp>
          <p:nvSpPr>
            <p:cNvPr id="361" name="Freeform 77"/>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362" name="Freeform 78"/>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363" name="TextBox 86"/>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364" name="TextBox 87"/>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365" name="Freeform 79"/>
          <p:cNvSpPr/>
          <p:nvPr/>
        </p:nvSpPr>
        <p:spPr>
          <a:xfrm>
            <a:off x="13680" y="-2520"/>
            <a:ext cx="304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sp>
        <p:nvSpPr>
          <p:cNvPr id="366" name="TextBox 88"/>
          <p:cNvSpPr/>
          <p:nvPr/>
        </p:nvSpPr>
        <p:spPr>
          <a:xfrm>
            <a:off x="540000" y="262800"/>
            <a:ext cx="467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Proportion</a:t>
            </a:r>
            <a:endParaRPr b="0" lang="en-PH" sz="3000" spc="-1" strike="noStrike">
              <a:latin typeface="Arial"/>
            </a:endParaRPr>
          </a:p>
        </p:txBody>
      </p:sp>
      <p:sp>
        <p:nvSpPr>
          <p:cNvPr id="367" name="TextBox 89"/>
          <p:cNvSpPr/>
          <p:nvPr/>
        </p:nvSpPr>
        <p:spPr>
          <a:xfrm>
            <a:off x="4912920" y="1404000"/>
            <a:ext cx="8462160" cy="274680"/>
          </a:xfrm>
          <a:prstGeom prst="rect">
            <a:avLst/>
          </a:prstGeom>
          <a:noFill/>
          <a:ln w="0">
            <a:noFill/>
          </a:ln>
        </p:spPr>
        <p:style>
          <a:lnRef idx="0"/>
          <a:fillRef idx="0"/>
          <a:effectRef idx="0"/>
          <a:fontRef idx="minor"/>
        </p:style>
        <p:txBody>
          <a:bodyPr lIns="0" rIns="0" tIns="0" bIns="0" anchor="t">
            <a:spAutoFit/>
          </a:bodyPr>
          <a:p>
            <a:pPr algn="ctr">
              <a:buNone/>
            </a:pPr>
            <a:r>
              <a:rPr b="1" lang="en-US" sz="1800" spc="-1" strike="noStrike">
                <a:solidFill>
                  <a:srgbClr val="000000"/>
                </a:solidFill>
                <a:latin typeface="Montserrat"/>
                <a:ea typeface="DejaVu Sans"/>
              </a:rPr>
              <a:t>Example </a:t>
            </a:r>
            <a:r>
              <a:rPr b="1" lang="en-US" sz="1800" spc="-1" strike="noStrike">
                <a:solidFill>
                  <a:srgbClr val="000000"/>
                </a:solidFill>
                <a:latin typeface="Montserrat"/>
                <a:ea typeface="DejaVu Sans"/>
              </a:rPr>
              <a:t>5</a:t>
            </a:r>
            <a:r>
              <a:rPr b="1" lang="en-US" sz="1800" spc="-1" strike="noStrike">
                <a:solidFill>
                  <a:srgbClr val="000000"/>
                </a:solidFill>
                <a:latin typeface="Montserrat"/>
                <a:ea typeface="DejaVu Sans"/>
              </a:rPr>
              <a:t>:</a:t>
            </a:r>
            <a:endParaRPr b="0" lang="en-PH" sz="1800" spc="-1" strike="noStrike">
              <a:latin typeface="Arial"/>
            </a:endParaRPr>
          </a:p>
        </p:txBody>
      </p:sp>
      <p:sp>
        <p:nvSpPr>
          <p:cNvPr id="368" name=""/>
          <p:cNvSpPr/>
          <p:nvPr/>
        </p:nvSpPr>
        <p:spPr>
          <a:xfrm>
            <a:off x="360000" y="1937520"/>
            <a:ext cx="9000000" cy="7242480"/>
          </a:xfrm>
          <a:prstGeom prst="rect">
            <a:avLst/>
          </a:prstGeom>
          <a:noFill/>
          <a:ln w="0">
            <a:noFill/>
          </a:ln>
        </p:spPr>
        <p:style>
          <a:lnRef idx="0"/>
          <a:fillRef idx="0"/>
          <a:effectRef idx="0"/>
          <a:fontRef idx="minor"/>
        </p:style>
      </p:sp>
      <p:sp>
        <p:nvSpPr>
          <p:cNvPr id="369" name=""/>
          <p:cNvSpPr txBox="1"/>
          <p:nvPr/>
        </p:nvSpPr>
        <p:spPr>
          <a:xfrm>
            <a:off x="594000" y="1800000"/>
            <a:ext cx="17100000" cy="3420000"/>
          </a:xfrm>
          <a:prstGeom prst="rect">
            <a:avLst/>
          </a:prstGeom>
          <a:noFill/>
          <a:ln w="0">
            <a:noFill/>
          </a:ln>
        </p:spPr>
        <p:txBody>
          <a:bodyPr lIns="90000" rIns="90000" tIns="45000" bIns="45000" anchor="t">
            <a:noAutofit/>
          </a:bodyPr>
          <a:p>
            <a:pPr>
              <a:lnSpc>
                <a:spcPct val="150000"/>
              </a:lnSpc>
              <a:spcAft>
                <a:spcPts val="1134"/>
              </a:spcAft>
              <a:buNone/>
            </a:pPr>
            <a:r>
              <a:rPr b="0" lang="en-PH" sz="2000" spc="-1" strike="noStrike">
                <a:latin typeface="Montserrat"/>
                <a:ea typeface=""/>
              </a:rPr>
              <a:t>	</a:t>
            </a:r>
            <a:r>
              <a:rPr b="0" lang="en-PH" sz="2000" spc="-1" strike="noStrike">
                <a:latin typeface="Montserrat"/>
                <a:ea typeface=""/>
              </a:rPr>
              <a:t>The Fundamental Theorem of Proportionality states that, </a:t>
            </a:r>
            <a:r>
              <a:rPr b="0" lang="en-PH" sz="2000" spc="-1" strike="noStrike">
                <a:latin typeface="Montserrat"/>
                <a:ea typeface="pà'11ãþ"/>
              </a:rPr>
              <a:t>“If a line is </a:t>
            </a:r>
            <a:r>
              <a:rPr b="0" lang="en-PH" sz="2000" spc="-1" strike="noStrike">
                <a:latin typeface="Montserrat"/>
                <a:ea typeface=""/>
              </a:rPr>
              <a:t>drawn parallel to one side of a triangle to intersect the other two sides in distinct points, the other two sides are divided in the same ratio</a:t>
            </a:r>
            <a:r>
              <a:rPr b="0" lang="en-PH" sz="2000" spc="-1" strike="noStrike">
                <a:latin typeface="Montserrat"/>
                <a:ea typeface="pà'11ãþ"/>
              </a:rPr>
              <a:t>.”</a:t>
            </a:r>
            <a:endParaRPr b="0" lang="en-PH" sz="2000" spc="-1" strike="noStrike">
              <a:latin typeface="Montserrat"/>
              <a:ea typeface=""/>
            </a:endParaRPr>
          </a:p>
          <a:p>
            <a:pPr>
              <a:lnSpc>
                <a:spcPct val="150000"/>
              </a:lnSpc>
              <a:spcAft>
                <a:spcPts val="1134"/>
              </a:spcAft>
              <a:buNone/>
            </a:pPr>
            <a:r>
              <a:rPr b="0" lang="en-PH" sz="2000" spc="-1" strike="noStrike">
                <a:latin typeface="Montserrat"/>
                <a:ea typeface=""/>
              </a:rPr>
              <a:t>	</a:t>
            </a:r>
            <a:r>
              <a:rPr b="0" lang="en-PH" sz="2000" spc="-1" strike="noStrike">
                <a:latin typeface="Montserrat"/>
                <a:ea typeface=""/>
              </a:rPr>
              <a:t>In the following figure, we can see that side VW is parallel to side YZ of ΔXYZ. The Fundamental Theorem of Proportionality states that a : c = b : d, which is the same as </a:t>
            </a:r>
            <a:r>
              <a:rPr b="0" lang="en-PH" sz="2000" spc="-1" strike="noStrike">
                <a:latin typeface="Montserrat"/>
                <a:ea typeface=""/>
              </a:rPr>
              <a:t>XV</a:t>
            </a:r>
            <a:r>
              <a:rPr b="0" lang="en-PH" sz="2000" spc="-1" strike="noStrike">
                <a:latin typeface="Montserrat"/>
                <a:ea typeface=""/>
              </a:rPr>
              <a:t> : </a:t>
            </a:r>
            <a:r>
              <a:rPr b="0" lang="en-PH" sz="2000" spc="-1" strike="noStrike">
                <a:latin typeface="Montserrat"/>
                <a:ea typeface=""/>
              </a:rPr>
              <a:t>VY</a:t>
            </a:r>
            <a:r>
              <a:rPr b="0" lang="en-PH" sz="2000" spc="-1" strike="noStrike">
                <a:latin typeface="Montserrat"/>
                <a:ea typeface=""/>
              </a:rPr>
              <a:t> = </a:t>
            </a:r>
            <a:r>
              <a:rPr b="0" lang="en-PH" sz="2000" spc="-1" strike="noStrike">
                <a:latin typeface="Montserrat"/>
                <a:ea typeface=""/>
              </a:rPr>
              <a:t>XW</a:t>
            </a:r>
            <a:r>
              <a:rPr b="0" lang="en-PH" sz="2000" spc="-1" strike="noStrike">
                <a:latin typeface="Montserrat"/>
                <a:ea typeface=""/>
              </a:rPr>
              <a:t> : </a:t>
            </a:r>
            <a:r>
              <a:rPr b="0" lang="en-PH" sz="2000" spc="-1" strike="noStrike">
                <a:latin typeface="Montserrat"/>
                <a:ea typeface=""/>
              </a:rPr>
              <a:t>XW</a:t>
            </a:r>
            <a:r>
              <a:rPr b="0" lang="en-PH" sz="2000" spc="-1" strike="noStrike">
                <a:latin typeface="Montserrat"/>
                <a:ea typeface=""/>
              </a:rPr>
              <a:t>.</a:t>
            </a:r>
            <a:endParaRPr b="0" lang="en-PH" sz="2000" spc="-1" strike="noStrike">
              <a:latin typeface="Montserrat"/>
              <a:ea typeface=""/>
            </a:endParaRPr>
          </a:p>
        </p:txBody>
      </p:sp>
      <p:pic>
        <p:nvPicPr>
          <p:cNvPr id="370" name="" descr=""/>
          <p:cNvPicPr/>
          <p:nvPr/>
        </p:nvPicPr>
        <p:blipFill>
          <a:blip r:embed="rId4"/>
          <a:stretch/>
        </p:blipFill>
        <p:spPr>
          <a:xfrm>
            <a:off x="6386040" y="4104000"/>
            <a:ext cx="5516280" cy="4801320"/>
          </a:xfrm>
          <a:prstGeom prst="rect">
            <a:avLst/>
          </a:prstGeom>
          <a:ln w="0">
            <a:noFill/>
          </a:ln>
        </p:spPr>
      </p:pic>
    </p:spTree>
  </p:cSld>
  <p:transition>
    <p:fade/>
  </p:transition>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71" name="" descr=""/>
          <p:cNvPicPr/>
          <p:nvPr/>
        </p:nvPicPr>
        <p:blipFill>
          <a:blip r:embed="rId1"/>
          <a:stretch/>
        </p:blipFill>
        <p:spPr>
          <a:xfrm>
            <a:off x="472320" y="2160000"/>
            <a:ext cx="6727680" cy="5701320"/>
          </a:xfrm>
          <a:prstGeom prst="rect">
            <a:avLst/>
          </a:prstGeom>
          <a:ln w="0">
            <a:noFill/>
          </a:ln>
        </p:spPr>
      </p:pic>
      <p:sp>
        <p:nvSpPr>
          <p:cNvPr id="372" name="Freeform 80"/>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2"/>
            <a:srcRect/>
            <a:stretch/>
          </a:blipFill>
          <a:ln w="0">
            <a:noFill/>
          </a:ln>
        </p:spPr>
        <p:style>
          <a:lnRef idx="0"/>
          <a:fillRef idx="0"/>
          <a:effectRef idx="0"/>
          <a:fontRef idx="minor"/>
        </p:style>
      </p:sp>
      <p:grpSp>
        <p:nvGrpSpPr>
          <p:cNvPr id="373" name="Group 23"/>
          <p:cNvGrpSpPr/>
          <p:nvPr/>
        </p:nvGrpSpPr>
        <p:grpSpPr>
          <a:xfrm>
            <a:off x="16303320" y="0"/>
            <a:ext cx="1441080" cy="1441080"/>
            <a:chOff x="16303320" y="0"/>
            <a:chExt cx="1441080" cy="1441080"/>
          </a:xfrm>
        </p:grpSpPr>
        <p:sp>
          <p:nvSpPr>
            <p:cNvPr id="374" name="Freeform 81"/>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375" name="Freeform 82"/>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3"/>
            <a:srcRect/>
            <a:stretch/>
          </a:blipFill>
          <a:ln w="0">
            <a:noFill/>
          </a:ln>
        </p:spPr>
        <p:style>
          <a:lnRef idx="0"/>
          <a:fillRef idx="0"/>
          <a:effectRef idx="0"/>
          <a:fontRef idx="minor"/>
        </p:style>
      </p:sp>
      <p:sp>
        <p:nvSpPr>
          <p:cNvPr id="376" name="TextBox 90"/>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377" name="TextBox 91"/>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378" name="Freeform 83"/>
          <p:cNvSpPr/>
          <p:nvPr/>
        </p:nvSpPr>
        <p:spPr>
          <a:xfrm>
            <a:off x="13680" y="-2520"/>
            <a:ext cx="304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4"/>
            <a:srcRect/>
            <a:stretch/>
          </a:blipFill>
          <a:ln w="0">
            <a:noFill/>
          </a:ln>
        </p:spPr>
        <p:style>
          <a:lnRef idx="0"/>
          <a:fillRef idx="0"/>
          <a:effectRef idx="0"/>
          <a:fontRef idx="minor"/>
        </p:style>
      </p:sp>
      <p:sp>
        <p:nvSpPr>
          <p:cNvPr id="379" name="TextBox 92"/>
          <p:cNvSpPr/>
          <p:nvPr/>
        </p:nvSpPr>
        <p:spPr>
          <a:xfrm>
            <a:off x="540000" y="262800"/>
            <a:ext cx="467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Proportion</a:t>
            </a:r>
            <a:endParaRPr b="0" lang="en-PH" sz="3000" spc="-1" strike="noStrike">
              <a:latin typeface="Arial"/>
            </a:endParaRPr>
          </a:p>
        </p:txBody>
      </p:sp>
      <p:sp>
        <p:nvSpPr>
          <p:cNvPr id="380" name="TextBox 93"/>
          <p:cNvSpPr/>
          <p:nvPr/>
        </p:nvSpPr>
        <p:spPr>
          <a:xfrm>
            <a:off x="4912920" y="1260000"/>
            <a:ext cx="8462160" cy="548280"/>
          </a:xfrm>
          <a:prstGeom prst="rect">
            <a:avLst/>
          </a:prstGeom>
          <a:noFill/>
          <a:ln w="0">
            <a:noFill/>
          </a:ln>
        </p:spPr>
        <p:style>
          <a:lnRef idx="0"/>
          <a:fillRef idx="0"/>
          <a:effectRef idx="0"/>
          <a:fontRef idx="minor"/>
        </p:style>
        <p:txBody>
          <a:bodyPr lIns="0" rIns="0" tIns="0" bIns="0" anchor="t">
            <a:spAutoFit/>
          </a:bodyPr>
          <a:p>
            <a:pPr algn="ctr">
              <a:buNone/>
            </a:pPr>
            <a:r>
              <a:rPr b="1" lang="en-US" sz="1800" spc="-1" strike="noStrike">
                <a:solidFill>
                  <a:srgbClr val="000000"/>
                </a:solidFill>
                <a:latin typeface="Montserrat"/>
                <a:ea typeface="DejaVu Sans"/>
              </a:rPr>
              <a:t>Example 6:</a:t>
            </a:r>
            <a:endParaRPr b="0" lang="en-PH" sz="1800" spc="-1" strike="noStrike">
              <a:latin typeface="Arial"/>
            </a:endParaRPr>
          </a:p>
          <a:p>
            <a:pPr algn="ctr">
              <a:buNone/>
            </a:pPr>
            <a:r>
              <a:rPr b="1" lang="en-US" sz="1800" spc="-1" strike="noStrike">
                <a:solidFill>
                  <a:srgbClr val="000000"/>
                </a:solidFill>
                <a:latin typeface="Montserrat"/>
                <a:ea typeface="DejaVu Sans"/>
              </a:rPr>
              <a:t>Solve for the value of x in the given triangle below.</a:t>
            </a:r>
            <a:endParaRPr b="0" lang="en-PH" sz="1800" spc="-1" strike="noStrike">
              <a:latin typeface="Arial"/>
            </a:endParaRPr>
          </a:p>
        </p:txBody>
      </p:sp>
      <p:sp>
        <p:nvSpPr>
          <p:cNvPr id="381" name=""/>
          <p:cNvSpPr/>
          <p:nvPr/>
        </p:nvSpPr>
        <p:spPr>
          <a:xfrm>
            <a:off x="360000" y="1937520"/>
            <a:ext cx="9000000" cy="7242480"/>
          </a:xfrm>
          <a:prstGeom prst="rect">
            <a:avLst/>
          </a:prstGeom>
          <a:noFill/>
          <a:ln w="0">
            <a:noFill/>
          </a:ln>
        </p:spPr>
        <p:style>
          <a:lnRef idx="0"/>
          <a:fillRef idx="0"/>
          <a:effectRef idx="0"/>
          <a:fontRef idx="minor"/>
        </p:style>
      </p:sp>
      <p:sp>
        <p:nvSpPr>
          <p:cNvPr id="382" name=""/>
          <p:cNvSpPr txBox="1"/>
          <p:nvPr/>
        </p:nvSpPr>
        <p:spPr>
          <a:xfrm>
            <a:off x="7560000" y="2160000"/>
            <a:ext cx="10440000" cy="4977000"/>
          </a:xfrm>
          <a:prstGeom prst="rect">
            <a:avLst/>
          </a:prstGeom>
          <a:noFill/>
          <a:ln w="0">
            <a:noFill/>
          </a:ln>
        </p:spPr>
        <p:txBody>
          <a:bodyPr lIns="90000" rIns="90000" tIns="45000" bIns="45000" anchor="t">
            <a:noAutofit/>
          </a:bodyPr>
          <a:p>
            <a:r>
              <a:rPr b="0" lang="en-PH" sz="2000" spc="-1" strike="noStrike">
                <a:latin typeface="pà'11ãþ"/>
              </a:rPr>
              <a:t>	</a:t>
            </a:r>
            <a:r>
              <a:rPr b="0" lang="en-PH" sz="2000" spc="-1" strike="noStrike">
                <a:latin typeface="pà'11ãþ"/>
              </a:rPr>
              <a:t>Using the Fundamental Theorem of Proportionality, we can say that </a:t>
            </a:r>
            <a:r>
              <a:rPr b="0" lang="en-PH" sz="2000" spc="-1" strike="noStrike">
                <a:latin typeface=""/>
                <a:ea typeface=""/>
              </a:rPr>
              <a:t>AD </a:t>
            </a:r>
            <a:r>
              <a:rPr b="0" lang="en-PH" sz="2000" spc="-1" strike="noStrike">
                <a:latin typeface="pà'11ãþ"/>
                <a:ea typeface="pà'11ãþ"/>
              </a:rPr>
              <a:t>:</a:t>
            </a:r>
            <a:r>
              <a:rPr b="0" lang="en-PH" sz="2000" spc="-1" strike="noStrike">
                <a:latin typeface=""/>
                <a:ea typeface=""/>
              </a:rPr>
              <a:t>DB </a:t>
            </a:r>
            <a:r>
              <a:rPr b="0" lang="en-PH" sz="2000" spc="-1" strike="noStrike">
                <a:latin typeface="pà'11ãþ"/>
                <a:ea typeface="pà'11ãþ"/>
              </a:rPr>
              <a:t>= </a:t>
            </a:r>
            <a:r>
              <a:rPr b="0" lang="en-PH" sz="2000" spc="-1" strike="noStrike">
                <a:latin typeface=""/>
                <a:ea typeface=""/>
              </a:rPr>
              <a:t>AE </a:t>
            </a:r>
            <a:r>
              <a:rPr b="0" lang="en-PH" sz="2000" spc="-1" strike="noStrike">
                <a:latin typeface="pà'11ãþ"/>
                <a:ea typeface="pà'11ãþ"/>
              </a:rPr>
              <a:t>: </a:t>
            </a:r>
            <a:r>
              <a:rPr b="0" lang="en-PH" sz="2000" spc="-1" strike="noStrike">
                <a:latin typeface=""/>
                <a:ea typeface=""/>
              </a:rPr>
              <a:t>EC </a:t>
            </a:r>
            <a:r>
              <a:rPr b="0" lang="en-PH" sz="2000" spc="-1" strike="noStrike">
                <a:latin typeface="pà'11ãþ"/>
                <a:ea typeface="pà'11ãþ"/>
              </a:rPr>
              <a:t>. Thus, taking the measurement of these sides, we have the proportion 6:8 = 3:</a:t>
            </a:r>
            <a:r>
              <a:rPr b="0" lang="en-PH" sz="2000" spc="-1" strike="noStrike">
                <a:latin typeface=""/>
                <a:ea typeface=""/>
              </a:rPr>
              <a:t>x</a:t>
            </a:r>
            <a:r>
              <a:rPr b="0" lang="en-PH" sz="2000" spc="-1" strike="noStrike">
                <a:latin typeface="pà'11ãþ"/>
                <a:ea typeface="pà'11ãþ"/>
              </a:rPr>
              <a:t>. </a:t>
            </a:r>
            <a:endParaRPr b="0" lang="en-PH" sz="2000" spc="-1" strike="noStrike">
              <a:latin typeface="pà'11ãþ"/>
              <a:ea typeface="pà'11ãþ"/>
            </a:endParaRPr>
          </a:p>
          <a:p>
            <a:r>
              <a:rPr b="0" lang="en-PH" sz="2000" spc="-1" strike="noStrike">
                <a:latin typeface="pà'11ãþ"/>
                <a:ea typeface="pà'11ãþ"/>
              </a:rPr>
              <a:t>From here, we can solve for the value of </a:t>
            </a:r>
            <a:r>
              <a:rPr b="0" lang="en-PH" sz="2000" spc="-1" strike="noStrike">
                <a:latin typeface=""/>
                <a:ea typeface=""/>
              </a:rPr>
              <a:t>x</a:t>
            </a:r>
            <a:r>
              <a:rPr b="0" lang="en-PH" sz="2000" spc="-1" strike="noStrike">
                <a:latin typeface="pà'11ãþ"/>
                <a:ea typeface="pà'11ãþ"/>
              </a:rPr>
              <a:t>.</a:t>
            </a:r>
            <a:endParaRPr b="0" lang="en-PH" sz="2000" spc="-1" strike="noStrike">
              <a:latin typeface="pà'11ãþ"/>
              <a:ea typeface="pà'11ãþ"/>
            </a:endParaRPr>
          </a:p>
          <a:p>
            <a:endParaRPr b="0" lang="en-PH" sz="2000" spc="-1" strike="noStrike">
              <a:latin typeface="pà'11ãþ"/>
              <a:ea typeface="pà'11ãþ"/>
            </a:endParaRPr>
          </a:p>
          <a:p>
            <a:pPr algn="ctr">
              <a:buNone/>
            </a:pPr>
            <a:r>
              <a:rPr b="0" lang="en-PH" sz="2000" spc="-1" strike="noStrike">
                <a:latin typeface="pà'11ãþ"/>
                <a:ea typeface="pà'11ãþ"/>
              </a:rPr>
              <a:t>Cross-multiply:</a:t>
            </a:r>
            <a:endParaRPr b="0" lang="en-PH" sz="2000" spc="-1" strike="noStrike">
              <a:latin typeface="pà'11ãþ"/>
              <a:ea typeface="pà'11ãþ"/>
            </a:endParaRPr>
          </a:p>
          <a:p>
            <a:pPr algn="ctr">
              <a:buNone/>
            </a:pPr>
            <a:r>
              <a:rPr b="0" lang="en-PH" sz="2000" spc="-1" strike="noStrike">
                <a:latin typeface="pà'11ãþ"/>
                <a:ea typeface="pà'11ãþ"/>
              </a:rPr>
              <a:t>6x = 3 * 8</a:t>
            </a:r>
            <a:endParaRPr b="0" lang="en-PH" sz="2000" spc="-1" strike="noStrike">
              <a:latin typeface="pà'11ãþ"/>
              <a:ea typeface="pà'11ãþ"/>
            </a:endParaRPr>
          </a:p>
          <a:p>
            <a:pPr algn="ctr">
              <a:buNone/>
            </a:pPr>
            <a:endParaRPr b="0" lang="en-PH" sz="2000" spc="-1" strike="noStrike">
              <a:latin typeface="pà'11ãþ"/>
              <a:ea typeface="pà'11ãþ"/>
            </a:endParaRPr>
          </a:p>
          <a:p>
            <a:pPr algn="ctr">
              <a:buNone/>
            </a:pPr>
            <a:r>
              <a:rPr b="0" lang="en-PH" sz="2000" spc="-1" strike="noStrike">
                <a:latin typeface="pà'11ãþ"/>
                <a:ea typeface="pà'11ãþ"/>
              </a:rPr>
              <a:t>Simplify the right-hand side of the equation:</a:t>
            </a:r>
            <a:endParaRPr b="0" lang="en-PH" sz="2000" spc="-1" strike="noStrike">
              <a:latin typeface="pà'11ãþ"/>
              <a:ea typeface="pà'11ãþ"/>
            </a:endParaRPr>
          </a:p>
          <a:p>
            <a:pPr algn="ctr">
              <a:buNone/>
            </a:pPr>
            <a:r>
              <a:rPr b="0" lang="en-PH" sz="2000" spc="-1" strike="noStrike">
                <a:latin typeface="pà'11ãþ"/>
                <a:ea typeface="pà'11ãþ"/>
              </a:rPr>
              <a:t>6x = 24</a:t>
            </a:r>
            <a:endParaRPr b="0" lang="en-PH" sz="2000" spc="-1" strike="noStrike">
              <a:latin typeface="pà'11ãþ"/>
              <a:ea typeface="pà'11ãþ"/>
            </a:endParaRPr>
          </a:p>
          <a:p>
            <a:pPr algn="ctr">
              <a:buNone/>
            </a:pPr>
            <a:endParaRPr b="0" lang="en-PH" sz="2000" spc="-1" strike="noStrike">
              <a:latin typeface="pà'11ãþ"/>
              <a:ea typeface="pà'11ãþ"/>
            </a:endParaRPr>
          </a:p>
          <a:p>
            <a:pPr algn="ctr">
              <a:buNone/>
            </a:pPr>
            <a:r>
              <a:rPr b="0" lang="en-PH" sz="2000" spc="-1" strike="noStrike">
                <a:latin typeface="pà'11ãþ"/>
                <a:ea typeface="pà'11ãþ"/>
              </a:rPr>
              <a:t>Divide both sides of the equation by 6:</a:t>
            </a:r>
            <a:endParaRPr b="0" lang="en-PH" sz="2000" spc="-1" strike="noStrike">
              <a:latin typeface="pà'11ãþ"/>
              <a:ea typeface="pà'11ãþ"/>
            </a:endParaRPr>
          </a:p>
          <a:p>
            <a:pPr algn="ctr">
              <a:buNone/>
            </a:pPr>
            <a:r>
              <a:rPr b="0" lang="en-PH" sz="2000" spc="-1" strike="noStrike">
                <a:latin typeface="pà'11ãþ"/>
                <a:ea typeface="pà'11ãþ"/>
              </a:rPr>
              <a:t>X = 24 / 6</a:t>
            </a:r>
            <a:endParaRPr b="0" lang="en-PH" sz="2000" spc="-1" strike="noStrike">
              <a:latin typeface="pà'11ãþ"/>
              <a:ea typeface="pà'11ãþ"/>
            </a:endParaRPr>
          </a:p>
          <a:p>
            <a:pPr algn="ctr">
              <a:buNone/>
            </a:pPr>
            <a:endParaRPr b="0" lang="en-PH" sz="2000" spc="-1" strike="noStrike">
              <a:latin typeface="pà'11ãþ"/>
              <a:ea typeface="pà'11ãþ"/>
            </a:endParaRPr>
          </a:p>
          <a:p>
            <a:pPr algn="ctr">
              <a:buNone/>
            </a:pPr>
            <a:r>
              <a:rPr b="0" lang="en-PH" sz="2000" spc="-1" strike="noStrike">
                <a:latin typeface="pà'11ãþ"/>
                <a:ea typeface="pà'11ãþ"/>
              </a:rPr>
              <a:t>Therefore, the value of x is 4.</a:t>
            </a:r>
            <a:endParaRPr b="0" lang="en-PH" sz="2000" spc="-1" strike="noStrike">
              <a:latin typeface="pà'11ãþ"/>
              <a:ea typeface="pà'11ãþ"/>
            </a:endParaRPr>
          </a:p>
        </p:txBody>
      </p:sp>
    </p:spTree>
  </p:cSld>
  <p:transition>
    <p:fade/>
  </p:transition>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83" name="" descr=""/>
          <p:cNvPicPr/>
          <p:nvPr/>
        </p:nvPicPr>
        <p:blipFill>
          <a:blip r:embed="rId1"/>
          <a:stretch/>
        </p:blipFill>
        <p:spPr>
          <a:xfrm>
            <a:off x="6060240" y="2340000"/>
            <a:ext cx="6167880" cy="5584320"/>
          </a:xfrm>
          <a:prstGeom prst="rect">
            <a:avLst/>
          </a:prstGeom>
          <a:ln w="0">
            <a:noFill/>
          </a:ln>
        </p:spPr>
      </p:pic>
      <p:sp>
        <p:nvSpPr>
          <p:cNvPr id="384" name="Freeform 84"/>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2"/>
            <a:srcRect/>
            <a:stretch/>
          </a:blipFill>
          <a:ln w="0">
            <a:noFill/>
          </a:ln>
        </p:spPr>
        <p:style>
          <a:lnRef idx="0"/>
          <a:fillRef idx="0"/>
          <a:effectRef idx="0"/>
          <a:fontRef idx="minor"/>
        </p:style>
      </p:sp>
      <p:grpSp>
        <p:nvGrpSpPr>
          <p:cNvPr id="385" name="Group 24"/>
          <p:cNvGrpSpPr/>
          <p:nvPr/>
        </p:nvGrpSpPr>
        <p:grpSpPr>
          <a:xfrm>
            <a:off x="16303320" y="0"/>
            <a:ext cx="1441080" cy="1441080"/>
            <a:chOff x="16303320" y="0"/>
            <a:chExt cx="1441080" cy="1441080"/>
          </a:xfrm>
        </p:grpSpPr>
        <p:sp>
          <p:nvSpPr>
            <p:cNvPr id="386" name="Freeform 85"/>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387" name="Freeform 86"/>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3"/>
            <a:srcRect/>
            <a:stretch/>
          </a:blipFill>
          <a:ln w="0">
            <a:noFill/>
          </a:ln>
        </p:spPr>
        <p:style>
          <a:lnRef idx="0"/>
          <a:fillRef idx="0"/>
          <a:effectRef idx="0"/>
          <a:fontRef idx="minor"/>
        </p:style>
      </p:sp>
      <p:sp>
        <p:nvSpPr>
          <p:cNvPr id="388" name="TextBox 94"/>
          <p:cNvSpPr/>
          <p:nvPr/>
        </p:nvSpPr>
        <p:spPr>
          <a:xfrm>
            <a:off x="368280" y="291240"/>
            <a:ext cx="1504044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000000"/>
                </a:solidFill>
                <a:latin typeface="Lato Bold Italics"/>
                <a:ea typeface="DejaVu Sans"/>
              </a:rPr>
              <a:t>Activity: </a:t>
            </a:r>
            <a:endParaRPr b="0" lang="en-PH" sz="3000" spc="-1" strike="noStrike">
              <a:latin typeface="Arial"/>
            </a:endParaRPr>
          </a:p>
        </p:txBody>
      </p:sp>
      <p:sp>
        <p:nvSpPr>
          <p:cNvPr id="389" name="TextBox 95"/>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390" name="TextBox 96"/>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391" name="TextBox 97"/>
          <p:cNvSpPr/>
          <p:nvPr/>
        </p:nvSpPr>
        <p:spPr>
          <a:xfrm>
            <a:off x="541440" y="1476000"/>
            <a:ext cx="17204760" cy="1829160"/>
          </a:xfrm>
          <a:prstGeom prst="rect">
            <a:avLst/>
          </a:prstGeom>
          <a:noFill/>
          <a:ln w="0">
            <a:noFill/>
          </a:ln>
        </p:spPr>
        <p:style>
          <a:lnRef idx="0"/>
          <a:fillRef idx="0"/>
          <a:effectRef idx="0"/>
          <a:fontRef idx="minor"/>
        </p:style>
        <p:txBody>
          <a:bodyPr lIns="0" rIns="0" tIns="0" bIns="0" anchor="t">
            <a:spAutoFit/>
          </a:bodyPr>
          <a:p>
            <a:pPr algn="ctr">
              <a:lnSpc>
                <a:spcPts val="3600"/>
              </a:lnSpc>
              <a:buNone/>
            </a:pPr>
            <a:r>
              <a:rPr b="1" lang="en-US" sz="2000" spc="-1" strike="noStrike">
                <a:solidFill>
                  <a:srgbClr val="000000"/>
                </a:solidFill>
                <a:latin typeface="Lato"/>
                <a:ea typeface="DejaVu Sans"/>
              </a:rPr>
              <a:t>Try It 5</a:t>
            </a:r>
            <a:endParaRPr b="0" lang="en-PH" sz="2000" spc="-1" strike="noStrike">
              <a:latin typeface="Arial"/>
            </a:endParaRPr>
          </a:p>
          <a:p>
            <a:pPr algn="ctr">
              <a:lnSpc>
                <a:spcPts val="3600"/>
              </a:lnSpc>
              <a:buNone/>
            </a:pPr>
            <a:r>
              <a:rPr b="1" lang="en-US" sz="2000" spc="-1" strike="noStrike">
                <a:solidFill>
                  <a:srgbClr val="000000"/>
                </a:solidFill>
                <a:latin typeface="Lato"/>
                <a:ea typeface="DejaVu Sans"/>
              </a:rPr>
              <a:t>Find the value of x in the given triangle below.</a:t>
            </a:r>
            <a:endParaRPr b="0" lang="en-PH" sz="2000" spc="-1" strike="noStrike">
              <a:latin typeface="Arial"/>
            </a:endParaRPr>
          </a:p>
          <a:p>
            <a:pPr algn="ctr">
              <a:lnSpc>
                <a:spcPts val="3600"/>
              </a:lnSpc>
              <a:buNone/>
            </a:pPr>
            <a:endParaRPr b="0" lang="en-PH" sz="2000" spc="-1" strike="noStrike">
              <a:latin typeface="Arial"/>
            </a:endParaRPr>
          </a:p>
          <a:p>
            <a:pPr algn="ctr">
              <a:lnSpc>
                <a:spcPts val="3600"/>
              </a:lnSpc>
              <a:buNone/>
            </a:pP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endParaRPr b="0" lang="en-PH" sz="2000" spc="-1" strike="noStrike">
              <a:latin typeface="Arial"/>
            </a:endParaRPr>
          </a:p>
        </p:txBody>
      </p:sp>
      <mc:AlternateContent>
        <mc:Choice xmlns:a14="http://schemas.microsoft.com/office/drawing/2010/main" Requires="a14">
          <p:sp>
            <p:nvSpPr>
              <p:cNvPr id="392" name=""/>
              <p:cNvSpPr txBox="1"/>
              <p:nvPr/>
            </p:nvSpPr>
            <p:spPr>
              <a:xfrm>
                <a:off x="9107640" y="5058720"/>
                <a:ext cx="72000" cy="169200"/>
              </a:xfrm>
              <a:prstGeom prst="rect">
                <a:avLst/>
              </a:prstGeom>
            </p:spPr>
            <p:txBody>
              <a:bodyPr/>
              <a:p>
                <a14:m>
                  <m:oMath xmlns:m="http://schemas.openxmlformats.org/officeDocument/2006/math"/>
                </a14:m>
              </a:p>
            </p:txBody>
          </p:sp>
        </mc:Choice>
        <mc:Fallback/>
      </mc:AlternateContent>
    </p:spTree>
  </p:cSld>
  <p:transition>
    <p:fade/>
  </p:transition>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93" name="" descr=""/>
          <p:cNvPicPr/>
          <p:nvPr/>
        </p:nvPicPr>
        <p:blipFill>
          <a:blip r:embed="rId1"/>
          <a:stretch/>
        </p:blipFill>
        <p:spPr>
          <a:xfrm>
            <a:off x="6060240" y="2340000"/>
            <a:ext cx="6167880" cy="5584320"/>
          </a:xfrm>
          <a:prstGeom prst="rect">
            <a:avLst/>
          </a:prstGeom>
          <a:ln w="0">
            <a:noFill/>
          </a:ln>
        </p:spPr>
      </p:pic>
      <p:sp>
        <p:nvSpPr>
          <p:cNvPr id="394" name="Freeform 87"/>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2"/>
            <a:srcRect/>
            <a:stretch/>
          </a:blipFill>
          <a:ln w="0">
            <a:noFill/>
          </a:ln>
        </p:spPr>
        <p:style>
          <a:lnRef idx="0"/>
          <a:fillRef idx="0"/>
          <a:effectRef idx="0"/>
          <a:fontRef idx="minor"/>
        </p:style>
      </p:sp>
      <p:grpSp>
        <p:nvGrpSpPr>
          <p:cNvPr id="395" name="Group 25"/>
          <p:cNvGrpSpPr/>
          <p:nvPr/>
        </p:nvGrpSpPr>
        <p:grpSpPr>
          <a:xfrm>
            <a:off x="16303320" y="0"/>
            <a:ext cx="1441080" cy="1441080"/>
            <a:chOff x="16303320" y="0"/>
            <a:chExt cx="1441080" cy="1441080"/>
          </a:xfrm>
        </p:grpSpPr>
        <p:sp>
          <p:nvSpPr>
            <p:cNvPr id="396" name="Freeform 88"/>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397" name="Freeform 89"/>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3"/>
            <a:srcRect/>
            <a:stretch/>
          </a:blipFill>
          <a:ln w="0">
            <a:noFill/>
          </a:ln>
        </p:spPr>
        <p:style>
          <a:lnRef idx="0"/>
          <a:fillRef idx="0"/>
          <a:effectRef idx="0"/>
          <a:fontRef idx="minor"/>
        </p:style>
      </p:sp>
      <p:sp>
        <p:nvSpPr>
          <p:cNvPr id="398" name="TextBox 98"/>
          <p:cNvSpPr/>
          <p:nvPr/>
        </p:nvSpPr>
        <p:spPr>
          <a:xfrm>
            <a:off x="368280" y="291240"/>
            <a:ext cx="1504044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000000"/>
                </a:solidFill>
                <a:latin typeface="Lato Bold Italics"/>
                <a:ea typeface="DejaVu Sans"/>
              </a:rPr>
              <a:t>Activity: ANSWER SHEET</a:t>
            </a:r>
            <a:endParaRPr b="0" lang="en-PH" sz="3000" spc="-1" strike="noStrike">
              <a:latin typeface="Arial"/>
            </a:endParaRPr>
          </a:p>
        </p:txBody>
      </p:sp>
      <p:sp>
        <p:nvSpPr>
          <p:cNvPr id="399" name="TextBox 99"/>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400" name="TextBox 100"/>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401" name="TextBox 101"/>
          <p:cNvSpPr/>
          <p:nvPr/>
        </p:nvSpPr>
        <p:spPr>
          <a:xfrm>
            <a:off x="541440" y="1476000"/>
            <a:ext cx="17204760" cy="1829160"/>
          </a:xfrm>
          <a:prstGeom prst="rect">
            <a:avLst/>
          </a:prstGeom>
          <a:noFill/>
          <a:ln w="0">
            <a:noFill/>
          </a:ln>
        </p:spPr>
        <p:style>
          <a:lnRef idx="0"/>
          <a:fillRef idx="0"/>
          <a:effectRef idx="0"/>
          <a:fontRef idx="minor"/>
        </p:style>
        <p:txBody>
          <a:bodyPr lIns="0" rIns="0" tIns="0" bIns="0" anchor="t">
            <a:spAutoFit/>
          </a:bodyPr>
          <a:p>
            <a:pPr algn="ctr">
              <a:lnSpc>
                <a:spcPts val="3600"/>
              </a:lnSpc>
              <a:buNone/>
            </a:pPr>
            <a:r>
              <a:rPr b="1" lang="en-US" sz="2000" spc="-1" strike="noStrike">
                <a:solidFill>
                  <a:srgbClr val="000000"/>
                </a:solidFill>
                <a:latin typeface="Lato"/>
                <a:ea typeface="DejaVu Sans"/>
              </a:rPr>
              <a:t>Try It 5</a:t>
            </a:r>
            <a:endParaRPr b="0" lang="en-PH" sz="2000" spc="-1" strike="noStrike">
              <a:latin typeface="Arial"/>
            </a:endParaRPr>
          </a:p>
          <a:p>
            <a:pPr algn="ctr">
              <a:lnSpc>
                <a:spcPts val="3600"/>
              </a:lnSpc>
              <a:buNone/>
            </a:pPr>
            <a:r>
              <a:rPr b="1" lang="en-US" sz="2000" spc="-1" strike="noStrike">
                <a:solidFill>
                  <a:srgbClr val="000000"/>
                </a:solidFill>
                <a:latin typeface="Lato"/>
                <a:ea typeface="DejaVu Sans"/>
              </a:rPr>
              <a:t>Find the value of x in the given triangle below.</a:t>
            </a:r>
            <a:endParaRPr b="0" lang="en-PH" sz="2000" spc="-1" strike="noStrike">
              <a:latin typeface="Arial"/>
            </a:endParaRPr>
          </a:p>
          <a:p>
            <a:pPr algn="ctr">
              <a:lnSpc>
                <a:spcPts val="3600"/>
              </a:lnSpc>
              <a:buNone/>
            </a:pPr>
            <a:endParaRPr b="0" lang="en-PH" sz="2000" spc="-1" strike="noStrike">
              <a:latin typeface="Arial"/>
            </a:endParaRPr>
          </a:p>
          <a:p>
            <a:pPr algn="ctr">
              <a:lnSpc>
                <a:spcPts val="3600"/>
              </a:lnSpc>
              <a:buNone/>
            </a:pP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endParaRPr b="0" lang="en-PH" sz="2000" spc="-1" strike="noStrike">
              <a:latin typeface="Arial"/>
            </a:endParaRPr>
          </a:p>
        </p:txBody>
      </p:sp>
      <mc:AlternateContent>
        <mc:Choice xmlns:a14="http://schemas.microsoft.com/office/drawing/2010/main" Requires="a14">
          <p:sp>
            <p:nvSpPr>
              <p:cNvPr id="402" name=""/>
              <p:cNvSpPr txBox="1"/>
              <p:nvPr/>
            </p:nvSpPr>
            <p:spPr>
              <a:xfrm>
                <a:off x="9107640" y="5058720"/>
                <a:ext cx="72000" cy="169200"/>
              </a:xfrm>
              <a:prstGeom prst="rect">
                <a:avLst/>
              </a:prstGeom>
            </p:spPr>
            <p:txBody>
              <a:bodyPr/>
              <a:p>
                <a14:m>
                  <m:oMath xmlns:m="http://schemas.openxmlformats.org/officeDocument/2006/math"/>
                </a14:m>
              </a:p>
            </p:txBody>
          </p:sp>
        </mc:Choice>
        <mc:Fallback/>
      </mc:AlternateContent>
      <p:sp>
        <p:nvSpPr>
          <p:cNvPr id="403" name=""/>
          <p:cNvSpPr txBox="1"/>
          <p:nvPr/>
        </p:nvSpPr>
        <p:spPr>
          <a:xfrm>
            <a:off x="8064000" y="7884000"/>
            <a:ext cx="2160000" cy="1023480"/>
          </a:xfrm>
          <a:prstGeom prst="rect">
            <a:avLst/>
          </a:prstGeom>
          <a:noFill/>
          <a:ln w="0">
            <a:noFill/>
          </a:ln>
        </p:spPr>
        <p:txBody>
          <a:bodyPr lIns="90000" rIns="90000" tIns="45000" bIns="45000" anchor="t">
            <a:noAutofit/>
          </a:bodyPr>
          <a:p>
            <a:pPr algn="ctr">
              <a:buNone/>
            </a:pPr>
            <a:r>
              <a:rPr b="1" lang="en-PH" sz="2000" spc="-1" strike="noStrike">
                <a:latin typeface="Montserrat"/>
              </a:rPr>
              <a:t>ANSWER</a:t>
            </a:r>
            <a:endParaRPr b="0" lang="en-PH" sz="2000" spc="-1" strike="noStrike">
              <a:latin typeface="Montserrat"/>
              <a:ea typeface=""/>
            </a:endParaRPr>
          </a:p>
          <a:p>
            <a:pPr algn="ctr">
              <a:buNone/>
            </a:pPr>
            <a:r>
              <a:rPr b="0" lang="en-PH" sz="2000" spc="-1" strike="noStrike">
                <a:latin typeface="Montserrat"/>
              </a:rPr>
              <a:t>Try It 5</a:t>
            </a:r>
            <a:endParaRPr b="0" lang="en-PH" sz="2000" spc="-1" strike="noStrike">
              <a:latin typeface="Montserrat"/>
              <a:ea typeface=""/>
            </a:endParaRPr>
          </a:p>
          <a:p>
            <a:pPr algn="ctr">
              <a:buNone/>
            </a:pPr>
            <a:r>
              <a:rPr b="0" lang="en-PH" sz="2000" spc="-1" strike="noStrike">
                <a:latin typeface="Montserrat"/>
                <a:ea typeface=""/>
              </a:rPr>
              <a:t>x </a:t>
            </a:r>
            <a:r>
              <a:rPr b="0" lang="en-PH" sz="2000" spc="-1" strike="noStrike">
                <a:latin typeface="Montserrat"/>
                <a:ea typeface="pà'11ãþ"/>
              </a:rPr>
              <a:t>= </a:t>
            </a:r>
            <a:r>
              <a:rPr b="0" lang="en-PH" sz="2000" spc="-1" strike="noStrike">
                <a:latin typeface="Montserrat"/>
                <a:ea typeface=""/>
              </a:rPr>
              <a:t>12</a:t>
            </a:r>
            <a:endParaRPr b="0" lang="en-PH" sz="2000" spc="-1" strike="noStrike">
              <a:latin typeface="Montserrat"/>
              <a:ea typeface=""/>
            </a:endParaRPr>
          </a:p>
        </p:txBody>
      </p:sp>
    </p:spTree>
  </p:cSld>
  <p:transition>
    <p:fade/>
  </p:transition>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4" name="Freeform 90"/>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405" name="Group 26"/>
          <p:cNvGrpSpPr/>
          <p:nvPr/>
        </p:nvGrpSpPr>
        <p:grpSpPr>
          <a:xfrm>
            <a:off x="16303320" y="0"/>
            <a:ext cx="1441080" cy="1441080"/>
            <a:chOff x="16303320" y="0"/>
            <a:chExt cx="1441080" cy="1441080"/>
          </a:xfrm>
        </p:grpSpPr>
        <p:sp>
          <p:nvSpPr>
            <p:cNvPr id="406" name="Freeform 91"/>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407" name="Freeform 92"/>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408" name="TextBox 102"/>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409" name="TextBox 103"/>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410" name="Freeform 93"/>
          <p:cNvSpPr/>
          <p:nvPr/>
        </p:nvSpPr>
        <p:spPr>
          <a:xfrm>
            <a:off x="13680" y="-2520"/>
            <a:ext cx="304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sp>
        <p:nvSpPr>
          <p:cNvPr id="411" name="TextBox 104"/>
          <p:cNvSpPr/>
          <p:nvPr/>
        </p:nvSpPr>
        <p:spPr>
          <a:xfrm>
            <a:off x="540000" y="262800"/>
            <a:ext cx="467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Proportion</a:t>
            </a:r>
            <a:endParaRPr b="0" lang="en-PH" sz="3000" spc="-1" strike="noStrike">
              <a:latin typeface="Arial"/>
            </a:endParaRPr>
          </a:p>
        </p:txBody>
      </p:sp>
      <p:sp>
        <p:nvSpPr>
          <p:cNvPr id="412" name="TextBox 105"/>
          <p:cNvSpPr/>
          <p:nvPr/>
        </p:nvSpPr>
        <p:spPr>
          <a:xfrm>
            <a:off x="4912920" y="1260000"/>
            <a:ext cx="8462160" cy="274680"/>
          </a:xfrm>
          <a:prstGeom prst="rect">
            <a:avLst/>
          </a:prstGeom>
          <a:noFill/>
          <a:ln w="0">
            <a:noFill/>
          </a:ln>
        </p:spPr>
        <p:style>
          <a:lnRef idx="0"/>
          <a:fillRef idx="0"/>
          <a:effectRef idx="0"/>
          <a:fontRef idx="minor"/>
        </p:style>
        <p:txBody>
          <a:bodyPr lIns="0" rIns="0" tIns="0" bIns="0" anchor="t">
            <a:spAutoFit/>
          </a:bodyPr>
          <a:p>
            <a:pPr algn="ctr">
              <a:buNone/>
            </a:pPr>
            <a:r>
              <a:rPr b="1" lang="en-US" sz="1800" spc="-1" strike="noStrike">
                <a:solidFill>
                  <a:srgbClr val="000000"/>
                </a:solidFill>
                <a:latin typeface="Montserrat"/>
                <a:ea typeface="DejaVu Sans"/>
              </a:rPr>
              <a:t>Example 6:</a:t>
            </a:r>
            <a:endParaRPr b="0" lang="en-PH" sz="1800" spc="-1" strike="noStrike">
              <a:latin typeface="Arial"/>
            </a:endParaRPr>
          </a:p>
        </p:txBody>
      </p:sp>
      <p:sp>
        <p:nvSpPr>
          <p:cNvPr id="413" name=""/>
          <p:cNvSpPr/>
          <p:nvPr/>
        </p:nvSpPr>
        <p:spPr>
          <a:xfrm>
            <a:off x="360000" y="1937520"/>
            <a:ext cx="9000000" cy="7242480"/>
          </a:xfrm>
          <a:prstGeom prst="rect">
            <a:avLst/>
          </a:prstGeom>
          <a:noFill/>
          <a:ln w="0">
            <a:noFill/>
          </a:ln>
        </p:spPr>
        <p:style>
          <a:lnRef idx="0"/>
          <a:fillRef idx="0"/>
          <a:effectRef idx="0"/>
          <a:fontRef idx="minor"/>
        </p:style>
      </p:sp>
      <p:sp>
        <p:nvSpPr>
          <p:cNvPr id="414" name=""/>
          <p:cNvSpPr txBox="1"/>
          <p:nvPr/>
        </p:nvSpPr>
        <p:spPr>
          <a:xfrm>
            <a:off x="540000" y="1440000"/>
            <a:ext cx="17460000" cy="5697000"/>
          </a:xfrm>
          <a:prstGeom prst="rect">
            <a:avLst/>
          </a:prstGeom>
          <a:noFill/>
          <a:ln w="0">
            <a:noFill/>
          </a:ln>
        </p:spPr>
        <p:txBody>
          <a:bodyPr lIns="90000" rIns="90000" tIns="45000" bIns="45000" anchor="t">
            <a:noAutofit/>
          </a:bodyPr>
          <a:p>
            <a:r>
              <a:rPr b="0" lang="en-PH" sz="2000" spc="-1" strike="noStrike">
                <a:latin typeface="pà'11ãþ"/>
                <a:ea typeface="pà'11ãþ"/>
              </a:rPr>
              <a:t>	</a:t>
            </a:r>
            <a:r>
              <a:rPr b="0" lang="en-PH" sz="2000" spc="-1" strike="noStrike">
                <a:latin typeface="pà'11ãþ"/>
                <a:ea typeface="pà'11ãþ"/>
              </a:rPr>
              <a:t>The amount of medication that should be administered to children is based on the ratio of the child’s weight to that of an average adult. The average adult’s weight of 70 kilograms is often used. If an adult dose of a medication is 20 milligrams, how much should a 14-kilogram child take for his/her medication?</a:t>
            </a:r>
            <a:endParaRPr b="0" lang="en-PH" sz="2000" spc="-1" strike="noStrike">
              <a:latin typeface="pà'11ãþ"/>
              <a:ea typeface="pà'11ãþ"/>
            </a:endParaRPr>
          </a:p>
        </p:txBody>
      </p:sp>
      <p:sp>
        <p:nvSpPr>
          <p:cNvPr id="415" name=""/>
          <p:cNvSpPr/>
          <p:nvPr/>
        </p:nvSpPr>
        <p:spPr>
          <a:xfrm>
            <a:off x="3780000" y="3376800"/>
            <a:ext cx="5025600" cy="0"/>
          </a:xfrm>
          <a:prstGeom prst="line">
            <a:avLst/>
          </a:prstGeom>
          <a:ln w="6120">
            <a:solidFill>
              <a:srgbClr val="231f20"/>
            </a:solidFill>
            <a:miter/>
          </a:ln>
        </p:spPr>
        <p:style>
          <a:lnRef idx="0"/>
          <a:fillRef idx="0"/>
          <a:effectRef idx="0"/>
          <a:fontRef idx="minor"/>
        </p:style>
      </p:sp>
      <p:sp>
        <p:nvSpPr>
          <p:cNvPr id="416" name=""/>
          <p:cNvSpPr/>
          <p:nvPr/>
        </p:nvSpPr>
        <p:spPr>
          <a:xfrm>
            <a:off x="9286200" y="3376800"/>
            <a:ext cx="4944960" cy="0"/>
          </a:xfrm>
          <a:prstGeom prst="line">
            <a:avLst/>
          </a:prstGeom>
          <a:ln w="6120">
            <a:solidFill>
              <a:srgbClr val="231f20"/>
            </a:solidFill>
            <a:miter/>
          </a:ln>
        </p:spPr>
        <p:style>
          <a:lnRef idx="0"/>
          <a:fillRef idx="0"/>
          <a:effectRef idx="0"/>
          <a:fontRef idx="minor"/>
        </p:style>
      </p:sp>
      <p:sp>
        <p:nvSpPr>
          <p:cNvPr id="417" name=""/>
          <p:cNvSpPr txBox="1"/>
          <p:nvPr/>
        </p:nvSpPr>
        <p:spPr>
          <a:xfrm>
            <a:off x="8933040" y="3218760"/>
            <a:ext cx="425880" cy="718560"/>
          </a:xfrm>
          <a:prstGeom prst="rect">
            <a:avLst/>
          </a:prstGeom>
          <a:noFill/>
          <a:ln w="0">
            <a:noFill/>
          </a:ln>
        </p:spPr>
        <p:txBody>
          <a:bodyPr lIns="0" rIns="0" tIns="0" bIns="0" anchor="t">
            <a:noAutofit/>
          </a:bodyPr>
          <a:p>
            <a:r>
              <a:rPr b="0" lang="en-PH" sz="2000" spc="-1" strike="noStrike">
                <a:solidFill>
                  <a:srgbClr val="231f20"/>
                </a:solidFill>
                <a:latin typeface="Montserrat"/>
              </a:rPr>
              <a:t>=</a:t>
            </a:r>
            <a:endParaRPr b="0" lang="en-PH" sz="2000" spc="-1" strike="noStrike">
              <a:latin typeface="Montserrat"/>
            </a:endParaRPr>
          </a:p>
        </p:txBody>
      </p:sp>
      <p:sp>
        <p:nvSpPr>
          <p:cNvPr id="418" name=""/>
          <p:cNvSpPr/>
          <p:nvPr/>
        </p:nvSpPr>
        <p:spPr>
          <a:xfrm>
            <a:off x="7625880" y="4454640"/>
            <a:ext cx="2698920" cy="0"/>
          </a:xfrm>
          <a:custGeom>
            <a:avLst/>
            <a:gdLst/>
            <a:ahLst/>
            <a:rect l="0" t="0" r="r" b="b"/>
            <a:pathLst>
              <a:path w="7498" h="1">
                <a:moveTo>
                  <a:pt x="0" y="0"/>
                </a:moveTo>
                <a:lnTo>
                  <a:pt x="3331" y="0"/>
                </a:lnTo>
                <a:moveTo>
                  <a:pt x="4668" y="0"/>
                </a:moveTo>
                <a:lnTo>
                  <a:pt x="7497" y="0"/>
                </a:lnTo>
              </a:path>
            </a:pathLst>
          </a:custGeom>
          <a:ln w="6120">
            <a:solidFill>
              <a:srgbClr val="231f20"/>
            </a:solidFill>
            <a:miter/>
          </a:ln>
        </p:spPr>
      </p:sp>
      <p:sp>
        <p:nvSpPr>
          <p:cNvPr id="419" name=""/>
          <p:cNvSpPr txBox="1"/>
          <p:nvPr/>
        </p:nvSpPr>
        <p:spPr>
          <a:xfrm>
            <a:off x="8952120" y="4296600"/>
            <a:ext cx="425880" cy="718560"/>
          </a:xfrm>
          <a:prstGeom prst="rect">
            <a:avLst/>
          </a:prstGeom>
          <a:noFill/>
          <a:ln w="0">
            <a:noFill/>
          </a:ln>
        </p:spPr>
        <p:txBody>
          <a:bodyPr lIns="0" rIns="0" tIns="0" bIns="0" anchor="t">
            <a:noAutofit/>
          </a:bodyPr>
          <a:p>
            <a:r>
              <a:rPr b="0" lang="en-PH" sz="2000" spc="-1" strike="noStrike">
                <a:solidFill>
                  <a:srgbClr val="231f20"/>
                </a:solidFill>
                <a:latin typeface="Montserrat"/>
              </a:rPr>
              <a:t>=</a:t>
            </a:r>
            <a:endParaRPr b="0" lang="en-PH" sz="2000" spc="-1" strike="noStrike">
              <a:latin typeface="Montserrat"/>
            </a:endParaRPr>
          </a:p>
        </p:txBody>
      </p:sp>
      <p:sp>
        <p:nvSpPr>
          <p:cNvPr id="420" name=""/>
          <p:cNvSpPr txBox="1"/>
          <p:nvPr/>
        </p:nvSpPr>
        <p:spPr>
          <a:xfrm>
            <a:off x="8957160" y="5234400"/>
            <a:ext cx="425880" cy="718200"/>
          </a:xfrm>
          <a:prstGeom prst="rect">
            <a:avLst/>
          </a:prstGeom>
          <a:noFill/>
          <a:ln w="0">
            <a:noFill/>
          </a:ln>
        </p:spPr>
        <p:txBody>
          <a:bodyPr lIns="0" rIns="0" tIns="0" bIns="0" anchor="t">
            <a:noAutofit/>
          </a:bodyPr>
          <a:p>
            <a:r>
              <a:rPr b="0" lang="en-PH" sz="2000" spc="-1" strike="noStrike">
                <a:solidFill>
                  <a:srgbClr val="231f20"/>
                </a:solidFill>
                <a:latin typeface="Montserrat"/>
              </a:rPr>
              <a:t>=</a:t>
            </a:r>
            <a:endParaRPr b="0" lang="en-PH" sz="2000" spc="-1" strike="noStrike">
              <a:latin typeface="Montserrat"/>
            </a:endParaRPr>
          </a:p>
        </p:txBody>
      </p:sp>
      <p:sp>
        <p:nvSpPr>
          <p:cNvPr id="421" name=""/>
          <p:cNvSpPr txBox="1"/>
          <p:nvPr/>
        </p:nvSpPr>
        <p:spPr>
          <a:xfrm>
            <a:off x="8957160" y="5761800"/>
            <a:ext cx="425880" cy="718200"/>
          </a:xfrm>
          <a:prstGeom prst="rect">
            <a:avLst/>
          </a:prstGeom>
          <a:noFill/>
          <a:ln w="0">
            <a:noFill/>
          </a:ln>
        </p:spPr>
        <p:txBody>
          <a:bodyPr lIns="0" rIns="0" tIns="0" bIns="0" anchor="t">
            <a:noAutofit/>
          </a:bodyPr>
          <a:p>
            <a:r>
              <a:rPr b="0" lang="en-PH" sz="2000" spc="-1" strike="noStrike">
                <a:solidFill>
                  <a:srgbClr val="231f20"/>
                </a:solidFill>
                <a:latin typeface="Montserrat"/>
              </a:rPr>
              <a:t>=</a:t>
            </a:r>
            <a:endParaRPr b="0" lang="en-PH" sz="2000" spc="-1" strike="noStrike">
              <a:latin typeface="Montserrat"/>
            </a:endParaRPr>
          </a:p>
        </p:txBody>
      </p:sp>
      <p:sp>
        <p:nvSpPr>
          <p:cNvPr id="422" name=""/>
          <p:cNvSpPr txBox="1"/>
          <p:nvPr/>
        </p:nvSpPr>
        <p:spPr>
          <a:xfrm>
            <a:off x="4353480" y="2975400"/>
            <a:ext cx="3746520" cy="401400"/>
          </a:xfrm>
          <a:prstGeom prst="rect">
            <a:avLst/>
          </a:prstGeom>
          <a:noFill/>
          <a:ln w="0">
            <a:noFill/>
          </a:ln>
        </p:spPr>
        <p:txBody>
          <a:bodyPr lIns="90000" rIns="90000" tIns="45000" bIns="45000" anchor="t">
            <a:noAutofit/>
          </a:bodyPr>
          <a:p>
            <a:pPr algn="ctr">
              <a:buNone/>
            </a:pPr>
            <a:r>
              <a:rPr b="0" lang="en-PH" sz="2000" spc="-1" strike="noStrike">
                <a:latin typeface="Montserrat"/>
                <a:ea typeface=""/>
              </a:rPr>
              <a:t>adult weight</a:t>
            </a:r>
            <a:endParaRPr b="0" lang="en-PH" sz="2000" spc="-1" strike="noStrike">
              <a:latin typeface="Montserrat"/>
              <a:ea typeface=""/>
            </a:endParaRPr>
          </a:p>
        </p:txBody>
      </p:sp>
      <p:sp>
        <p:nvSpPr>
          <p:cNvPr id="423" name=""/>
          <p:cNvSpPr txBox="1"/>
          <p:nvPr/>
        </p:nvSpPr>
        <p:spPr>
          <a:xfrm>
            <a:off x="10044000" y="2952000"/>
            <a:ext cx="3746520" cy="401400"/>
          </a:xfrm>
          <a:prstGeom prst="rect">
            <a:avLst/>
          </a:prstGeom>
          <a:noFill/>
          <a:ln w="0">
            <a:noFill/>
          </a:ln>
        </p:spPr>
        <p:txBody>
          <a:bodyPr lIns="90000" rIns="90000" tIns="45000" bIns="45000" anchor="t">
            <a:noAutofit/>
          </a:bodyPr>
          <a:p>
            <a:pPr algn="ctr">
              <a:buNone/>
            </a:pPr>
            <a:r>
              <a:rPr b="0" lang="en-PH" sz="2000" spc="-1" strike="noStrike">
                <a:latin typeface="Montserrat"/>
                <a:ea typeface=""/>
              </a:rPr>
              <a:t>child weight</a:t>
            </a:r>
            <a:endParaRPr b="0" lang="en-PH" sz="2000" spc="-1" strike="noStrike">
              <a:latin typeface="Montserrat"/>
              <a:ea typeface=""/>
            </a:endParaRPr>
          </a:p>
        </p:txBody>
      </p:sp>
      <p:sp>
        <p:nvSpPr>
          <p:cNvPr id="424" name=""/>
          <p:cNvSpPr txBox="1"/>
          <p:nvPr/>
        </p:nvSpPr>
        <p:spPr>
          <a:xfrm>
            <a:off x="4356000" y="3420000"/>
            <a:ext cx="3746520" cy="401400"/>
          </a:xfrm>
          <a:prstGeom prst="rect">
            <a:avLst/>
          </a:prstGeom>
          <a:noFill/>
          <a:ln w="0">
            <a:noFill/>
          </a:ln>
        </p:spPr>
        <p:txBody>
          <a:bodyPr lIns="90000" rIns="90000" tIns="45000" bIns="45000" anchor="t">
            <a:noAutofit/>
          </a:bodyPr>
          <a:p>
            <a:pPr algn="ctr">
              <a:buNone/>
            </a:pPr>
            <a:r>
              <a:rPr b="0" lang="en-PH" sz="2000" spc="-1" strike="noStrike">
                <a:latin typeface="Montserrat"/>
                <a:ea typeface=""/>
              </a:rPr>
              <a:t>adult dose of medication</a:t>
            </a:r>
            <a:endParaRPr b="0" lang="en-PH" sz="2000" spc="-1" strike="noStrike">
              <a:latin typeface="Montserrat"/>
              <a:ea typeface=""/>
            </a:endParaRPr>
          </a:p>
        </p:txBody>
      </p:sp>
      <p:sp>
        <p:nvSpPr>
          <p:cNvPr id="425" name=""/>
          <p:cNvSpPr txBox="1"/>
          <p:nvPr/>
        </p:nvSpPr>
        <p:spPr>
          <a:xfrm>
            <a:off x="9365400" y="3420360"/>
            <a:ext cx="5220000" cy="401400"/>
          </a:xfrm>
          <a:prstGeom prst="rect">
            <a:avLst/>
          </a:prstGeom>
          <a:noFill/>
          <a:ln w="0">
            <a:noFill/>
          </a:ln>
        </p:spPr>
        <p:txBody>
          <a:bodyPr lIns="90000" rIns="90000" tIns="45000" bIns="45000" anchor="t">
            <a:noAutofit/>
          </a:bodyPr>
          <a:p>
            <a:pPr algn="ctr">
              <a:buNone/>
            </a:pPr>
            <a:r>
              <a:rPr b="0" lang="en-PH" sz="2000" spc="-1" strike="noStrike">
                <a:latin typeface="Montserrat"/>
                <a:ea typeface=""/>
              </a:rPr>
              <a:t>child dose of medication</a:t>
            </a:r>
            <a:endParaRPr b="0" lang="en-PH" sz="2000" spc="-1" strike="noStrike">
              <a:latin typeface="Montserrat"/>
              <a:ea typeface=""/>
            </a:endParaRPr>
          </a:p>
        </p:txBody>
      </p:sp>
      <p:sp>
        <p:nvSpPr>
          <p:cNvPr id="426" name=""/>
          <p:cNvSpPr txBox="1"/>
          <p:nvPr/>
        </p:nvSpPr>
        <p:spPr>
          <a:xfrm>
            <a:off x="7560000" y="3960000"/>
            <a:ext cx="1260000" cy="401400"/>
          </a:xfrm>
          <a:prstGeom prst="rect">
            <a:avLst/>
          </a:prstGeom>
          <a:noFill/>
          <a:ln w="0">
            <a:noFill/>
          </a:ln>
        </p:spPr>
        <p:txBody>
          <a:bodyPr lIns="90000" rIns="90000" tIns="45000" bIns="45000" anchor="t">
            <a:noAutofit/>
          </a:bodyPr>
          <a:p>
            <a:pPr algn="ctr">
              <a:buNone/>
            </a:pPr>
            <a:r>
              <a:rPr b="0" lang="en-PH" sz="2000" spc="-1" strike="noStrike">
                <a:latin typeface="Montserrat"/>
                <a:ea typeface=""/>
              </a:rPr>
              <a:t>70 kg</a:t>
            </a:r>
            <a:endParaRPr b="0" lang="en-PH" sz="2000" spc="-1" strike="noStrike">
              <a:latin typeface="Montserrat"/>
              <a:ea typeface=""/>
            </a:endParaRPr>
          </a:p>
        </p:txBody>
      </p:sp>
      <p:sp>
        <p:nvSpPr>
          <p:cNvPr id="427" name=""/>
          <p:cNvSpPr txBox="1"/>
          <p:nvPr/>
        </p:nvSpPr>
        <p:spPr>
          <a:xfrm>
            <a:off x="7560000" y="4536000"/>
            <a:ext cx="1260000" cy="401400"/>
          </a:xfrm>
          <a:prstGeom prst="rect">
            <a:avLst/>
          </a:prstGeom>
          <a:noFill/>
          <a:ln w="0">
            <a:noFill/>
          </a:ln>
        </p:spPr>
        <p:txBody>
          <a:bodyPr lIns="90000" rIns="90000" tIns="45000" bIns="45000" anchor="t">
            <a:noAutofit/>
          </a:bodyPr>
          <a:p>
            <a:pPr algn="ctr">
              <a:buNone/>
            </a:pPr>
            <a:r>
              <a:rPr b="0" lang="en-PH" sz="2000" spc="-1" strike="noStrike">
                <a:latin typeface="Montserrat"/>
                <a:ea typeface=""/>
              </a:rPr>
              <a:t>20 mg</a:t>
            </a:r>
            <a:endParaRPr b="0" lang="en-PH" sz="2000" spc="-1" strike="noStrike">
              <a:latin typeface="Montserrat"/>
              <a:ea typeface=""/>
            </a:endParaRPr>
          </a:p>
        </p:txBody>
      </p:sp>
      <p:sp>
        <p:nvSpPr>
          <p:cNvPr id="428" name=""/>
          <p:cNvSpPr txBox="1"/>
          <p:nvPr/>
        </p:nvSpPr>
        <p:spPr>
          <a:xfrm>
            <a:off x="9252000" y="3960000"/>
            <a:ext cx="1260000" cy="401400"/>
          </a:xfrm>
          <a:prstGeom prst="rect">
            <a:avLst/>
          </a:prstGeom>
          <a:noFill/>
          <a:ln w="0">
            <a:noFill/>
          </a:ln>
        </p:spPr>
        <p:txBody>
          <a:bodyPr lIns="90000" rIns="90000" tIns="45000" bIns="45000" anchor="t">
            <a:noAutofit/>
          </a:bodyPr>
          <a:p>
            <a:pPr algn="ctr">
              <a:buNone/>
            </a:pPr>
            <a:r>
              <a:rPr b="0" lang="en-PH" sz="2000" spc="-1" strike="noStrike">
                <a:latin typeface="Montserrat"/>
                <a:ea typeface=""/>
              </a:rPr>
              <a:t>14 kg</a:t>
            </a:r>
            <a:endParaRPr b="0" lang="en-PH" sz="2000" spc="-1" strike="noStrike">
              <a:latin typeface="Montserrat"/>
              <a:ea typeface=""/>
            </a:endParaRPr>
          </a:p>
        </p:txBody>
      </p:sp>
      <p:sp>
        <p:nvSpPr>
          <p:cNvPr id="429" name=""/>
          <p:cNvSpPr txBox="1"/>
          <p:nvPr/>
        </p:nvSpPr>
        <p:spPr>
          <a:xfrm>
            <a:off x="9324000" y="4536000"/>
            <a:ext cx="1260000" cy="401400"/>
          </a:xfrm>
          <a:prstGeom prst="rect">
            <a:avLst/>
          </a:prstGeom>
          <a:noFill/>
          <a:ln w="0">
            <a:noFill/>
          </a:ln>
        </p:spPr>
        <p:txBody>
          <a:bodyPr lIns="90000" rIns="90000" tIns="45000" bIns="45000" anchor="t">
            <a:noAutofit/>
          </a:bodyPr>
          <a:p>
            <a:pPr algn="ctr">
              <a:buNone/>
            </a:pPr>
            <a:r>
              <a:rPr b="0" lang="en-PH" sz="2000" spc="-1" strike="noStrike">
                <a:latin typeface="Montserrat"/>
                <a:ea typeface=""/>
              </a:rPr>
              <a:t>x mg</a:t>
            </a:r>
            <a:endParaRPr b="0" lang="en-PH" sz="2000" spc="-1" strike="noStrike">
              <a:latin typeface="Montserrat"/>
              <a:ea typeface=""/>
            </a:endParaRPr>
          </a:p>
        </p:txBody>
      </p:sp>
      <p:sp>
        <p:nvSpPr>
          <p:cNvPr id="430" name=""/>
          <p:cNvSpPr txBox="1"/>
          <p:nvPr/>
        </p:nvSpPr>
        <p:spPr>
          <a:xfrm>
            <a:off x="7697160" y="5142600"/>
            <a:ext cx="1260000" cy="401400"/>
          </a:xfrm>
          <a:prstGeom prst="rect">
            <a:avLst/>
          </a:prstGeom>
          <a:noFill/>
          <a:ln w="0">
            <a:noFill/>
          </a:ln>
        </p:spPr>
        <p:txBody>
          <a:bodyPr lIns="90000" rIns="90000" tIns="45000" bIns="45000" anchor="t">
            <a:noAutofit/>
          </a:bodyPr>
          <a:p>
            <a:pPr algn="ctr">
              <a:buNone/>
            </a:pPr>
            <a:r>
              <a:rPr b="0" lang="en-PH" sz="2000" spc="-1" strike="noStrike">
                <a:latin typeface="Montserrat"/>
                <a:ea typeface=""/>
              </a:rPr>
              <a:t>70x</a:t>
            </a:r>
            <a:endParaRPr b="0" lang="en-PH" sz="2000" spc="-1" strike="noStrike">
              <a:latin typeface="Montserrat"/>
              <a:ea typeface=""/>
            </a:endParaRPr>
          </a:p>
        </p:txBody>
      </p:sp>
      <p:sp>
        <p:nvSpPr>
          <p:cNvPr id="431" name=""/>
          <p:cNvSpPr txBox="1"/>
          <p:nvPr/>
        </p:nvSpPr>
        <p:spPr>
          <a:xfrm>
            <a:off x="9180000" y="5148000"/>
            <a:ext cx="1260000" cy="401400"/>
          </a:xfrm>
          <a:prstGeom prst="rect">
            <a:avLst/>
          </a:prstGeom>
          <a:noFill/>
          <a:ln w="0">
            <a:noFill/>
          </a:ln>
        </p:spPr>
        <p:txBody>
          <a:bodyPr lIns="90000" rIns="90000" tIns="45000" bIns="45000" anchor="t">
            <a:noAutofit/>
          </a:bodyPr>
          <a:p>
            <a:pPr algn="ctr">
              <a:buNone/>
            </a:pPr>
            <a:r>
              <a:rPr b="0" lang="en-PH" sz="2000" spc="-1" strike="noStrike">
                <a:latin typeface="Montserrat"/>
                <a:ea typeface=""/>
              </a:rPr>
              <a:t>280</a:t>
            </a:r>
            <a:endParaRPr b="0" lang="en-PH" sz="2000" spc="-1" strike="noStrike">
              <a:latin typeface="Montserrat"/>
              <a:ea typeface=""/>
            </a:endParaRPr>
          </a:p>
        </p:txBody>
      </p:sp>
      <p:sp>
        <p:nvSpPr>
          <p:cNvPr id="432" name=""/>
          <p:cNvSpPr txBox="1"/>
          <p:nvPr/>
        </p:nvSpPr>
        <p:spPr>
          <a:xfrm>
            <a:off x="7697160" y="5646600"/>
            <a:ext cx="1260000" cy="401400"/>
          </a:xfrm>
          <a:prstGeom prst="rect">
            <a:avLst/>
          </a:prstGeom>
          <a:noFill/>
          <a:ln w="0">
            <a:noFill/>
          </a:ln>
        </p:spPr>
        <p:txBody>
          <a:bodyPr lIns="90000" rIns="90000" tIns="45000" bIns="45000" anchor="t">
            <a:noAutofit/>
          </a:bodyPr>
          <a:p>
            <a:pPr algn="ctr">
              <a:buNone/>
            </a:pPr>
            <a:r>
              <a:rPr b="0" lang="en-PH" sz="2000" spc="-1" strike="noStrike">
                <a:latin typeface="Montserrat"/>
                <a:ea typeface=""/>
              </a:rPr>
              <a:t>x</a:t>
            </a:r>
            <a:endParaRPr b="0" lang="en-PH" sz="2000" spc="-1" strike="noStrike">
              <a:latin typeface="Montserrat"/>
              <a:ea typeface=""/>
            </a:endParaRPr>
          </a:p>
        </p:txBody>
      </p:sp>
      <p:sp>
        <p:nvSpPr>
          <p:cNvPr id="433" name=""/>
          <p:cNvSpPr txBox="1"/>
          <p:nvPr/>
        </p:nvSpPr>
        <p:spPr>
          <a:xfrm>
            <a:off x="9252000" y="5646960"/>
            <a:ext cx="1260000" cy="401400"/>
          </a:xfrm>
          <a:prstGeom prst="rect">
            <a:avLst/>
          </a:prstGeom>
          <a:noFill/>
          <a:ln w="0">
            <a:noFill/>
          </a:ln>
        </p:spPr>
        <p:txBody>
          <a:bodyPr lIns="90000" rIns="90000" tIns="45000" bIns="45000" anchor="t">
            <a:noAutofit/>
          </a:bodyPr>
          <a:p>
            <a:pPr algn="ctr">
              <a:buNone/>
            </a:pPr>
            <a:r>
              <a:rPr b="0" lang="en-PH" sz="2000" spc="-1" strike="noStrike">
                <a:latin typeface="Montserrat"/>
                <a:ea typeface=""/>
              </a:rPr>
              <a:t>4 mg</a:t>
            </a:r>
            <a:endParaRPr b="0" lang="en-PH" sz="2000" spc="-1" strike="noStrike">
              <a:latin typeface="Montserrat"/>
              <a:ea typeface=""/>
            </a:endParaRPr>
          </a:p>
        </p:txBody>
      </p:sp>
    </p:spTree>
  </p:cSld>
  <p:transition>
    <p:fade/>
  </p:transition>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4" name="Freeform 94"/>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435" name="Group 27"/>
          <p:cNvGrpSpPr/>
          <p:nvPr/>
        </p:nvGrpSpPr>
        <p:grpSpPr>
          <a:xfrm>
            <a:off x="16303320" y="0"/>
            <a:ext cx="1441080" cy="1441080"/>
            <a:chOff x="16303320" y="0"/>
            <a:chExt cx="1441080" cy="1441080"/>
          </a:xfrm>
        </p:grpSpPr>
        <p:sp>
          <p:nvSpPr>
            <p:cNvPr id="436" name="Freeform 95"/>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437" name="Freeform 96"/>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438" name="TextBox 106"/>
          <p:cNvSpPr/>
          <p:nvPr/>
        </p:nvSpPr>
        <p:spPr>
          <a:xfrm>
            <a:off x="368280" y="291240"/>
            <a:ext cx="1504044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000000"/>
                </a:solidFill>
                <a:latin typeface="Lato Bold Italics"/>
                <a:ea typeface="DejaVu Sans"/>
              </a:rPr>
              <a:t>Activity: </a:t>
            </a:r>
            <a:endParaRPr b="0" lang="en-PH" sz="3000" spc="-1" strike="noStrike">
              <a:latin typeface="Arial"/>
            </a:endParaRPr>
          </a:p>
        </p:txBody>
      </p:sp>
      <p:sp>
        <p:nvSpPr>
          <p:cNvPr id="439" name="TextBox 107"/>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440" name="TextBox 108"/>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441" name="TextBox 109"/>
          <p:cNvSpPr/>
          <p:nvPr/>
        </p:nvSpPr>
        <p:spPr>
          <a:xfrm>
            <a:off x="541440" y="1440000"/>
            <a:ext cx="17204760" cy="457560"/>
          </a:xfrm>
          <a:prstGeom prst="rect">
            <a:avLst/>
          </a:prstGeom>
          <a:noFill/>
          <a:ln w="0">
            <a:noFill/>
          </a:ln>
        </p:spPr>
        <p:style>
          <a:lnRef idx="0"/>
          <a:fillRef idx="0"/>
          <a:effectRef idx="0"/>
          <a:fontRef idx="minor"/>
        </p:style>
        <p:txBody>
          <a:bodyPr lIns="0" rIns="0" tIns="0" bIns="0" anchor="t">
            <a:spAutoFit/>
          </a:bodyPr>
          <a:p>
            <a:pPr algn="ctr">
              <a:lnSpc>
                <a:spcPts val="3600"/>
              </a:lnSpc>
              <a:buNone/>
            </a:pPr>
            <a:r>
              <a:rPr b="1" lang="en-US" sz="2000" spc="-1" strike="noStrike">
                <a:solidFill>
                  <a:srgbClr val="000000"/>
                </a:solidFill>
                <a:latin typeface="Lato"/>
                <a:ea typeface="DejaVu Sans"/>
              </a:rPr>
              <a:t>Try It 6</a:t>
            </a:r>
            <a:endParaRPr b="0" lang="en-PH" sz="2000" spc="-1" strike="noStrike">
              <a:latin typeface="Arial"/>
            </a:endParaRPr>
          </a:p>
        </p:txBody>
      </p:sp>
      <mc:AlternateContent>
        <mc:Choice xmlns:a14="http://schemas.microsoft.com/office/drawing/2010/main" Requires="a14">
          <p:sp>
            <p:nvSpPr>
              <p:cNvPr id="442" name=""/>
              <p:cNvSpPr txBox="1"/>
              <p:nvPr/>
            </p:nvSpPr>
            <p:spPr>
              <a:xfrm>
                <a:off x="9107640" y="5058720"/>
                <a:ext cx="72000" cy="169200"/>
              </a:xfrm>
              <a:prstGeom prst="rect">
                <a:avLst/>
              </a:prstGeom>
            </p:spPr>
            <p:txBody>
              <a:bodyPr/>
              <a:p>
                <a14:m>
                  <m:oMath xmlns:m="http://schemas.openxmlformats.org/officeDocument/2006/math"/>
                </a14:m>
              </a:p>
            </p:txBody>
          </p:sp>
        </mc:Choice>
        <mc:Fallback/>
      </mc:AlternateContent>
      <p:sp>
        <p:nvSpPr>
          <p:cNvPr id="443" name=""/>
          <p:cNvSpPr txBox="1"/>
          <p:nvPr/>
        </p:nvSpPr>
        <p:spPr>
          <a:xfrm>
            <a:off x="662040" y="1980000"/>
            <a:ext cx="16964280" cy="1490040"/>
          </a:xfrm>
          <a:prstGeom prst="rect">
            <a:avLst/>
          </a:prstGeom>
          <a:noFill/>
          <a:ln w="0">
            <a:noFill/>
          </a:ln>
        </p:spPr>
        <p:txBody>
          <a:bodyPr lIns="90000" rIns="90000" tIns="45000" bIns="45000" anchor="t">
            <a:noAutofit/>
          </a:bodyPr>
          <a:p>
            <a:pPr>
              <a:lnSpc>
                <a:spcPct val="150000"/>
              </a:lnSpc>
              <a:buNone/>
            </a:pPr>
            <a:r>
              <a:rPr b="0" lang="en-PH" sz="2000" spc="-1" strike="noStrike">
                <a:latin typeface="Montserrat"/>
              </a:rPr>
              <a:t>	</a:t>
            </a:r>
            <a:r>
              <a:rPr b="0" lang="en-PH" sz="2000" spc="-1" strike="noStrike">
                <a:latin typeface="Montserrat"/>
              </a:rPr>
              <a:t>The amount of medication that should be administered to children is based on the ratio of the child’s weight to that of an average adult. The average adult weight of 70 kilograms is often used. If an adult dose of a medication is 20 milligrams, how</a:t>
            </a:r>
            <a:endParaRPr b="0" lang="en-PH" sz="2000" spc="-1" strike="noStrike">
              <a:latin typeface="Montserrat"/>
              <a:ea typeface="pà'11ãþ"/>
            </a:endParaRPr>
          </a:p>
          <a:p>
            <a:pPr>
              <a:lnSpc>
                <a:spcPct val="150000"/>
              </a:lnSpc>
              <a:buNone/>
            </a:pPr>
            <a:r>
              <a:rPr b="0" lang="en-PH" sz="2000" spc="-1" strike="noStrike">
                <a:latin typeface="Montserrat"/>
              </a:rPr>
              <a:t>much should a 10.5-kilogram child take for his/her medication? </a:t>
            </a:r>
            <a:endParaRPr b="0" lang="en-PH" sz="2000" spc="-1" strike="noStrike">
              <a:latin typeface="Montserrat"/>
              <a:ea typeface="pà'11ãþ"/>
            </a:endParaRPr>
          </a:p>
        </p:txBody>
      </p:sp>
    </p:spTree>
  </p:cSld>
  <p:transition>
    <p:fade/>
  </p:transition>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4" name="Freeform 97"/>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445" name="Group 28"/>
          <p:cNvGrpSpPr/>
          <p:nvPr/>
        </p:nvGrpSpPr>
        <p:grpSpPr>
          <a:xfrm>
            <a:off x="16303320" y="0"/>
            <a:ext cx="1441080" cy="1441080"/>
            <a:chOff x="16303320" y="0"/>
            <a:chExt cx="1441080" cy="1441080"/>
          </a:xfrm>
        </p:grpSpPr>
        <p:sp>
          <p:nvSpPr>
            <p:cNvPr id="446" name="Freeform 98"/>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447" name="Freeform 99"/>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448" name="TextBox 110"/>
          <p:cNvSpPr/>
          <p:nvPr/>
        </p:nvSpPr>
        <p:spPr>
          <a:xfrm>
            <a:off x="368280" y="291240"/>
            <a:ext cx="1504044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000000"/>
                </a:solidFill>
                <a:latin typeface="Lato Bold Italics"/>
                <a:ea typeface="DejaVu Sans"/>
              </a:rPr>
              <a:t>Activity: ANSWER SHEET</a:t>
            </a:r>
            <a:endParaRPr b="0" lang="en-PH" sz="3000" spc="-1" strike="noStrike">
              <a:latin typeface="Arial"/>
            </a:endParaRPr>
          </a:p>
        </p:txBody>
      </p:sp>
      <p:sp>
        <p:nvSpPr>
          <p:cNvPr id="449" name="TextBox 111"/>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450" name="TextBox 112"/>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451" name="TextBox 113"/>
          <p:cNvSpPr/>
          <p:nvPr/>
        </p:nvSpPr>
        <p:spPr>
          <a:xfrm>
            <a:off x="541440" y="1440000"/>
            <a:ext cx="17204760" cy="457560"/>
          </a:xfrm>
          <a:prstGeom prst="rect">
            <a:avLst/>
          </a:prstGeom>
          <a:noFill/>
          <a:ln w="0">
            <a:noFill/>
          </a:ln>
        </p:spPr>
        <p:style>
          <a:lnRef idx="0"/>
          <a:fillRef idx="0"/>
          <a:effectRef idx="0"/>
          <a:fontRef idx="minor"/>
        </p:style>
        <p:txBody>
          <a:bodyPr lIns="0" rIns="0" tIns="0" bIns="0" anchor="t">
            <a:spAutoFit/>
          </a:bodyPr>
          <a:p>
            <a:pPr algn="ctr">
              <a:lnSpc>
                <a:spcPts val="3600"/>
              </a:lnSpc>
              <a:buNone/>
            </a:pPr>
            <a:r>
              <a:rPr b="1" lang="en-US" sz="2000" spc="-1" strike="noStrike">
                <a:solidFill>
                  <a:srgbClr val="000000"/>
                </a:solidFill>
                <a:latin typeface="Montserrat"/>
                <a:ea typeface="DejaVu Sans"/>
              </a:rPr>
              <a:t>Try It 6</a:t>
            </a:r>
            <a:endParaRPr b="1" lang="en-PH" sz="2000" spc="-1" strike="noStrike">
              <a:latin typeface="Montserrat"/>
            </a:endParaRPr>
          </a:p>
        </p:txBody>
      </p:sp>
      <mc:AlternateContent>
        <mc:Choice xmlns:a14="http://schemas.microsoft.com/office/drawing/2010/main" Requires="a14">
          <p:sp>
            <p:nvSpPr>
              <p:cNvPr id="452" name=""/>
              <p:cNvSpPr txBox="1"/>
              <p:nvPr/>
            </p:nvSpPr>
            <p:spPr>
              <a:xfrm>
                <a:off x="9107640" y="5058720"/>
                <a:ext cx="72000" cy="169200"/>
              </a:xfrm>
              <a:prstGeom prst="rect">
                <a:avLst/>
              </a:prstGeom>
            </p:spPr>
            <p:txBody>
              <a:bodyPr/>
              <a:p>
                <a14:m>
                  <m:oMath xmlns:m="http://schemas.openxmlformats.org/officeDocument/2006/math"/>
                </a14:m>
              </a:p>
            </p:txBody>
          </p:sp>
        </mc:Choice>
        <mc:Fallback/>
      </mc:AlternateContent>
      <p:sp>
        <p:nvSpPr>
          <p:cNvPr id="453" name=""/>
          <p:cNvSpPr txBox="1"/>
          <p:nvPr/>
        </p:nvSpPr>
        <p:spPr>
          <a:xfrm>
            <a:off x="3744000" y="4294440"/>
            <a:ext cx="10800000" cy="1334520"/>
          </a:xfrm>
          <a:prstGeom prst="rect">
            <a:avLst/>
          </a:prstGeom>
          <a:noFill/>
          <a:ln w="0">
            <a:noFill/>
          </a:ln>
        </p:spPr>
        <p:txBody>
          <a:bodyPr lIns="90000" rIns="90000" tIns="45000" bIns="45000" anchor="t">
            <a:noAutofit/>
          </a:bodyPr>
          <a:p>
            <a:pPr algn="ctr">
              <a:buNone/>
            </a:pPr>
            <a:r>
              <a:rPr b="1" lang="en-PH" sz="2000" spc="-1" strike="noStrike">
                <a:latin typeface="Montserrat"/>
              </a:rPr>
              <a:t>ANSWER:</a:t>
            </a:r>
            <a:endParaRPr b="0" lang="en-PH" sz="2000" spc="-1" strike="noStrike">
              <a:latin typeface="Montserrat"/>
              <a:ea typeface=""/>
            </a:endParaRPr>
          </a:p>
          <a:p>
            <a:pPr algn="ctr">
              <a:buNone/>
            </a:pPr>
            <a:r>
              <a:rPr b="1" lang="en-PH" sz="2000" spc="-1" strike="noStrike">
                <a:latin typeface="Montserrat"/>
              </a:rPr>
              <a:t>Try It 6</a:t>
            </a:r>
            <a:endParaRPr b="0" lang="en-PH" sz="2000" spc="-1" strike="noStrike">
              <a:latin typeface="Montserrat"/>
              <a:ea typeface=""/>
            </a:endParaRPr>
          </a:p>
          <a:p>
            <a:pPr algn="ctr">
              <a:buNone/>
            </a:pPr>
            <a:endParaRPr b="0" lang="en-PH" sz="2000" spc="-1" strike="noStrike">
              <a:latin typeface="Montserrat"/>
              <a:ea typeface=""/>
            </a:endParaRPr>
          </a:p>
          <a:p>
            <a:pPr algn="ctr">
              <a:buNone/>
            </a:pPr>
            <a:r>
              <a:rPr b="0" lang="en-PH" sz="2000" spc="-1" strike="noStrike">
                <a:latin typeface="Montserrat"/>
              </a:rPr>
              <a:t>A 10.5-kg child should take 3 mg for his/her medication.</a:t>
            </a:r>
            <a:endParaRPr b="0" lang="en-PH" sz="2000" spc="-1" strike="noStrike">
              <a:latin typeface="Montserrat"/>
              <a:ea typeface=""/>
            </a:endParaRPr>
          </a:p>
        </p:txBody>
      </p:sp>
      <p:sp>
        <p:nvSpPr>
          <p:cNvPr id="454" name=""/>
          <p:cNvSpPr txBox="1"/>
          <p:nvPr/>
        </p:nvSpPr>
        <p:spPr>
          <a:xfrm>
            <a:off x="662040" y="1980000"/>
            <a:ext cx="16964280" cy="1490040"/>
          </a:xfrm>
          <a:prstGeom prst="rect">
            <a:avLst/>
          </a:prstGeom>
          <a:noFill/>
          <a:ln w="0">
            <a:noFill/>
          </a:ln>
        </p:spPr>
        <p:txBody>
          <a:bodyPr lIns="90000" rIns="90000" tIns="45000" bIns="45000" anchor="t">
            <a:noAutofit/>
          </a:bodyPr>
          <a:p>
            <a:pPr>
              <a:lnSpc>
                <a:spcPct val="150000"/>
              </a:lnSpc>
              <a:buNone/>
            </a:pPr>
            <a:r>
              <a:rPr b="0" lang="en-PH" sz="2000" spc="-1" strike="noStrike">
                <a:latin typeface="Montserrat"/>
              </a:rPr>
              <a:t>	</a:t>
            </a:r>
            <a:r>
              <a:rPr b="0" lang="en-PH" sz="2000" spc="-1" strike="noStrike">
                <a:latin typeface="Montserrat"/>
              </a:rPr>
              <a:t>The amount of medication that should be administered to children is based on the ratio of the child’s weight to that of an average adult. The average adult weight of 70 kilograms is often used. If an adult dose of a medication is 20 milligrams, how</a:t>
            </a:r>
            <a:endParaRPr b="0" lang="en-PH" sz="2000" spc="-1" strike="noStrike">
              <a:latin typeface="Montserrat"/>
              <a:ea typeface="pà'11ãþ"/>
            </a:endParaRPr>
          </a:p>
          <a:p>
            <a:pPr>
              <a:lnSpc>
                <a:spcPct val="150000"/>
              </a:lnSpc>
              <a:buNone/>
            </a:pPr>
            <a:r>
              <a:rPr b="0" lang="en-PH" sz="2000" spc="-1" strike="noStrike">
                <a:latin typeface="Montserrat"/>
              </a:rPr>
              <a:t>much should a 10.5-kilogram child take for his/her medication? </a:t>
            </a:r>
            <a:endParaRPr b="0" lang="en-PH" sz="2000" spc="-1" strike="noStrike">
              <a:latin typeface="Montserrat"/>
              <a:ea typeface="pà'11ãþ"/>
            </a:endParaRPr>
          </a:p>
        </p:txBody>
      </p:sp>
    </p:spTree>
  </p:cSld>
  <p:transition>
    <p:fade/>
  </p:transition>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6" name="Freeform 10"/>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107" name="Group 2"/>
          <p:cNvGrpSpPr/>
          <p:nvPr/>
        </p:nvGrpSpPr>
        <p:grpSpPr>
          <a:xfrm>
            <a:off x="16303320" y="0"/>
            <a:ext cx="1441080" cy="1441080"/>
            <a:chOff x="16303320" y="0"/>
            <a:chExt cx="1441080" cy="1441080"/>
          </a:xfrm>
        </p:grpSpPr>
        <p:sp>
          <p:nvSpPr>
            <p:cNvPr id="108" name="Freeform 11"/>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109" name="Freeform 12"/>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110" name="TextBox 11"/>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111" name="TextBox 12"/>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112" name="Freeform 13"/>
          <p:cNvSpPr/>
          <p:nvPr/>
        </p:nvSpPr>
        <p:spPr>
          <a:xfrm>
            <a:off x="13680" y="-2520"/>
            <a:ext cx="304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sp>
        <p:nvSpPr>
          <p:cNvPr id="113" name="TextBox 14"/>
          <p:cNvSpPr/>
          <p:nvPr/>
        </p:nvSpPr>
        <p:spPr>
          <a:xfrm>
            <a:off x="540000" y="262800"/>
            <a:ext cx="467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Proportion</a:t>
            </a:r>
            <a:endParaRPr b="0" lang="en-PH" sz="3000" spc="-1" strike="noStrike">
              <a:latin typeface="Arial"/>
            </a:endParaRPr>
          </a:p>
        </p:txBody>
      </p:sp>
      <p:sp>
        <p:nvSpPr>
          <p:cNvPr id="114" name=""/>
          <p:cNvSpPr/>
          <p:nvPr/>
        </p:nvSpPr>
        <p:spPr>
          <a:xfrm>
            <a:off x="460800" y="1260000"/>
            <a:ext cx="17365680" cy="5392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2000" spc="-1" strike="noStrike">
                <a:solidFill>
                  <a:srgbClr val="000000"/>
                </a:solidFill>
                <a:latin typeface="Montserrat"/>
                <a:ea typeface="DejaVu Sans"/>
              </a:rPr>
              <a:t>Example 1: </a:t>
            </a:r>
            <a:endParaRPr b="0" lang="en-PH" sz="2000" spc="-1" strike="noStrike">
              <a:latin typeface="Arial"/>
            </a:endParaRPr>
          </a:p>
        </p:txBody>
      </p:sp>
      <p:sp>
        <p:nvSpPr>
          <p:cNvPr id="115" name=""/>
          <p:cNvSpPr/>
          <p:nvPr/>
        </p:nvSpPr>
        <p:spPr>
          <a:xfrm>
            <a:off x="1237320" y="2034720"/>
            <a:ext cx="11090160" cy="424080"/>
          </a:xfrm>
          <a:prstGeom prst="rect">
            <a:avLst/>
          </a:prstGeom>
          <a:noFill/>
          <a:ln w="0">
            <a:noFill/>
          </a:ln>
        </p:spPr>
        <p:style>
          <a:lnRef idx="0"/>
          <a:fillRef idx="0"/>
          <a:effectRef idx="0"/>
          <a:fontRef idx="minor"/>
        </p:style>
        <p:txBody>
          <a:bodyPr lIns="0" rIns="0" tIns="0" bIns="0" anchor="ctr">
            <a:noAutofit/>
          </a:bodyPr>
          <a:p>
            <a:pPr>
              <a:lnSpc>
                <a:spcPct val="100000"/>
              </a:lnSpc>
              <a:buNone/>
            </a:pPr>
            <a:r>
              <a:rPr b="1" lang="en-PH" sz="2000" spc="-1" strike="noStrike">
                <a:solidFill>
                  <a:srgbClr val="231f20"/>
                </a:solidFill>
                <a:latin typeface="Montserrat"/>
                <a:ea typeface="DejaVu Sans"/>
              </a:rPr>
              <a:t>Example 1:</a:t>
            </a:r>
            <a:r>
              <a:rPr b="0" lang="en-PH" sz="2000" spc="-1" strike="noStrike">
                <a:solidFill>
                  <a:srgbClr val="231f20"/>
                </a:solidFill>
                <a:latin typeface="Montserrat"/>
                <a:ea typeface="DejaVu Sans"/>
              </a:rPr>
              <a:t> Show that 7 : 21 = 12 : 36 is a proportion.</a:t>
            </a:r>
            <a:endParaRPr b="0" lang="en-PH" sz="2000" spc="-1" strike="noStrike">
              <a:latin typeface="Arial"/>
            </a:endParaRPr>
          </a:p>
        </p:txBody>
      </p:sp>
      <p:sp>
        <p:nvSpPr>
          <p:cNvPr id="116" name=""/>
          <p:cNvSpPr/>
          <p:nvPr/>
        </p:nvSpPr>
        <p:spPr>
          <a:xfrm>
            <a:off x="8728920" y="3528720"/>
            <a:ext cx="1582560" cy="360"/>
          </a:xfrm>
          <a:custGeom>
            <a:avLst/>
            <a:gdLst/>
            <a:ahLst/>
            <a:rect l="l" t="t" r="r" b="b"/>
            <a:pathLst>
              <a:path w="4399" h="1">
                <a:moveTo>
                  <a:pt x="0" y="0"/>
                </a:moveTo>
                <a:lnTo>
                  <a:pt x="1316" y="0"/>
                </a:lnTo>
                <a:moveTo>
                  <a:pt x="2928" y="0"/>
                </a:moveTo>
                <a:lnTo>
                  <a:pt x="4398" y="0"/>
                </a:lnTo>
              </a:path>
            </a:pathLst>
          </a:custGeom>
          <a:noFill/>
          <a:ln w="6120">
            <a:solidFill>
              <a:srgbClr val="231f20"/>
            </a:solidFill>
            <a:miter/>
          </a:ln>
        </p:spPr>
        <p:style>
          <a:lnRef idx="0"/>
          <a:fillRef idx="0"/>
          <a:effectRef idx="0"/>
          <a:fontRef idx="minor"/>
        </p:style>
      </p:sp>
      <p:sp>
        <p:nvSpPr>
          <p:cNvPr id="117" name=""/>
          <p:cNvSpPr/>
          <p:nvPr/>
        </p:nvSpPr>
        <p:spPr>
          <a:xfrm>
            <a:off x="8842680" y="3085920"/>
            <a:ext cx="439920" cy="424080"/>
          </a:xfrm>
          <a:prstGeom prst="rect">
            <a:avLst/>
          </a:prstGeom>
          <a:noFill/>
          <a:ln w="0">
            <a:noFill/>
          </a:ln>
        </p:spPr>
        <p:style>
          <a:lnRef idx="0"/>
          <a:fillRef idx="0"/>
          <a:effectRef idx="0"/>
          <a:fontRef idx="minor"/>
        </p:style>
        <p:txBody>
          <a:bodyPr lIns="0" rIns="0" tIns="0" bIns="0" anchor="ctr">
            <a:noAutofit/>
          </a:bodyPr>
          <a:p>
            <a:pPr>
              <a:lnSpc>
                <a:spcPct val="100000"/>
              </a:lnSpc>
              <a:buNone/>
            </a:pPr>
            <a:r>
              <a:rPr b="0" lang="en-PH" sz="2000" spc="-1" strike="noStrike">
                <a:solidFill>
                  <a:srgbClr val="231f20"/>
                </a:solidFill>
                <a:latin typeface="Montserrat"/>
                <a:ea typeface="DejaVu Sans"/>
              </a:rPr>
              <a:t>7</a:t>
            </a:r>
            <a:endParaRPr b="0" lang="en-PH" sz="2000" spc="-1" strike="noStrike">
              <a:latin typeface="Arial"/>
            </a:endParaRPr>
          </a:p>
        </p:txBody>
      </p:sp>
      <p:sp>
        <p:nvSpPr>
          <p:cNvPr id="118" name=""/>
          <p:cNvSpPr/>
          <p:nvPr/>
        </p:nvSpPr>
        <p:spPr>
          <a:xfrm>
            <a:off x="8753040" y="3570480"/>
            <a:ext cx="496080" cy="388800"/>
          </a:xfrm>
          <a:prstGeom prst="rect">
            <a:avLst/>
          </a:prstGeom>
          <a:noFill/>
          <a:ln w="0">
            <a:noFill/>
          </a:ln>
        </p:spPr>
        <p:style>
          <a:lnRef idx="0"/>
          <a:fillRef idx="0"/>
          <a:effectRef idx="0"/>
          <a:fontRef idx="minor"/>
        </p:style>
        <p:txBody>
          <a:bodyPr lIns="0" rIns="0" tIns="0" bIns="0" anchor="ctr">
            <a:noAutofit/>
          </a:bodyPr>
          <a:p>
            <a:pPr>
              <a:lnSpc>
                <a:spcPct val="100000"/>
              </a:lnSpc>
              <a:buNone/>
            </a:pPr>
            <a:r>
              <a:rPr b="0" lang="en-PH" sz="2000" spc="-1" strike="noStrike">
                <a:solidFill>
                  <a:srgbClr val="231f20"/>
                </a:solidFill>
                <a:latin typeface="Montserrat"/>
                <a:ea typeface="DejaVu Sans"/>
              </a:rPr>
              <a:t>21</a:t>
            </a:r>
            <a:endParaRPr b="0" lang="en-PH" sz="2000" spc="-1" strike="noStrike">
              <a:latin typeface="Arial"/>
            </a:endParaRPr>
          </a:p>
        </p:txBody>
      </p:sp>
      <p:sp>
        <p:nvSpPr>
          <p:cNvPr id="119" name=""/>
          <p:cNvSpPr/>
          <p:nvPr/>
        </p:nvSpPr>
        <p:spPr>
          <a:xfrm>
            <a:off x="9334440" y="3372840"/>
            <a:ext cx="439560" cy="424080"/>
          </a:xfrm>
          <a:prstGeom prst="rect">
            <a:avLst/>
          </a:prstGeom>
          <a:noFill/>
          <a:ln w="0">
            <a:noFill/>
          </a:ln>
        </p:spPr>
        <p:style>
          <a:lnRef idx="0"/>
          <a:fillRef idx="0"/>
          <a:effectRef idx="0"/>
          <a:fontRef idx="minor"/>
        </p:style>
        <p:txBody>
          <a:bodyPr lIns="0" rIns="0" tIns="0" bIns="0" anchor="ctr">
            <a:noAutofit/>
          </a:bodyPr>
          <a:p>
            <a:pPr>
              <a:lnSpc>
                <a:spcPct val="100000"/>
              </a:lnSpc>
              <a:buNone/>
            </a:pPr>
            <a:r>
              <a:rPr b="0" lang="en-PH" sz="2000" spc="-1" strike="noStrike">
                <a:solidFill>
                  <a:srgbClr val="231f20"/>
                </a:solidFill>
                <a:latin typeface="Montserrat"/>
                <a:ea typeface="DejaVu Sans"/>
              </a:rPr>
              <a:t>=</a:t>
            </a:r>
            <a:endParaRPr b="0" lang="en-PH" sz="2000" spc="-1" strike="noStrike">
              <a:latin typeface="Arial"/>
            </a:endParaRPr>
          </a:p>
        </p:txBody>
      </p:sp>
      <p:sp>
        <p:nvSpPr>
          <p:cNvPr id="120" name=""/>
          <p:cNvSpPr/>
          <p:nvPr/>
        </p:nvSpPr>
        <p:spPr>
          <a:xfrm>
            <a:off x="9380160" y="3187800"/>
            <a:ext cx="255960" cy="310680"/>
          </a:xfrm>
          <a:prstGeom prst="rect">
            <a:avLst/>
          </a:prstGeom>
          <a:noFill/>
          <a:ln w="0">
            <a:noFill/>
          </a:ln>
        </p:spPr>
        <p:style>
          <a:lnRef idx="0"/>
          <a:fillRef idx="0"/>
          <a:effectRef idx="0"/>
          <a:fontRef idx="minor"/>
        </p:style>
        <p:txBody>
          <a:bodyPr lIns="0" rIns="0" tIns="0" bIns="0" anchor="ctr">
            <a:noAutofit/>
          </a:bodyPr>
          <a:p>
            <a:pPr>
              <a:lnSpc>
                <a:spcPct val="100000"/>
              </a:lnSpc>
              <a:buNone/>
            </a:pPr>
            <a:r>
              <a:rPr b="0" lang="en-PH" sz="2000" spc="-1" strike="noStrike">
                <a:solidFill>
                  <a:srgbClr val="231f20"/>
                </a:solidFill>
                <a:latin typeface="Montserrat"/>
                <a:ea typeface="DejaVu Sans"/>
              </a:rPr>
              <a:t>?</a:t>
            </a:r>
            <a:endParaRPr b="0" lang="en-PH" sz="2000" spc="-1" strike="noStrike">
              <a:latin typeface="Arial"/>
            </a:endParaRPr>
          </a:p>
        </p:txBody>
      </p:sp>
      <p:sp>
        <p:nvSpPr>
          <p:cNvPr id="121" name=""/>
          <p:cNvSpPr/>
          <p:nvPr/>
        </p:nvSpPr>
        <p:spPr>
          <a:xfrm>
            <a:off x="9789120" y="3085920"/>
            <a:ext cx="496080" cy="424080"/>
          </a:xfrm>
          <a:prstGeom prst="rect">
            <a:avLst/>
          </a:prstGeom>
          <a:noFill/>
          <a:ln w="0">
            <a:noFill/>
          </a:ln>
        </p:spPr>
        <p:style>
          <a:lnRef idx="0"/>
          <a:fillRef idx="0"/>
          <a:effectRef idx="0"/>
          <a:fontRef idx="minor"/>
        </p:style>
        <p:txBody>
          <a:bodyPr lIns="0" rIns="0" tIns="0" bIns="0" anchor="ctr">
            <a:noAutofit/>
          </a:bodyPr>
          <a:p>
            <a:pPr>
              <a:lnSpc>
                <a:spcPct val="100000"/>
              </a:lnSpc>
              <a:buNone/>
            </a:pPr>
            <a:r>
              <a:rPr b="0" lang="en-PH" sz="2000" spc="-1" strike="noStrike">
                <a:solidFill>
                  <a:srgbClr val="231f20"/>
                </a:solidFill>
                <a:latin typeface="Montserrat"/>
                <a:ea typeface="DejaVu Sans"/>
              </a:rPr>
              <a:t>12</a:t>
            </a:r>
            <a:endParaRPr b="0" lang="en-PH" sz="2000" spc="-1" strike="noStrike">
              <a:latin typeface="Arial"/>
            </a:endParaRPr>
          </a:p>
        </p:txBody>
      </p:sp>
      <p:sp>
        <p:nvSpPr>
          <p:cNvPr id="122" name=""/>
          <p:cNvSpPr/>
          <p:nvPr/>
        </p:nvSpPr>
        <p:spPr>
          <a:xfrm>
            <a:off x="9799560" y="3570480"/>
            <a:ext cx="496080" cy="388800"/>
          </a:xfrm>
          <a:prstGeom prst="rect">
            <a:avLst/>
          </a:prstGeom>
          <a:noFill/>
          <a:ln w="0">
            <a:noFill/>
          </a:ln>
        </p:spPr>
        <p:style>
          <a:lnRef idx="0"/>
          <a:fillRef idx="0"/>
          <a:effectRef idx="0"/>
          <a:fontRef idx="minor"/>
        </p:style>
        <p:txBody>
          <a:bodyPr lIns="0" rIns="0" tIns="0" bIns="0" anchor="ctr">
            <a:noAutofit/>
          </a:bodyPr>
          <a:p>
            <a:pPr>
              <a:lnSpc>
                <a:spcPct val="100000"/>
              </a:lnSpc>
              <a:buNone/>
            </a:pPr>
            <a:r>
              <a:rPr b="0" lang="en-PH" sz="2000" spc="-1" strike="noStrike">
                <a:solidFill>
                  <a:srgbClr val="231f20"/>
                </a:solidFill>
                <a:latin typeface="Montserrat"/>
                <a:ea typeface="DejaVu Sans"/>
              </a:rPr>
              <a:t>36</a:t>
            </a:r>
            <a:endParaRPr b="0" lang="en-PH" sz="2000" spc="-1" strike="noStrike">
              <a:latin typeface="Arial"/>
            </a:endParaRPr>
          </a:p>
        </p:txBody>
      </p:sp>
      <p:sp>
        <p:nvSpPr>
          <p:cNvPr id="123" name=""/>
          <p:cNvSpPr/>
          <p:nvPr/>
        </p:nvSpPr>
        <p:spPr>
          <a:xfrm>
            <a:off x="907560" y="2585160"/>
            <a:ext cx="16472520" cy="31770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2000" spc="-1" strike="noStrike">
                <a:solidFill>
                  <a:srgbClr val="000000"/>
                </a:solidFill>
                <a:latin typeface="Montserrat"/>
                <a:ea typeface="Nàþ"/>
              </a:rPr>
              <a:t>To show that the 7 : 21 = 12 : 36 is a proportion, express them in fraction form.</a:t>
            </a: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r>
              <a:rPr b="0" lang="en-PH" sz="2000" spc="-1" strike="noStrike">
                <a:solidFill>
                  <a:srgbClr val="000000"/>
                </a:solidFill>
                <a:latin typeface="Montserrat"/>
                <a:ea typeface="Nàþ"/>
              </a:rPr>
              <a:t>Then, simplify both fractions and check if they are equal. The fraction 7/21 simplifies to 1/3, while the fraction 12/36</a:t>
            </a:r>
            <a:endParaRPr b="0" lang="en-PH" sz="2000" spc="-1" strike="noStrike">
              <a:latin typeface="Arial"/>
            </a:endParaRPr>
          </a:p>
          <a:p>
            <a:pPr>
              <a:lnSpc>
                <a:spcPct val="100000"/>
              </a:lnSpc>
              <a:buNone/>
            </a:pPr>
            <a:r>
              <a:rPr b="0" lang="en-PH" sz="2000" spc="-1" strike="noStrike">
                <a:solidFill>
                  <a:srgbClr val="000000"/>
                </a:solidFill>
                <a:latin typeface="Montserrat"/>
                <a:ea typeface="Nàþ"/>
              </a:rPr>
              <a:t>also simplifies to 1/3. The two ratios are equal because they are both equal to 1/3. </a:t>
            </a: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r>
              <a:rPr b="0" lang="en-PH" sz="2000" spc="-1" strike="noStrike">
                <a:solidFill>
                  <a:srgbClr val="000000"/>
                </a:solidFill>
                <a:latin typeface="Montserrat"/>
                <a:ea typeface="Nàþ"/>
              </a:rPr>
              <a:t>Thus, 7 : 21 = 12 : 36 is a proportion. It is your time to check if the following ratios show a proportion or not.</a:t>
            </a:r>
            <a:endParaRPr b="0" lang="en-PH" sz="2000" spc="-1" strike="noStrike">
              <a:latin typeface="Arial"/>
            </a:endParaRPr>
          </a:p>
        </p:txBody>
      </p:sp>
    </p:spTree>
  </p:cSld>
  <p:transition>
    <p:fade/>
  </p:transition>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5" name="Freeform 100"/>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456" name="Group 29"/>
          <p:cNvGrpSpPr/>
          <p:nvPr/>
        </p:nvGrpSpPr>
        <p:grpSpPr>
          <a:xfrm>
            <a:off x="16303320" y="0"/>
            <a:ext cx="1441080" cy="1441080"/>
            <a:chOff x="16303320" y="0"/>
            <a:chExt cx="1441080" cy="1441080"/>
          </a:xfrm>
        </p:grpSpPr>
        <p:sp>
          <p:nvSpPr>
            <p:cNvPr id="457" name="Freeform 101"/>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458" name="Freeform 102"/>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459" name="TextBox 114"/>
          <p:cNvSpPr/>
          <p:nvPr/>
        </p:nvSpPr>
        <p:spPr>
          <a:xfrm>
            <a:off x="368280" y="291240"/>
            <a:ext cx="15040440" cy="45756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000000"/>
                </a:solidFill>
                <a:latin typeface="Lato Bold Italics"/>
                <a:ea typeface="DejaVu Sans"/>
              </a:rPr>
              <a:t>KEY TAKEAWAYS</a:t>
            </a:r>
            <a:endParaRPr b="0" lang="en-PH" sz="3000" spc="-1" strike="noStrike">
              <a:latin typeface="Arial"/>
            </a:endParaRPr>
          </a:p>
        </p:txBody>
      </p:sp>
      <p:sp>
        <p:nvSpPr>
          <p:cNvPr id="460" name="TextBox 115"/>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461" name="TextBox 116"/>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mc:AlternateContent>
        <mc:Choice xmlns:a14="http://schemas.microsoft.com/office/drawing/2010/main" Requires="a14">
          <p:sp>
            <p:nvSpPr>
              <p:cNvPr id="462" name=""/>
              <p:cNvSpPr txBox="1"/>
              <p:nvPr/>
            </p:nvSpPr>
            <p:spPr>
              <a:xfrm>
                <a:off x="9107640" y="5058720"/>
                <a:ext cx="72000" cy="169200"/>
              </a:xfrm>
              <a:prstGeom prst="rect">
                <a:avLst/>
              </a:prstGeom>
            </p:spPr>
            <p:txBody>
              <a:bodyPr/>
              <a:p>
                <a14:m>
                  <m:oMath xmlns:m="http://schemas.openxmlformats.org/officeDocument/2006/math"/>
                </a14:m>
              </a:p>
            </p:txBody>
          </p:sp>
        </mc:Choice>
        <mc:Fallback/>
      </mc:AlternateContent>
      <p:sp>
        <p:nvSpPr>
          <p:cNvPr id="463" name=""/>
          <p:cNvSpPr txBox="1"/>
          <p:nvPr/>
        </p:nvSpPr>
        <p:spPr>
          <a:xfrm>
            <a:off x="900000" y="900000"/>
            <a:ext cx="14940000" cy="900000"/>
          </a:xfrm>
          <a:prstGeom prst="rect">
            <a:avLst/>
          </a:prstGeom>
          <a:noFill/>
          <a:ln w="0">
            <a:noFill/>
          </a:ln>
        </p:spPr>
        <p:txBody>
          <a:bodyPr lIns="90000" rIns="90000" tIns="45000" bIns="45000" anchor="t">
            <a:noAutofit/>
          </a:bodyPr>
          <a:p>
            <a:r>
              <a:rPr b="0" lang="en-PH" sz="2000" spc="-1" strike="noStrike">
                <a:latin typeface="Montserrat"/>
                <a:ea typeface="pà'11ãþ"/>
              </a:rPr>
              <a:t>	</a:t>
            </a:r>
            <a:r>
              <a:rPr b="0" lang="en-PH" sz="2000" spc="-1" strike="noStrike">
                <a:latin typeface="Montserrat"/>
                <a:ea typeface="pà'11ãþ"/>
              </a:rPr>
              <a:t>Using the same proportion </a:t>
            </a:r>
            <a:r>
              <a:rPr b="0" lang="en-PH" sz="2000" spc="-1" strike="noStrike">
                <a:latin typeface="Montserrat"/>
                <a:ea typeface=""/>
              </a:rPr>
              <a:t>a/b = c/</a:t>
            </a:r>
            <a:r>
              <a:rPr b="0" lang="en-PH" sz="2000" spc="-1" strike="noStrike">
                <a:latin typeface="Montserrat"/>
              </a:rPr>
              <a:t>d</a:t>
            </a:r>
            <a:r>
              <a:rPr b="0" lang="en-PH" sz="2000" spc="-1" strike="noStrike">
                <a:latin typeface="Montserrat"/>
                <a:ea typeface="pà'11ãþ"/>
              </a:rPr>
              <a:t>, provided that no term is zero, the following </a:t>
            </a:r>
            <a:r>
              <a:rPr b="0" lang="en-PH" sz="2000" spc="-1" strike="noStrike">
                <a:latin typeface="Montserrat"/>
              </a:rPr>
              <a:t>equations can be derived. These equations are also properties of a proportion.</a:t>
            </a:r>
            <a:endParaRPr b="0" lang="en-PH" sz="2000" spc="-1" strike="noStrike">
              <a:latin typeface="Montserrat"/>
              <a:ea typeface="pà'11ãþ"/>
            </a:endParaRPr>
          </a:p>
        </p:txBody>
      </p:sp>
      <p:pic>
        <p:nvPicPr>
          <p:cNvPr id="464" name="" descr=""/>
          <p:cNvPicPr/>
          <p:nvPr/>
        </p:nvPicPr>
        <p:blipFill>
          <a:blip r:embed="rId3"/>
          <a:stretch/>
        </p:blipFill>
        <p:spPr>
          <a:xfrm>
            <a:off x="360000" y="2086920"/>
            <a:ext cx="8817480" cy="4213080"/>
          </a:xfrm>
          <a:prstGeom prst="rect">
            <a:avLst/>
          </a:prstGeom>
          <a:ln w="0">
            <a:noFill/>
          </a:ln>
        </p:spPr>
      </p:pic>
      <p:pic>
        <p:nvPicPr>
          <p:cNvPr id="465" name="" descr=""/>
          <p:cNvPicPr/>
          <p:nvPr/>
        </p:nvPicPr>
        <p:blipFill>
          <a:blip r:embed="rId4"/>
          <a:stretch/>
        </p:blipFill>
        <p:spPr>
          <a:xfrm>
            <a:off x="9360000" y="2160000"/>
            <a:ext cx="8456400" cy="4680000"/>
          </a:xfrm>
          <a:prstGeom prst="rect">
            <a:avLst/>
          </a:prstGeom>
          <a:ln w="0">
            <a:noFill/>
          </a:ln>
        </p:spPr>
      </p:pic>
    </p:spTree>
  </p:cSld>
  <p:transition>
    <p:fade/>
  </p:transition>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6" name="Freeform 2"/>
          <p:cNvSpPr/>
          <p:nvPr/>
        </p:nvSpPr>
        <p:spPr>
          <a:xfrm>
            <a:off x="4133880" y="2263320"/>
            <a:ext cx="9910080" cy="5062320"/>
          </a:xfrm>
          <a:custGeom>
            <a:avLst/>
            <a:gdLst/>
            <a:ahLst/>
            <a:rect l="l" t="t" r="r" b="b"/>
            <a:pathLst>
              <a:path w="9912780" h="5065200">
                <a:moveTo>
                  <a:pt x="0" y="0"/>
                </a:moveTo>
                <a:lnTo>
                  <a:pt x="9912780" y="0"/>
                </a:lnTo>
                <a:lnTo>
                  <a:pt x="9912780" y="5065200"/>
                </a:lnTo>
                <a:lnTo>
                  <a:pt x="0" y="5065200"/>
                </a:lnTo>
                <a:lnTo>
                  <a:pt x="0" y="0"/>
                </a:lnTo>
                <a:close/>
              </a:path>
            </a:pathLst>
          </a:custGeom>
          <a:blipFill rotWithShape="0">
            <a:blip r:embed="rId1"/>
            <a:srcRect/>
            <a:stretch/>
          </a:blipFill>
          <a:ln w="0">
            <a:noFill/>
          </a:ln>
        </p:spPr>
        <p:style>
          <a:lnRef idx="0"/>
          <a:fillRef idx="0"/>
          <a:effectRef idx="0"/>
          <a:fontRef idx="minor"/>
        </p:style>
      </p:sp>
    </p:spTree>
  </p:cSld>
  <p:transition>
    <p:fade/>
  </p:transition>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Freeform 2"/>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125" name="Group 3"/>
          <p:cNvGrpSpPr/>
          <p:nvPr/>
        </p:nvGrpSpPr>
        <p:grpSpPr>
          <a:xfrm>
            <a:off x="16303320" y="0"/>
            <a:ext cx="1441080" cy="1441080"/>
            <a:chOff x="16303320" y="0"/>
            <a:chExt cx="1441080" cy="1441080"/>
          </a:xfrm>
        </p:grpSpPr>
        <p:sp>
          <p:nvSpPr>
            <p:cNvPr id="126" name="Freeform 4"/>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127" name="Freeform 5"/>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128" name="TextBox 7"/>
          <p:cNvSpPr/>
          <p:nvPr/>
        </p:nvSpPr>
        <p:spPr>
          <a:xfrm>
            <a:off x="368280" y="291240"/>
            <a:ext cx="1504044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000000"/>
                </a:solidFill>
                <a:latin typeface="Lato Bold Italics"/>
                <a:ea typeface="DejaVu Sans"/>
              </a:rPr>
              <a:t>Activity:</a:t>
            </a:r>
            <a:endParaRPr b="0" lang="en-PH" sz="3000" spc="-1" strike="noStrike">
              <a:latin typeface="Arial"/>
            </a:endParaRPr>
          </a:p>
        </p:txBody>
      </p:sp>
      <p:sp>
        <p:nvSpPr>
          <p:cNvPr id="129" name="TextBox 8"/>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130" name="TextBox 9"/>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131" name="TextBox 2"/>
          <p:cNvSpPr/>
          <p:nvPr/>
        </p:nvSpPr>
        <p:spPr>
          <a:xfrm>
            <a:off x="541440" y="1476000"/>
            <a:ext cx="17204760" cy="3657240"/>
          </a:xfrm>
          <a:prstGeom prst="rect">
            <a:avLst/>
          </a:prstGeom>
          <a:noFill/>
          <a:ln w="0">
            <a:noFill/>
          </a:ln>
        </p:spPr>
        <p:style>
          <a:lnRef idx="0"/>
          <a:fillRef idx="0"/>
          <a:effectRef idx="0"/>
          <a:fontRef idx="minor"/>
        </p:style>
        <p:txBody>
          <a:bodyPr lIns="0" rIns="0" tIns="0" bIns="0" anchor="t">
            <a:spAutoFit/>
          </a:bodyPr>
          <a:p>
            <a:pPr algn="ctr">
              <a:lnSpc>
                <a:spcPts val="3600"/>
              </a:lnSpc>
              <a:buNone/>
            </a:pPr>
            <a:r>
              <a:rPr b="1" lang="en-US" sz="2000" spc="-1" strike="noStrike">
                <a:solidFill>
                  <a:srgbClr val="000000"/>
                </a:solidFill>
                <a:latin typeface="Lato"/>
                <a:ea typeface="DejaVu Sans"/>
              </a:rPr>
              <a:t>Try It 1</a:t>
            </a:r>
            <a:endParaRPr b="0" lang="en-PH" sz="2000" spc="-1" strike="noStrike">
              <a:latin typeface="Arial"/>
            </a:endParaRPr>
          </a:p>
          <a:p>
            <a:pPr algn="ctr">
              <a:lnSpc>
                <a:spcPts val="3600"/>
              </a:lnSpc>
              <a:buNone/>
            </a:pPr>
            <a:r>
              <a:rPr b="0" lang="en-US" sz="2000" spc="-1" strike="noStrike">
                <a:solidFill>
                  <a:srgbClr val="000000"/>
                </a:solidFill>
                <a:latin typeface="Lato"/>
                <a:ea typeface="DejaVu Sans"/>
              </a:rPr>
              <a:t>Write </a:t>
            </a:r>
            <a:r>
              <a:rPr b="1" lang="en-US" sz="2000" spc="-1" strike="noStrike" u="sng">
                <a:solidFill>
                  <a:srgbClr val="000000"/>
                </a:solidFill>
                <a:uFillTx/>
                <a:latin typeface="Lato"/>
                <a:ea typeface="DejaVu Sans"/>
              </a:rPr>
              <a:t>P</a:t>
            </a:r>
            <a:r>
              <a:rPr b="0" lang="en-US" sz="2000" spc="-1" strike="noStrike">
                <a:solidFill>
                  <a:srgbClr val="000000"/>
                </a:solidFill>
                <a:latin typeface="Lato"/>
                <a:ea typeface="DejaVu Sans"/>
              </a:rPr>
              <a:t> if the ratio is a proportion. Otherwise, write </a:t>
            </a:r>
            <a:r>
              <a:rPr b="1" lang="en-US" sz="2000" spc="-1" strike="noStrike">
                <a:solidFill>
                  <a:srgbClr val="000000"/>
                </a:solidFill>
                <a:latin typeface="Lato"/>
                <a:ea typeface="DejaVu Sans"/>
              </a:rPr>
              <a:t>NP.</a:t>
            </a:r>
            <a:r>
              <a:rPr b="0" lang="en-US" sz="2000" spc="-1" strike="noStrike">
                <a:solidFill>
                  <a:srgbClr val="000000"/>
                </a:solidFill>
                <a:latin typeface="Lato"/>
                <a:ea typeface="DejaVu Sans"/>
              </a:rPr>
              <a:t> Write your answers on a</a:t>
            </a:r>
            <a:endParaRPr b="0" lang="en-PH" sz="2000" spc="-1" strike="noStrike">
              <a:latin typeface="Arial"/>
            </a:endParaRPr>
          </a:p>
          <a:p>
            <a:pPr algn="ctr">
              <a:lnSpc>
                <a:spcPts val="3600"/>
              </a:lnSpc>
              <a:buNone/>
            </a:pPr>
            <a:r>
              <a:rPr b="0" lang="en-US" sz="2000" spc="-1" strike="noStrike">
                <a:solidFill>
                  <a:srgbClr val="000000"/>
                </a:solidFill>
                <a:latin typeface="Lato"/>
                <a:ea typeface="DejaVu Sans"/>
              </a:rPr>
              <a:t>separate sheet of paper.</a:t>
            </a:r>
            <a:endParaRPr b="0" lang="en-PH" sz="2000" spc="-1" strike="noStrike">
              <a:latin typeface="Arial"/>
            </a:endParaRPr>
          </a:p>
          <a:p>
            <a:pPr algn="ctr">
              <a:lnSpc>
                <a:spcPts val="3600"/>
              </a:lnSpc>
              <a:buNone/>
            </a:pPr>
            <a:endParaRPr b="0" lang="en-PH" sz="2000" spc="-1" strike="noStrike">
              <a:latin typeface="Arial"/>
            </a:endParaRPr>
          </a:p>
          <a:p>
            <a:pPr>
              <a:lnSpc>
                <a:spcPts val="3600"/>
              </a:lnSpc>
              <a:buNone/>
            </a:pP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1.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3 : 33 and 4 : 44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3.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64 : 24 and 3 : 8</a:t>
            </a:r>
            <a:endParaRPr b="0" lang="en-PH" sz="2000" spc="-1" strike="noStrike">
              <a:latin typeface="Arial"/>
            </a:endParaRPr>
          </a:p>
          <a:p>
            <a:pPr>
              <a:lnSpc>
                <a:spcPts val="3600"/>
              </a:lnSpc>
              <a:buNone/>
            </a:pP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2.</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3/7 and 9 : 42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4.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49 : 14 and 7/2</a:t>
            </a:r>
            <a:endParaRPr b="0" lang="en-PH" sz="2000" spc="-1" strike="noStrike">
              <a:latin typeface="Arial"/>
            </a:endParaRPr>
          </a:p>
          <a:p>
            <a:pPr>
              <a:lnSpc>
                <a:spcPts val="3600"/>
              </a:lnSpc>
              <a:buNone/>
            </a:pPr>
            <a:endParaRPr b="0" lang="en-PH" sz="2000" spc="-1" strike="noStrike">
              <a:latin typeface="Arial"/>
            </a:endParaRPr>
          </a:p>
          <a:p>
            <a:pPr>
              <a:lnSpc>
                <a:spcPts val="3600"/>
              </a:lnSpc>
              <a:buNone/>
            </a:pPr>
            <a:endParaRPr b="0" lang="en-PH" sz="2000" spc="-1" strike="noStrike">
              <a:latin typeface="Arial"/>
            </a:endParaRPr>
          </a:p>
        </p:txBody>
      </p:sp>
    </p:spTree>
  </p:cSld>
  <p:transition>
    <p:fade/>
  </p:transition>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 name="Freeform 1"/>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133" name="Group 1"/>
          <p:cNvGrpSpPr/>
          <p:nvPr/>
        </p:nvGrpSpPr>
        <p:grpSpPr>
          <a:xfrm>
            <a:off x="16303320" y="0"/>
            <a:ext cx="1441080" cy="1441080"/>
            <a:chOff x="16303320" y="0"/>
            <a:chExt cx="1441080" cy="1441080"/>
          </a:xfrm>
        </p:grpSpPr>
        <p:sp>
          <p:nvSpPr>
            <p:cNvPr id="134" name="Freeform 3"/>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135" name="Freeform 6"/>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136" name="TextBox 3"/>
          <p:cNvSpPr/>
          <p:nvPr/>
        </p:nvSpPr>
        <p:spPr>
          <a:xfrm>
            <a:off x="368280" y="291240"/>
            <a:ext cx="1504044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000000"/>
                </a:solidFill>
                <a:latin typeface="Lato Bold Italics"/>
                <a:ea typeface="DejaVu Sans"/>
              </a:rPr>
              <a:t>Activity: ANSWER SHEET</a:t>
            </a:r>
            <a:endParaRPr b="0" lang="en-PH" sz="3000" spc="-1" strike="noStrike">
              <a:latin typeface="Arial"/>
            </a:endParaRPr>
          </a:p>
        </p:txBody>
      </p:sp>
      <p:sp>
        <p:nvSpPr>
          <p:cNvPr id="137" name="TextBox 4"/>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138" name="TextBox 5"/>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139" name="TextBox 10"/>
          <p:cNvSpPr/>
          <p:nvPr/>
        </p:nvSpPr>
        <p:spPr>
          <a:xfrm>
            <a:off x="541440" y="1476000"/>
            <a:ext cx="17204760" cy="2742840"/>
          </a:xfrm>
          <a:prstGeom prst="rect">
            <a:avLst/>
          </a:prstGeom>
          <a:noFill/>
          <a:ln w="0">
            <a:noFill/>
          </a:ln>
        </p:spPr>
        <p:style>
          <a:lnRef idx="0"/>
          <a:fillRef idx="0"/>
          <a:effectRef idx="0"/>
          <a:fontRef idx="minor"/>
        </p:style>
        <p:txBody>
          <a:bodyPr lIns="0" rIns="0" tIns="0" bIns="0" anchor="t">
            <a:spAutoFit/>
          </a:bodyPr>
          <a:p>
            <a:pPr algn="ctr">
              <a:lnSpc>
                <a:spcPts val="3600"/>
              </a:lnSpc>
              <a:buNone/>
            </a:pPr>
            <a:r>
              <a:rPr b="1" lang="en-US" sz="2000" spc="-1" strike="noStrike">
                <a:solidFill>
                  <a:srgbClr val="000000"/>
                </a:solidFill>
                <a:latin typeface="Lato"/>
                <a:ea typeface="DejaVu Sans"/>
              </a:rPr>
              <a:t>Try It 1</a:t>
            </a:r>
            <a:endParaRPr b="0" lang="en-PH" sz="2000" spc="-1" strike="noStrike">
              <a:latin typeface="Arial"/>
            </a:endParaRPr>
          </a:p>
          <a:p>
            <a:pPr algn="ctr">
              <a:lnSpc>
                <a:spcPts val="3600"/>
              </a:lnSpc>
              <a:buNone/>
            </a:pPr>
            <a:r>
              <a:rPr b="0" lang="en-US" sz="2000" spc="-1" strike="noStrike">
                <a:solidFill>
                  <a:srgbClr val="000000"/>
                </a:solidFill>
                <a:latin typeface="Lato"/>
                <a:ea typeface="DejaVu Sans"/>
              </a:rPr>
              <a:t>Write </a:t>
            </a:r>
            <a:r>
              <a:rPr b="1" lang="en-US" sz="2000" spc="-1" strike="noStrike" u="sng">
                <a:solidFill>
                  <a:srgbClr val="000000"/>
                </a:solidFill>
                <a:uFillTx/>
                <a:latin typeface="Lato"/>
                <a:ea typeface="DejaVu Sans"/>
              </a:rPr>
              <a:t>P</a:t>
            </a:r>
            <a:r>
              <a:rPr b="0" lang="en-US" sz="2000" spc="-1" strike="noStrike">
                <a:solidFill>
                  <a:srgbClr val="000000"/>
                </a:solidFill>
                <a:latin typeface="Lato"/>
                <a:ea typeface="DejaVu Sans"/>
              </a:rPr>
              <a:t> if the ratio is a proportion. Otherwise, write </a:t>
            </a:r>
            <a:r>
              <a:rPr b="1" lang="en-US" sz="2000" spc="-1" strike="noStrike">
                <a:solidFill>
                  <a:srgbClr val="000000"/>
                </a:solidFill>
                <a:latin typeface="Lato"/>
                <a:ea typeface="DejaVu Sans"/>
              </a:rPr>
              <a:t>NP.</a:t>
            </a:r>
            <a:r>
              <a:rPr b="0" lang="en-US" sz="2000" spc="-1" strike="noStrike">
                <a:solidFill>
                  <a:srgbClr val="000000"/>
                </a:solidFill>
                <a:latin typeface="Lato"/>
                <a:ea typeface="DejaVu Sans"/>
              </a:rPr>
              <a:t> Write your answers on a</a:t>
            </a:r>
            <a:endParaRPr b="0" lang="en-PH" sz="2000" spc="-1" strike="noStrike">
              <a:latin typeface="Arial"/>
            </a:endParaRPr>
          </a:p>
          <a:p>
            <a:pPr algn="ctr">
              <a:lnSpc>
                <a:spcPts val="3600"/>
              </a:lnSpc>
              <a:buNone/>
            </a:pPr>
            <a:r>
              <a:rPr b="0" lang="en-US" sz="2000" spc="-1" strike="noStrike">
                <a:solidFill>
                  <a:srgbClr val="000000"/>
                </a:solidFill>
                <a:latin typeface="Lato"/>
                <a:ea typeface="DejaVu Sans"/>
              </a:rPr>
              <a:t>separate sheet of paper.</a:t>
            </a:r>
            <a:endParaRPr b="0" lang="en-PH" sz="2000" spc="-1" strike="noStrike">
              <a:latin typeface="Arial"/>
            </a:endParaRPr>
          </a:p>
          <a:p>
            <a:pPr algn="ctr">
              <a:lnSpc>
                <a:spcPts val="3600"/>
              </a:lnSpc>
              <a:buNone/>
            </a:pPr>
            <a:endParaRPr b="0" lang="en-PH" sz="2000" spc="-1" strike="noStrike">
              <a:latin typeface="Arial"/>
            </a:endParaRPr>
          </a:p>
          <a:p>
            <a:pPr>
              <a:lnSpc>
                <a:spcPts val="3600"/>
              </a:lnSpc>
              <a:buNone/>
            </a:pP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1.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3 : 33 and 4 : 44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3.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64 : 24 and 3 : 8</a:t>
            </a:r>
            <a:endParaRPr b="0" lang="en-PH" sz="2000" spc="-1" strike="noStrike">
              <a:latin typeface="Arial"/>
            </a:endParaRPr>
          </a:p>
          <a:p>
            <a:pPr>
              <a:lnSpc>
                <a:spcPts val="3600"/>
              </a:lnSpc>
              <a:buNone/>
            </a:pP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2.</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3/7 and 9 : 42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4. </a:t>
            </a:r>
            <a:r>
              <a:rPr b="0" lang="en-US" sz="2000" spc="-1" strike="noStrike">
                <a:solidFill>
                  <a:srgbClr val="000000"/>
                </a:solidFill>
                <a:latin typeface="Lato"/>
                <a:ea typeface="DejaVu Sans"/>
              </a:rPr>
              <a:t>	</a:t>
            </a:r>
            <a:r>
              <a:rPr b="0" lang="en-US" sz="2000" spc="-1" strike="noStrike">
                <a:solidFill>
                  <a:srgbClr val="000000"/>
                </a:solidFill>
                <a:latin typeface="Lato"/>
                <a:ea typeface="DejaVu Sans"/>
              </a:rPr>
              <a:t>49 : 14 and 7/2</a:t>
            </a:r>
            <a:endParaRPr b="0" lang="en-PH" sz="2000" spc="-1" strike="noStrike">
              <a:latin typeface="Arial"/>
            </a:endParaRPr>
          </a:p>
        </p:txBody>
      </p:sp>
      <p:sp>
        <p:nvSpPr>
          <p:cNvPr id="140" name="TextBox 13"/>
          <p:cNvSpPr/>
          <p:nvPr/>
        </p:nvSpPr>
        <p:spPr>
          <a:xfrm>
            <a:off x="540000" y="4860000"/>
            <a:ext cx="17204760" cy="2498760"/>
          </a:xfrm>
          <a:prstGeom prst="rect">
            <a:avLst/>
          </a:prstGeom>
          <a:noFill/>
          <a:ln w="0">
            <a:noFill/>
          </a:ln>
        </p:spPr>
        <p:style>
          <a:lnRef idx="0"/>
          <a:fillRef idx="0"/>
          <a:effectRef idx="0"/>
          <a:fontRef idx="minor"/>
        </p:style>
        <p:txBody>
          <a:bodyPr lIns="0" rIns="0" tIns="0" bIns="0" anchor="t">
            <a:spAutoFit/>
          </a:bodyPr>
          <a:p>
            <a:pPr algn="ctr">
              <a:lnSpc>
                <a:spcPts val="3600"/>
              </a:lnSpc>
              <a:buNone/>
            </a:pPr>
            <a:r>
              <a:rPr b="0" lang="en-US" sz="2200" spc="-1" strike="noStrike">
                <a:solidFill>
                  <a:srgbClr val="000000"/>
                </a:solidFill>
                <a:latin typeface="Montserrat"/>
                <a:ea typeface="DejaVu Sans"/>
              </a:rPr>
              <a:t>ANSWERS:</a:t>
            </a:r>
            <a:endParaRPr b="0" lang="en-PH" sz="2200" spc="-1" strike="noStrike">
              <a:latin typeface="Arial"/>
            </a:endParaRPr>
          </a:p>
          <a:p>
            <a:pPr algn="ctr">
              <a:lnSpc>
                <a:spcPts val="3600"/>
              </a:lnSpc>
              <a:buNone/>
            </a:pPr>
            <a:endParaRPr b="0" lang="en-PH" sz="2200" spc="-1" strike="noStrike">
              <a:latin typeface="Arial"/>
            </a:endParaRPr>
          </a:p>
          <a:p>
            <a:pPr>
              <a:lnSpc>
                <a:spcPct val="100000"/>
              </a:lnSpc>
              <a:buNone/>
            </a:pPr>
            <a:r>
              <a:rPr b="0" lang="en-US" sz="2200" spc="-1" strike="noStrike">
                <a:solidFill>
                  <a:srgbClr val="000000"/>
                </a:solidFill>
                <a:latin typeface="Montserrat"/>
                <a:ea typeface="9àþ"/>
              </a:rPr>
              <a:t>	</a:t>
            </a:r>
            <a:r>
              <a:rPr b="0" lang="en-US" sz="2200" spc="-1" strike="noStrike">
                <a:solidFill>
                  <a:srgbClr val="000000"/>
                </a:solidFill>
                <a:latin typeface="Montserrat"/>
                <a:ea typeface="9àþ"/>
              </a:rPr>
              <a:t>	</a:t>
            </a:r>
            <a:r>
              <a:rPr b="0" lang="en-US" sz="2200" spc="-1" strike="noStrike">
                <a:solidFill>
                  <a:srgbClr val="000000"/>
                </a:solidFill>
                <a:latin typeface="Montserrat"/>
                <a:ea typeface="9àþ"/>
              </a:rPr>
              <a:t>	</a:t>
            </a:r>
            <a:r>
              <a:rPr b="0" lang="en-US" sz="2200" spc="-1" strike="noStrike">
                <a:solidFill>
                  <a:srgbClr val="000000"/>
                </a:solidFill>
                <a:latin typeface="Montserrat"/>
                <a:ea typeface="9àþ"/>
              </a:rPr>
              <a:t>	</a:t>
            </a:r>
            <a:r>
              <a:rPr b="0" lang="en-US" sz="2200" spc="-1" strike="noStrike">
                <a:solidFill>
                  <a:srgbClr val="000000"/>
                </a:solidFill>
                <a:latin typeface="Montserrat"/>
                <a:ea typeface="9àþ"/>
              </a:rPr>
              <a:t>	</a:t>
            </a:r>
            <a:r>
              <a:rPr b="0" lang="en-US" sz="2200" spc="-1" strike="noStrike">
                <a:solidFill>
                  <a:srgbClr val="000000"/>
                </a:solidFill>
                <a:latin typeface="Montserrat"/>
                <a:ea typeface="9àþ"/>
              </a:rPr>
              <a:t>	</a:t>
            </a:r>
            <a:r>
              <a:rPr b="0" lang="en-US" sz="2200" spc="-1" strike="noStrike">
                <a:solidFill>
                  <a:srgbClr val="000000"/>
                </a:solidFill>
                <a:latin typeface="Montserrat"/>
                <a:ea typeface="9àþ"/>
              </a:rPr>
              <a:t>	</a:t>
            </a:r>
            <a:r>
              <a:rPr b="0" lang="en-US" sz="2200" spc="-1" strike="noStrike">
                <a:solidFill>
                  <a:srgbClr val="000000"/>
                </a:solidFill>
                <a:latin typeface="Montserrat"/>
                <a:ea typeface="9àþ"/>
              </a:rPr>
              <a:t>	</a:t>
            </a:r>
            <a:r>
              <a:rPr b="0" lang="en-US" sz="2200" spc="-1" strike="noStrike">
                <a:solidFill>
                  <a:srgbClr val="000000"/>
                </a:solidFill>
                <a:latin typeface="Montserrat"/>
                <a:ea typeface="9àþ"/>
              </a:rPr>
              <a:t>1. P </a:t>
            </a:r>
            <a:r>
              <a:rPr b="0" lang="en-US" sz="2200" spc="-1" strike="noStrike">
                <a:solidFill>
                  <a:srgbClr val="000000"/>
                </a:solidFill>
                <a:latin typeface="Montserrat"/>
                <a:ea typeface="9àþ"/>
              </a:rPr>
              <a:t>	</a:t>
            </a:r>
            <a:r>
              <a:rPr b="0" lang="en-US" sz="2200" spc="-1" strike="noStrike">
                <a:solidFill>
                  <a:srgbClr val="000000"/>
                </a:solidFill>
                <a:latin typeface="Montserrat"/>
                <a:ea typeface="9àþ"/>
              </a:rPr>
              <a:t>	</a:t>
            </a:r>
            <a:r>
              <a:rPr b="0" lang="en-US" sz="2200" spc="-1" strike="noStrike">
                <a:solidFill>
                  <a:srgbClr val="000000"/>
                </a:solidFill>
                <a:latin typeface="Montserrat"/>
                <a:ea typeface="9àþ"/>
              </a:rPr>
              <a:t>	</a:t>
            </a:r>
            <a:r>
              <a:rPr b="0" lang="en-US" sz="2200" spc="-1" strike="noStrike">
                <a:solidFill>
                  <a:srgbClr val="000000"/>
                </a:solidFill>
                <a:latin typeface="Montserrat"/>
                <a:ea typeface="9àþ"/>
              </a:rPr>
              <a:t>	</a:t>
            </a:r>
            <a:r>
              <a:rPr b="0" lang="en-US" sz="2200" spc="-1" strike="noStrike">
                <a:solidFill>
                  <a:srgbClr val="000000"/>
                </a:solidFill>
                <a:latin typeface="Montserrat"/>
                <a:ea typeface="9àþ"/>
              </a:rPr>
              <a:t>	</a:t>
            </a:r>
            <a:r>
              <a:rPr b="0" lang="en-US" sz="2200" spc="-1" strike="noStrike">
                <a:solidFill>
                  <a:srgbClr val="000000"/>
                </a:solidFill>
                <a:latin typeface="Montserrat"/>
                <a:ea typeface="9àþ"/>
              </a:rPr>
              <a:t>	</a:t>
            </a:r>
            <a:r>
              <a:rPr b="0" lang="en-US" sz="2200" spc="-1" strike="noStrike">
                <a:solidFill>
                  <a:srgbClr val="000000"/>
                </a:solidFill>
                <a:latin typeface="Montserrat"/>
                <a:ea typeface="9àþ"/>
              </a:rPr>
              <a:t>	</a:t>
            </a:r>
            <a:r>
              <a:rPr b="0" lang="en-US" sz="2200" spc="-1" strike="noStrike">
                <a:solidFill>
                  <a:srgbClr val="000000"/>
                </a:solidFill>
                <a:latin typeface="Montserrat"/>
                <a:ea typeface="9àþ"/>
              </a:rPr>
              <a:t>	</a:t>
            </a:r>
            <a:r>
              <a:rPr b="0" lang="en-US" sz="2200" spc="-1" strike="noStrike">
                <a:solidFill>
                  <a:srgbClr val="000000"/>
                </a:solidFill>
                <a:latin typeface="Montserrat"/>
                <a:ea typeface="9àþ"/>
              </a:rPr>
              <a:t>	</a:t>
            </a:r>
            <a:r>
              <a:rPr b="0" lang="en-US" sz="2200" spc="-1" strike="noStrike">
                <a:solidFill>
                  <a:srgbClr val="000000"/>
                </a:solidFill>
                <a:latin typeface="Montserrat"/>
                <a:ea typeface="9àþ"/>
              </a:rPr>
              <a:t>	</a:t>
            </a:r>
            <a:r>
              <a:rPr b="0" lang="en-US" sz="2200" spc="-1" strike="noStrike">
                <a:solidFill>
                  <a:srgbClr val="000000"/>
                </a:solidFill>
                <a:latin typeface="Montserrat"/>
                <a:ea typeface="9àþ"/>
              </a:rPr>
              <a:t>	</a:t>
            </a:r>
            <a:r>
              <a:rPr b="0" lang="en-US" sz="2200" spc="-1" strike="noStrike">
                <a:solidFill>
                  <a:srgbClr val="000000"/>
                </a:solidFill>
                <a:latin typeface="Montserrat"/>
                <a:ea typeface="9àþ"/>
              </a:rPr>
              <a:t>	</a:t>
            </a:r>
            <a:r>
              <a:rPr b="0" lang="en-US" sz="2200" spc="-1" strike="noStrike">
                <a:solidFill>
                  <a:srgbClr val="000000"/>
                </a:solidFill>
                <a:latin typeface="Montserrat"/>
                <a:ea typeface="DejaVu Sans"/>
              </a:rPr>
              <a:t>3. NP</a:t>
            </a:r>
            <a:endParaRPr b="0" lang="en-PH" sz="2200" spc="-1" strike="noStrike">
              <a:latin typeface="Arial"/>
            </a:endParaRPr>
          </a:p>
          <a:p>
            <a:pPr>
              <a:lnSpc>
                <a:spcPct val="100000"/>
              </a:lnSpc>
              <a:buNone/>
            </a:pPr>
            <a:r>
              <a:rPr b="0" lang="en-US" sz="2200" spc="-1" strike="noStrike">
                <a:solidFill>
                  <a:srgbClr val="000000"/>
                </a:solidFill>
                <a:latin typeface="Montserrat"/>
                <a:ea typeface="9àþ"/>
              </a:rPr>
              <a:t>	</a:t>
            </a:r>
            <a:r>
              <a:rPr b="0" lang="en-US" sz="2200" spc="-1" strike="noStrike">
                <a:solidFill>
                  <a:srgbClr val="000000"/>
                </a:solidFill>
                <a:latin typeface="Montserrat"/>
                <a:ea typeface="9àþ"/>
              </a:rPr>
              <a:t>	</a:t>
            </a:r>
            <a:r>
              <a:rPr b="0" lang="en-US" sz="2200" spc="-1" strike="noStrike">
                <a:solidFill>
                  <a:srgbClr val="000000"/>
                </a:solidFill>
                <a:latin typeface="Montserrat"/>
                <a:ea typeface="9àþ"/>
              </a:rPr>
              <a:t>	</a:t>
            </a:r>
            <a:r>
              <a:rPr b="0" lang="en-US" sz="2200" spc="-1" strike="noStrike">
                <a:solidFill>
                  <a:srgbClr val="000000"/>
                </a:solidFill>
                <a:latin typeface="Montserrat"/>
                <a:ea typeface="9àþ"/>
              </a:rPr>
              <a:t>	</a:t>
            </a:r>
            <a:r>
              <a:rPr b="0" lang="en-US" sz="2200" spc="-1" strike="noStrike">
                <a:solidFill>
                  <a:srgbClr val="000000"/>
                </a:solidFill>
                <a:latin typeface="Montserrat"/>
                <a:ea typeface="9àþ"/>
              </a:rPr>
              <a:t>	</a:t>
            </a:r>
            <a:r>
              <a:rPr b="0" lang="en-US" sz="2200" spc="-1" strike="noStrike">
                <a:solidFill>
                  <a:srgbClr val="000000"/>
                </a:solidFill>
                <a:latin typeface="Montserrat"/>
                <a:ea typeface="9àþ"/>
              </a:rPr>
              <a:t>	</a:t>
            </a:r>
            <a:r>
              <a:rPr b="0" lang="en-US" sz="2200" spc="-1" strike="noStrike">
                <a:solidFill>
                  <a:srgbClr val="000000"/>
                </a:solidFill>
                <a:latin typeface="Montserrat"/>
                <a:ea typeface="9àþ"/>
              </a:rPr>
              <a:t>	</a:t>
            </a:r>
            <a:r>
              <a:rPr b="0" lang="en-US" sz="2200" spc="-1" strike="noStrike">
                <a:solidFill>
                  <a:srgbClr val="000000"/>
                </a:solidFill>
                <a:latin typeface="Montserrat"/>
                <a:ea typeface="9àþ"/>
              </a:rPr>
              <a:t>	</a:t>
            </a:r>
            <a:r>
              <a:rPr b="0" lang="en-US" sz="2200" spc="-1" strike="noStrike">
                <a:solidFill>
                  <a:srgbClr val="000000"/>
                </a:solidFill>
                <a:latin typeface="Montserrat"/>
                <a:ea typeface="9àþ"/>
              </a:rPr>
              <a:t>2. NP </a:t>
            </a:r>
            <a:r>
              <a:rPr b="0" lang="en-US" sz="2200" spc="-1" strike="noStrike">
                <a:solidFill>
                  <a:srgbClr val="000000"/>
                </a:solidFill>
                <a:latin typeface="Montserrat"/>
                <a:ea typeface="9àþ"/>
              </a:rPr>
              <a:t>	</a:t>
            </a:r>
            <a:r>
              <a:rPr b="0" lang="en-US" sz="2200" spc="-1" strike="noStrike">
                <a:solidFill>
                  <a:srgbClr val="000000"/>
                </a:solidFill>
                <a:latin typeface="Montserrat"/>
                <a:ea typeface="9àþ"/>
              </a:rPr>
              <a:t>	</a:t>
            </a:r>
            <a:r>
              <a:rPr b="0" lang="en-US" sz="2200" spc="-1" strike="noStrike">
                <a:solidFill>
                  <a:srgbClr val="000000"/>
                </a:solidFill>
                <a:latin typeface="Montserrat"/>
                <a:ea typeface="9àþ"/>
              </a:rPr>
              <a:t>	</a:t>
            </a:r>
            <a:r>
              <a:rPr b="0" lang="en-US" sz="2200" spc="-1" strike="noStrike">
                <a:solidFill>
                  <a:srgbClr val="000000"/>
                </a:solidFill>
                <a:latin typeface="Montserrat"/>
                <a:ea typeface="9àþ"/>
              </a:rPr>
              <a:t>	</a:t>
            </a:r>
            <a:r>
              <a:rPr b="0" lang="en-US" sz="2200" spc="-1" strike="noStrike">
                <a:solidFill>
                  <a:srgbClr val="000000"/>
                </a:solidFill>
                <a:latin typeface="Montserrat"/>
                <a:ea typeface="9àþ"/>
              </a:rPr>
              <a:t>	</a:t>
            </a:r>
            <a:r>
              <a:rPr b="0" lang="en-US" sz="2200" spc="-1" strike="noStrike">
                <a:solidFill>
                  <a:srgbClr val="000000"/>
                </a:solidFill>
                <a:latin typeface="Montserrat"/>
                <a:ea typeface="9àþ"/>
              </a:rPr>
              <a:t>	</a:t>
            </a:r>
            <a:r>
              <a:rPr b="0" lang="en-US" sz="2200" spc="-1" strike="noStrike">
                <a:solidFill>
                  <a:srgbClr val="000000"/>
                </a:solidFill>
                <a:latin typeface="Montserrat"/>
                <a:ea typeface="9àþ"/>
              </a:rPr>
              <a:t>	</a:t>
            </a:r>
            <a:r>
              <a:rPr b="0" lang="en-US" sz="2200" spc="-1" strike="noStrike">
                <a:solidFill>
                  <a:srgbClr val="000000"/>
                </a:solidFill>
                <a:latin typeface="Montserrat"/>
                <a:ea typeface="9àþ"/>
              </a:rPr>
              <a:t>	</a:t>
            </a:r>
            <a:r>
              <a:rPr b="0" lang="en-US" sz="2200" spc="-1" strike="noStrike">
                <a:solidFill>
                  <a:srgbClr val="000000"/>
                </a:solidFill>
                <a:latin typeface="Montserrat"/>
                <a:ea typeface="9àþ"/>
              </a:rPr>
              <a:t>	</a:t>
            </a:r>
            <a:r>
              <a:rPr b="0" lang="en-US" sz="2200" spc="-1" strike="noStrike">
                <a:solidFill>
                  <a:srgbClr val="000000"/>
                </a:solidFill>
                <a:latin typeface="Montserrat"/>
                <a:ea typeface="9àþ"/>
              </a:rPr>
              <a:t>	</a:t>
            </a:r>
            <a:r>
              <a:rPr b="0" lang="en-US" sz="2200" spc="-1" strike="noStrike">
                <a:solidFill>
                  <a:srgbClr val="000000"/>
                </a:solidFill>
                <a:latin typeface="Montserrat"/>
                <a:ea typeface="9àþ"/>
              </a:rPr>
              <a:t>	</a:t>
            </a:r>
            <a:r>
              <a:rPr b="0" lang="en-US" sz="2200" spc="-1" strike="noStrike">
                <a:solidFill>
                  <a:srgbClr val="000000"/>
                </a:solidFill>
                <a:latin typeface="Montserrat"/>
                <a:ea typeface="9àþ"/>
              </a:rPr>
              <a:t>	</a:t>
            </a:r>
            <a:r>
              <a:rPr b="0" lang="en-US" sz="2200" spc="-1" strike="noStrike">
                <a:solidFill>
                  <a:srgbClr val="000000"/>
                </a:solidFill>
                <a:latin typeface="Montserrat"/>
                <a:ea typeface="DejaVu Sans"/>
              </a:rPr>
              <a:t>4. P</a:t>
            </a:r>
            <a:endParaRPr b="0" lang="en-PH" sz="2200" spc="-1" strike="noStrike">
              <a:latin typeface="Arial"/>
            </a:endParaRPr>
          </a:p>
          <a:p>
            <a:pPr algn="ctr">
              <a:lnSpc>
                <a:spcPts val="3600"/>
              </a:lnSpc>
              <a:buNone/>
            </a:pPr>
            <a:endParaRPr b="0" lang="en-PH" sz="2200" spc="-1" strike="noStrike">
              <a:latin typeface="Arial"/>
            </a:endParaRPr>
          </a:p>
          <a:p>
            <a:pPr algn="ctr">
              <a:lnSpc>
                <a:spcPts val="3600"/>
              </a:lnSpc>
              <a:buNone/>
            </a:pPr>
            <a:endParaRPr b="0" lang="en-PH" sz="2200" spc="-1" strike="noStrike">
              <a:latin typeface="Arial"/>
            </a:endParaRPr>
          </a:p>
        </p:txBody>
      </p:sp>
    </p:spTree>
  </p:cSld>
  <p:transition>
    <p:fade/>
  </p:transition>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1" name="Freeform 14"/>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142" name="Group 4"/>
          <p:cNvGrpSpPr/>
          <p:nvPr/>
        </p:nvGrpSpPr>
        <p:grpSpPr>
          <a:xfrm>
            <a:off x="16303320" y="0"/>
            <a:ext cx="1441080" cy="1441080"/>
            <a:chOff x="16303320" y="0"/>
            <a:chExt cx="1441080" cy="1441080"/>
          </a:xfrm>
        </p:grpSpPr>
        <p:sp>
          <p:nvSpPr>
            <p:cNvPr id="143" name="Freeform 15"/>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144" name="Freeform 16"/>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145" name="TextBox 15"/>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146" name="TextBox 16"/>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147" name="Freeform 20"/>
          <p:cNvSpPr/>
          <p:nvPr/>
        </p:nvSpPr>
        <p:spPr>
          <a:xfrm>
            <a:off x="13680" y="-2520"/>
            <a:ext cx="304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sp>
        <p:nvSpPr>
          <p:cNvPr id="148" name="TextBox 17"/>
          <p:cNvSpPr/>
          <p:nvPr/>
        </p:nvSpPr>
        <p:spPr>
          <a:xfrm>
            <a:off x="540000" y="262800"/>
            <a:ext cx="467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Proportion</a:t>
            </a:r>
            <a:endParaRPr b="0" lang="en-PH" sz="3000" spc="-1" strike="noStrike">
              <a:latin typeface="Arial"/>
            </a:endParaRPr>
          </a:p>
        </p:txBody>
      </p:sp>
      <p:sp>
        <p:nvSpPr>
          <p:cNvPr id="149" name="TextBox 23"/>
          <p:cNvSpPr/>
          <p:nvPr/>
        </p:nvSpPr>
        <p:spPr>
          <a:xfrm>
            <a:off x="537840" y="1260000"/>
            <a:ext cx="17204760" cy="7817760"/>
          </a:xfrm>
          <a:prstGeom prst="rect">
            <a:avLst/>
          </a:prstGeom>
          <a:noFill/>
          <a:ln w="0">
            <a:noFill/>
          </a:ln>
        </p:spPr>
        <p:style>
          <a:lnRef idx="0"/>
          <a:fillRef idx="0"/>
          <a:effectRef idx="0"/>
          <a:fontRef idx="minor"/>
        </p:style>
        <p:txBody>
          <a:bodyPr lIns="0" rIns="0" tIns="0" bIns="0" anchor="t">
            <a:spAutoFit/>
          </a:bodyPr>
          <a:p>
            <a:pPr>
              <a:lnSpc>
                <a:spcPct val="150000"/>
              </a:lnSpc>
              <a:buNone/>
            </a:pP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When you were in Grade 7, you learned one of these properties, which states that the product of the means is equal to the product of the extremes. That is, in the proportion a/b = c/d where b ≠ 0 and d ≠ 0, ad = bc.</a:t>
            </a:r>
            <a:endParaRPr b="0" lang="en-PH" sz="1800" spc="-1" strike="noStrike">
              <a:latin typeface="Arial"/>
            </a:endParaRPr>
          </a:p>
          <a:p>
            <a:pPr>
              <a:lnSpc>
                <a:spcPct val="150000"/>
              </a:lnSpc>
              <a:buNone/>
            </a:pPr>
            <a:endParaRPr b="0" lang="en-PH" sz="1800" spc="-1" strike="noStrike">
              <a:latin typeface="Arial"/>
            </a:endParaRPr>
          </a:p>
          <a:p>
            <a:pPr>
              <a:lnSpc>
                <a:spcPct val="150000"/>
              </a:lnSpc>
              <a:buNone/>
            </a:pP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To illustrate, suppose that a = 2, b = 4, c = 3, and d = 6, then we have 2/4 = 3/6. Multiplying the means, we have (4)(3) = 12, and multiplying the extremes, we have (2)(6) = 12. As we can see, the product of the means is equal to the product of the extremes. That is, ad = bc = 12.</a:t>
            </a:r>
            <a:endParaRPr b="0" lang="en-PH" sz="1800" spc="-1" strike="noStrike">
              <a:latin typeface="Arial"/>
            </a:endParaRPr>
          </a:p>
          <a:p>
            <a:pPr>
              <a:lnSpc>
                <a:spcPct val="150000"/>
              </a:lnSpc>
              <a:buNone/>
            </a:pPr>
            <a:endParaRPr b="0" lang="en-PH" sz="1800" spc="-1" strike="noStrike">
              <a:latin typeface="Arial"/>
            </a:endParaRPr>
          </a:p>
          <a:p>
            <a:pPr>
              <a:lnSpc>
                <a:spcPct val="150000"/>
              </a:lnSpc>
              <a:buNone/>
            </a:pPr>
            <a:r>
              <a:rPr b="0" lang="en-US" sz="1800" spc="-1" strike="noStrike">
                <a:solidFill>
                  <a:srgbClr val="000000"/>
                </a:solidFill>
                <a:latin typeface="Montserrat"/>
                <a:ea typeface="DejaVu Sans"/>
              </a:rPr>
              <a:t>Now, let us study the other properties. Consider the proportion a/b = c/d, wherein b ≠ 0 and d ≠ 0, the following properties can be derived.</a:t>
            </a:r>
            <a:endParaRPr b="0" lang="en-PH" sz="1800" spc="-1" strike="noStrike">
              <a:latin typeface="Arial"/>
            </a:endParaRPr>
          </a:p>
          <a:p>
            <a:pPr>
              <a:lnSpc>
                <a:spcPct val="150000"/>
              </a:lnSpc>
              <a:buNone/>
            </a:pPr>
            <a:endParaRPr b="0" lang="en-PH" sz="1800" spc="-1" strike="noStrike">
              <a:latin typeface="Arial"/>
            </a:endParaRPr>
          </a:p>
          <a:p>
            <a:pPr>
              <a:lnSpc>
                <a:spcPct val="150000"/>
              </a:lnSpc>
              <a:buNone/>
            </a:pPr>
            <a:r>
              <a:rPr b="0" lang="en-US" sz="1800" spc="-1" strike="noStrike">
                <a:solidFill>
                  <a:srgbClr val="000000"/>
                </a:solidFill>
                <a:latin typeface="Montserrat"/>
                <a:ea typeface="DejaVu Sans"/>
              </a:rPr>
              <a:t>1.</a:t>
            </a: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One property can be derived by multiplying both sides of the equation by b/c. Applying the Multiplication Property of Equality (MPE) and cancellation of common terms (as shown below), you can simplify the result to a/c = b/d.</a:t>
            </a:r>
            <a:endParaRPr b="0" lang="en-PH" sz="1800" spc="-1" strike="noStrike">
              <a:latin typeface="Arial"/>
            </a:endParaRPr>
          </a:p>
          <a:p>
            <a:pPr algn="ctr">
              <a:lnSpc>
                <a:spcPct val="150000"/>
              </a:lnSpc>
              <a:buNone/>
            </a:pPr>
            <a:r>
              <a:rPr b="0" lang="en-US" sz="1800" spc="-1" strike="noStrike">
                <a:solidFill>
                  <a:srgbClr val="000000"/>
                </a:solidFill>
                <a:latin typeface="Montserrat"/>
                <a:ea typeface="DejaVu Sans"/>
              </a:rPr>
              <a:t>a/b * b/c = c/d * b/c</a:t>
            </a:r>
            <a:endParaRPr b="0" lang="en-PH" sz="1800" spc="-1" strike="noStrike">
              <a:latin typeface="Arial"/>
            </a:endParaRPr>
          </a:p>
          <a:p>
            <a:pPr algn="ctr">
              <a:lnSpc>
                <a:spcPct val="150000"/>
              </a:lnSpc>
              <a:buNone/>
            </a:pPr>
            <a:r>
              <a:rPr b="1" lang="en-US" sz="1800" spc="-1" strike="noStrike">
                <a:solidFill>
                  <a:srgbClr val="000000"/>
                </a:solidFill>
                <a:latin typeface="Montserrat"/>
                <a:ea typeface="DejaVu Sans"/>
              </a:rPr>
              <a:t>a/c = b/d</a:t>
            </a:r>
            <a:endParaRPr b="0" lang="en-PH" sz="1800" spc="-1" strike="noStrike">
              <a:latin typeface="Arial"/>
            </a:endParaRPr>
          </a:p>
          <a:p>
            <a:pPr>
              <a:lnSpc>
                <a:spcPct val="150000"/>
              </a:lnSpc>
              <a:buNone/>
            </a:pPr>
            <a:endParaRPr b="0" lang="en-PH" sz="1800" spc="-1" strike="noStrike">
              <a:latin typeface="Arial"/>
            </a:endParaRPr>
          </a:p>
          <a:p>
            <a:pPr>
              <a:lnSpc>
                <a:spcPct val="150000"/>
              </a:lnSpc>
              <a:buNone/>
            </a:pPr>
            <a:r>
              <a:rPr b="0" lang="en-US" sz="1800" spc="-1" strike="noStrike">
                <a:solidFill>
                  <a:srgbClr val="000000"/>
                </a:solidFill>
                <a:latin typeface="Montserrat"/>
                <a:ea typeface="DejaVu Sans"/>
              </a:rPr>
              <a:t>To show this property, let us consider the proportion 2/4 = 3/6. Multiplying this proportion by 4/3, we have</a:t>
            </a:r>
            <a:endParaRPr b="0" lang="en-PH" sz="1800" spc="-1" strike="noStrike">
              <a:latin typeface="Arial"/>
            </a:endParaRPr>
          </a:p>
          <a:p>
            <a:pPr>
              <a:lnSpc>
                <a:spcPct val="150000"/>
              </a:lnSpc>
              <a:buNone/>
            </a:pPr>
            <a:endParaRPr b="0" lang="en-PH" sz="1800" spc="-1" strike="noStrike">
              <a:latin typeface="Arial"/>
            </a:endParaRPr>
          </a:p>
          <a:p>
            <a:pPr algn="ctr">
              <a:lnSpc>
                <a:spcPct val="150000"/>
              </a:lnSpc>
              <a:buNone/>
            </a:pPr>
            <a:r>
              <a:rPr b="0" lang="en-US" sz="1800" spc="-1" strike="noStrike">
                <a:solidFill>
                  <a:srgbClr val="000000"/>
                </a:solidFill>
                <a:latin typeface="Montserrat"/>
                <a:ea typeface="DejaVu Sans"/>
              </a:rPr>
              <a:t>2/4 * 4/3 = 3/6 * 4/3</a:t>
            </a:r>
            <a:endParaRPr b="0" lang="en-PH" sz="1800" spc="-1" strike="noStrike">
              <a:latin typeface="Arial"/>
            </a:endParaRPr>
          </a:p>
          <a:p>
            <a:pPr algn="ctr">
              <a:lnSpc>
                <a:spcPct val="150000"/>
              </a:lnSpc>
              <a:buNone/>
            </a:pPr>
            <a:r>
              <a:rPr b="0" lang="en-US" sz="1800" spc="-1" strike="noStrike">
                <a:solidFill>
                  <a:srgbClr val="000000"/>
                </a:solidFill>
                <a:latin typeface="Montserrat"/>
                <a:ea typeface="DejaVu Sans"/>
              </a:rPr>
              <a:t>8/12 = 12/18.</a:t>
            </a:r>
            <a:endParaRPr b="0" lang="en-PH" sz="1800" spc="-1" strike="noStrike">
              <a:latin typeface="Arial"/>
            </a:endParaRPr>
          </a:p>
          <a:p>
            <a:pPr algn="ctr">
              <a:lnSpc>
                <a:spcPct val="150000"/>
              </a:lnSpc>
              <a:buNone/>
            </a:pPr>
            <a:r>
              <a:rPr b="0" lang="en-US" sz="1800" spc="-1" strike="noStrike">
                <a:solidFill>
                  <a:srgbClr val="000000"/>
                </a:solidFill>
                <a:latin typeface="Montserrat"/>
                <a:ea typeface="DejaVu Sans"/>
              </a:rPr>
              <a:t>Simplifying both ratios, we have</a:t>
            </a:r>
            <a:endParaRPr b="0" lang="en-PH" sz="1800" spc="-1" strike="noStrike">
              <a:latin typeface="Arial"/>
            </a:endParaRPr>
          </a:p>
          <a:p>
            <a:pPr algn="ctr">
              <a:lnSpc>
                <a:spcPct val="150000"/>
              </a:lnSpc>
              <a:buNone/>
            </a:pPr>
            <a:r>
              <a:rPr b="0" lang="en-US" sz="1800" spc="-1" strike="noStrike">
                <a:solidFill>
                  <a:srgbClr val="000000"/>
                </a:solidFill>
                <a:latin typeface="Montserrat"/>
                <a:ea typeface="DejaVu Sans"/>
              </a:rPr>
              <a:t>2/3 = 2/3.</a:t>
            </a:r>
            <a:endParaRPr b="0" lang="en-PH" sz="1800" spc="-1" strike="noStrike">
              <a:latin typeface="Arial"/>
            </a:endParaRPr>
          </a:p>
        </p:txBody>
      </p:sp>
    </p:spTree>
  </p:cSld>
  <p:transition>
    <p:fade/>
  </p:transition>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0" name="Freeform 17"/>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151" name="Group 5"/>
          <p:cNvGrpSpPr/>
          <p:nvPr/>
        </p:nvGrpSpPr>
        <p:grpSpPr>
          <a:xfrm>
            <a:off x="16303320" y="0"/>
            <a:ext cx="1441080" cy="1441080"/>
            <a:chOff x="16303320" y="0"/>
            <a:chExt cx="1441080" cy="1441080"/>
          </a:xfrm>
        </p:grpSpPr>
        <p:sp>
          <p:nvSpPr>
            <p:cNvPr id="152" name="Freeform 18"/>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153" name="Freeform 19"/>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154" name="TextBox 18"/>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155" name="TextBox 19"/>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156" name="Freeform 21"/>
          <p:cNvSpPr/>
          <p:nvPr/>
        </p:nvSpPr>
        <p:spPr>
          <a:xfrm>
            <a:off x="13680" y="-2520"/>
            <a:ext cx="304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sp>
        <p:nvSpPr>
          <p:cNvPr id="157" name="TextBox 20"/>
          <p:cNvSpPr/>
          <p:nvPr/>
        </p:nvSpPr>
        <p:spPr>
          <a:xfrm>
            <a:off x="540000" y="262800"/>
            <a:ext cx="467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Proportion</a:t>
            </a:r>
            <a:endParaRPr b="0" lang="en-PH" sz="3000" spc="-1" strike="noStrike">
              <a:latin typeface="Arial"/>
            </a:endParaRPr>
          </a:p>
        </p:txBody>
      </p:sp>
      <p:sp>
        <p:nvSpPr>
          <p:cNvPr id="158" name="TextBox 21"/>
          <p:cNvSpPr/>
          <p:nvPr/>
        </p:nvSpPr>
        <p:spPr>
          <a:xfrm>
            <a:off x="537840" y="1260000"/>
            <a:ext cx="17204760" cy="5760360"/>
          </a:xfrm>
          <a:prstGeom prst="rect">
            <a:avLst/>
          </a:prstGeom>
          <a:noFill/>
          <a:ln w="0">
            <a:noFill/>
          </a:ln>
        </p:spPr>
        <p:style>
          <a:lnRef idx="0"/>
          <a:fillRef idx="0"/>
          <a:effectRef idx="0"/>
          <a:fontRef idx="minor"/>
        </p:style>
        <p:txBody>
          <a:bodyPr lIns="0" rIns="0" tIns="0" bIns="0" anchor="t">
            <a:spAutoFit/>
          </a:bodyPr>
          <a:p>
            <a:pPr>
              <a:lnSpc>
                <a:spcPct val="150000"/>
              </a:lnSpc>
              <a:buNone/>
            </a:pPr>
            <a:r>
              <a:rPr b="0" lang="en-US" sz="1800" spc="-1" strike="noStrike">
                <a:solidFill>
                  <a:srgbClr val="000000"/>
                </a:solidFill>
                <a:latin typeface="Montserrat"/>
                <a:ea typeface="DejaVu Sans"/>
              </a:rPr>
              <a:t>2.</a:t>
            </a: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Another property can be derived by multiplying both sides of the equation by d/a. Applying the Multiplication Property of Equality (MPE) and cancellation of common terms (as shown below), you can simplify the result to</a:t>
            </a:r>
            <a:endParaRPr b="0" lang="en-PH" sz="1800" spc="-1" strike="noStrike">
              <a:latin typeface="Arial"/>
            </a:endParaRPr>
          </a:p>
          <a:p>
            <a:pPr algn="ctr">
              <a:lnSpc>
                <a:spcPct val="150000"/>
              </a:lnSpc>
              <a:buNone/>
            </a:pPr>
            <a:r>
              <a:rPr b="0" lang="en-US" sz="1800" spc="-1" strike="noStrike">
                <a:solidFill>
                  <a:srgbClr val="000000"/>
                </a:solidFill>
                <a:latin typeface="Montserrat"/>
                <a:ea typeface="DejaVu Sans"/>
              </a:rPr>
              <a:t>a/c = b/d.</a:t>
            </a:r>
            <a:endParaRPr b="0" lang="en-PH" sz="1800" spc="-1" strike="noStrike">
              <a:latin typeface="Arial"/>
            </a:endParaRPr>
          </a:p>
          <a:p>
            <a:pPr algn="ctr">
              <a:lnSpc>
                <a:spcPct val="150000"/>
              </a:lnSpc>
              <a:buNone/>
            </a:pPr>
            <a:r>
              <a:rPr b="0" lang="en-US" sz="1800" spc="-1" strike="noStrike">
                <a:solidFill>
                  <a:srgbClr val="000000"/>
                </a:solidFill>
                <a:latin typeface="Montserrat"/>
                <a:ea typeface="DejaVu Sans"/>
              </a:rPr>
              <a:t>a/b * d/a = c/d * d/a</a:t>
            </a:r>
            <a:endParaRPr b="0" lang="en-PH" sz="1800" spc="-1" strike="noStrike">
              <a:latin typeface="Arial"/>
            </a:endParaRPr>
          </a:p>
          <a:p>
            <a:pPr algn="ctr">
              <a:lnSpc>
                <a:spcPct val="150000"/>
              </a:lnSpc>
              <a:buNone/>
            </a:pPr>
            <a:r>
              <a:rPr b="1" lang="en-US" sz="1800" spc="-1" strike="noStrike">
                <a:solidFill>
                  <a:srgbClr val="000000"/>
                </a:solidFill>
                <a:latin typeface="Montserrat"/>
                <a:ea typeface="DejaVu Sans"/>
              </a:rPr>
              <a:t>d/b = c/a</a:t>
            </a:r>
            <a:endParaRPr b="0" lang="en-PH" sz="1800" spc="-1" strike="noStrike">
              <a:latin typeface="Arial"/>
            </a:endParaRPr>
          </a:p>
          <a:p>
            <a:pPr>
              <a:lnSpc>
                <a:spcPct val="150000"/>
              </a:lnSpc>
              <a:buNone/>
            </a:pPr>
            <a:endParaRPr b="0" lang="en-PH" sz="1800" spc="-1" strike="noStrike">
              <a:latin typeface="Arial"/>
            </a:endParaRPr>
          </a:p>
          <a:p>
            <a:pPr>
              <a:lnSpc>
                <a:spcPct val="150000"/>
              </a:lnSpc>
              <a:buNone/>
            </a:pPr>
            <a:r>
              <a:rPr b="0" lang="en-US" sz="1800" spc="-1" strike="noStrike">
                <a:solidFill>
                  <a:srgbClr val="000000"/>
                </a:solidFill>
                <a:latin typeface="Montserrat"/>
                <a:ea typeface="DejaVu Sans"/>
              </a:rPr>
              <a:t>To show this property, let us consider the proportion 2/4 = 3/6. Multiplying this proportion by 6/2, we have</a:t>
            </a:r>
            <a:endParaRPr b="0" lang="en-PH" sz="1800" spc="-1" strike="noStrike">
              <a:latin typeface="Arial"/>
            </a:endParaRPr>
          </a:p>
          <a:p>
            <a:pPr>
              <a:lnSpc>
                <a:spcPct val="150000"/>
              </a:lnSpc>
              <a:buNone/>
            </a:pPr>
            <a:endParaRPr b="0" lang="en-PH" sz="1800" spc="-1" strike="noStrike">
              <a:latin typeface="Arial"/>
            </a:endParaRPr>
          </a:p>
          <a:p>
            <a:pPr algn="ctr">
              <a:lnSpc>
                <a:spcPct val="150000"/>
              </a:lnSpc>
              <a:buNone/>
            </a:pPr>
            <a:r>
              <a:rPr b="0" lang="en-US" sz="1800" spc="-1" strike="noStrike">
                <a:solidFill>
                  <a:srgbClr val="000000"/>
                </a:solidFill>
                <a:latin typeface="Montserrat"/>
                <a:ea typeface="DejaVu Sans"/>
              </a:rPr>
              <a:t>2/4 * 6/2 = 3/6 * 6/2</a:t>
            </a:r>
            <a:endParaRPr b="0" lang="en-PH" sz="1800" spc="-1" strike="noStrike">
              <a:latin typeface="Arial"/>
            </a:endParaRPr>
          </a:p>
          <a:p>
            <a:pPr algn="ctr">
              <a:lnSpc>
                <a:spcPct val="150000"/>
              </a:lnSpc>
              <a:buNone/>
            </a:pPr>
            <a:r>
              <a:rPr b="0" lang="en-US" sz="1800" spc="-1" strike="noStrike">
                <a:solidFill>
                  <a:srgbClr val="000000"/>
                </a:solidFill>
                <a:latin typeface="Montserrat"/>
                <a:ea typeface="DejaVu Sans"/>
              </a:rPr>
              <a:t>12/8 = 18/12.</a:t>
            </a:r>
            <a:endParaRPr b="0" lang="en-PH" sz="1800" spc="-1" strike="noStrike">
              <a:latin typeface="Arial"/>
            </a:endParaRPr>
          </a:p>
          <a:p>
            <a:pPr>
              <a:lnSpc>
                <a:spcPct val="150000"/>
              </a:lnSpc>
              <a:buNone/>
            </a:pPr>
            <a:endParaRPr b="0" lang="en-PH" sz="1800" spc="-1" strike="noStrike">
              <a:latin typeface="Arial"/>
            </a:endParaRPr>
          </a:p>
          <a:p>
            <a:pPr>
              <a:lnSpc>
                <a:spcPct val="150000"/>
              </a:lnSpc>
              <a:buNone/>
            </a:pPr>
            <a:r>
              <a:rPr b="0" lang="en-US" sz="1800" spc="-1" strike="noStrike">
                <a:solidFill>
                  <a:srgbClr val="000000"/>
                </a:solidFill>
                <a:latin typeface="Montserrat"/>
                <a:ea typeface="DejaVu Sans"/>
              </a:rPr>
              <a:t>Simplifying both ratios, we have</a:t>
            </a:r>
            <a:endParaRPr b="0" lang="en-PH" sz="1800" spc="-1" strike="noStrike">
              <a:latin typeface="Arial"/>
            </a:endParaRPr>
          </a:p>
          <a:p>
            <a:pPr>
              <a:lnSpc>
                <a:spcPct val="150000"/>
              </a:lnSpc>
              <a:buNone/>
            </a:pPr>
            <a:endParaRPr b="0" lang="en-PH" sz="1800" spc="-1" strike="noStrike">
              <a:latin typeface="Arial"/>
            </a:endParaRPr>
          </a:p>
          <a:p>
            <a:pPr algn="ctr">
              <a:lnSpc>
                <a:spcPct val="150000"/>
              </a:lnSpc>
              <a:buNone/>
            </a:pPr>
            <a:r>
              <a:rPr b="0" lang="en-US" sz="1800" spc="-1" strike="noStrike">
                <a:solidFill>
                  <a:srgbClr val="000000"/>
                </a:solidFill>
                <a:latin typeface="Montserrat"/>
                <a:ea typeface="DejaVu Sans"/>
              </a:rPr>
              <a:t>3/2 = 3/2.</a:t>
            </a:r>
            <a:endParaRPr b="0" lang="en-PH" sz="1800" spc="-1" strike="noStrike">
              <a:latin typeface="Arial"/>
            </a:endParaRPr>
          </a:p>
        </p:txBody>
      </p:sp>
    </p:spTree>
  </p:cSld>
  <p:transition>
    <p:fade/>
  </p:transition>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9" name="Freeform 22"/>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160" name="Group 7"/>
          <p:cNvGrpSpPr/>
          <p:nvPr/>
        </p:nvGrpSpPr>
        <p:grpSpPr>
          <a:xfrm>
            <a:off x="16303320" y="0"/>
            <a:ext cx="1441080" cy="1441080"/>
            <a:chOff x="16303320" y="0"/>
            <a:chExt cx="1441080" cy="1441080"/>
          </a:xfrm>
        </p:grpSpPr>
        <p:sp>
          <p:nvSpPr>
            <p:cNvPr id="161" name="Freeform 23"/>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162" name="Freeform 24"/>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163" name="TextBox 22"/>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164" name="TextBox 24"/>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165" name="Freeform 25"/>
          <p:cNvSpPr/>
          <p:nvPr/>
        </p:nvSpPr>
        <p:spPr>
          <a:xfrm>
            <a:off x="13680" y="-2520"/>
            <a:ext cx="304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sp>
        <p:nvSpPr>
          <p:cNvPr id="166" name="TextBox 25"/>
          <p:cNvSpPr/>
          <p:nvPr/>
        </p:nvSpPr>
        <p:spPr>
          <a:xfrm>
            <a:off x="540000" y="262800"/>
            <a:ext cx="467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Proportion</a:t>
            </a:r>
            <a:endParaRPr b="0" lang="en-PH" sz="3000" spc="-1" strike="noStrike">
              <a:latin typeface="Arial"/>
            </a:endParaRPr>
          </a:p>
        </p:txBody>
      </p:sp>
      <p:sp>
        <p:nvSpPr>
          <p:cNvPr id="167" name="TextBox 26"/>
          <p:cNvSpPr/>
          <p:nvPr/>
        </p:nvSpPr>
        <p:spPr>
          <a:xfrm>
            <a:off x="537840" y="1260000"/>
            <a:ext cx="17204760" cy="4937400"/>
          </a:xfrm>
          <a:prstGeom prst="rect">
            <a:avLst/>
          </a:prstGeom>
          <a:noFill/>
          <a:ln w="0">
            <a:noFill/>
          </a:ln>
        </p:spPr>
        <p:style>
          <a:lnRef idx="0"/>
          <a:fillRef idx="0"/>
          <a:effectRef idx="0"/>
          <a:fontRef idx="minor"/>
        </p:style>
        <p:txBody>
          <a:bodyPr lIns="0" rIns="0" tIns="0" bIns="0" anchor="t">
            <a:spAutoFit/>
          </a:bodyPr>
          <a:p>
            <a:pPr>
              <a:lnSpc>
                <a:spcPct val="150000"/>
              </a:lnSpc>
              <a:buNone/>
            </a:pPr>
            <a:r>
              <a:rPr b="0" lang="en-US" sz="1800" spc="-1" strike="noStrike">
                <a:solidFill>
                  <a:srgbClr val="000000"/>
                </a:solidFill>
                <a:latin typeface="Montserrat"/>
                <a:ea typeface="DejaVu Sans"/>
              </a:rPr>
              <a:t>3.</a:t>
            </a: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The third property can be derived by getting the reciprocal of both ratios. That is,</a:t>
            </a:r>
            <a:endParaRPr b="0" lang="en-PH" sz="1800" spc="-1" strike="noStrike">
              <a:latin typeface="Arial"/>
            </a:endParaRPr>
          </a:p>
          <a:p>
            <a:pPr>
              <a:lnSpc>
                <a:spcPct val="150000"/>
              </a:lnSpc>
              <a:buNone/>
            </a:pPr>
            <a:endParaRPr b="0" lang="en-PH" sz="1800" spc="-1" strike="noStrike">
              <a:latin typeface="Arial"/>
            </a:endParaRPr>
          </a:p>
          <a:p>
            <a:pPr algn="ctr">
              <a:lnSpc>
                <a:spcPct val="150000"/>
              </a:lnSpc>
              <a:buNone/>
            </a:pPr>
            <a:r>
              <a:rPr b="0" lang="en-US" sz="1800" spc="-1" strike="noStrike">
                <a:solidFill>
                  <a:srgbClr val="000000"/>
                </a:solidFill>
                <a:latin typeface="Montserrat"/>
                <a:ea typeface="DejaVu Sans"/>
              </a:rPr>
              <a:t>1 / (a/b) = 1 / (c/d)</a:t>
            </a:r>
            <a:endParaRPr b="0" lang="en-PH" sz="1800" spc="-1" strike="noStrike">
              <a:latin typeface="Arial"/>
            </a:endParaRPr>
          </a:p>
          <a:p>
            <a:pPr>
              <a:lnSpc>
                <a:spcPct val="150000"/>
              </a:lnSpc>
              <a:buNone/>
            </a:pPr>
            <a:endParaRPr b="0" lang="en-PH" sz="1800" spc="-1" strike="noStrike">
              <a:latin typeface="Arial"/>
            </a:endParaRPr>
          </a:p>
          <a:p>
            <a:pPr>
              <a:lnSpc>
                <a:spcPct val="150000"/>
              </a:lnSpc>
              <a:buNone/>
            </a:pPr>
            <a:r>
              <a:rPr b="0" lang="en-US" sz="1800" spc="-1" strike="noStrike">
                <a:solidFill>
                  <a:srgbClr val="000000"/>
                </a:solidFill>
                <a:latin typeface="Montserrat"/>
                <a:ea typeface="DejaVu Sans"/>
              </a:rPr>
              <a:t>To show this property, let us consider the proportion 2/4 = 3/6. Getting the reciprocal, we have</a:t>
            </a:r>
            <a:endParaRPr b="0" lang="en-PH" sz="1800" spc="-1" strike="noStrike">
              <a:latin typeface="Arial"/>
            </a:endParaRPr>
          </a:p>
          <a:p>
            <a:pPr>
              <a:lnSpc>
                <a:spcPct val="150000"/>
              </a:lnSpc>
              <a:buNone/>
            </a:pPr>
            <a:endParaRPr b="0" lang="en-PH" sz="1800" spc="-1" strike="noStrike">
              <a:latin typeface="Arial"/>
            </a:endParaRPr>
          </a:p>
          <a:p>
            <a:pPr algn="ctr">
              <a:lnSpc>
                <a:spcPct val="150000"/>
              </a:lnSpc>
              <a:buNone/>
            </a:pPr>
            <a:r>
              <a:rPr b="0" lang="en-US" sz="1800" spc="-1" strike="noStrike">
                <a:solidFill>
                  <a:srgbClr val="000000"/>
                </a:solidFill>
                <a:latin typeface="Montserrat"/>
                <a:ea typeface="DejaVu Sans"/>
              </a:rPr>
              <a:t>1 / (2/4) = 1 / (3/6)</a:t>
            </a:r>
            <a:endParaRPr b="0" lang="en-PH" sz="1800" spc="-1" strike="noStrike">
              <a:latin typeface="Arial"/>
            </a:endParaRPr>
          </a:p>
          <a:p>
            <a:pPr algn="ctr">
              <a:lnSpc>
                <a:spcPct val="150000"/>
              </a:lnSpc>
              <a:buNone/>
            </a:pPr>
            <a:endParaRPr b="0" lang="en-PH" sz="1800" spc="-1" strike="noStrike">
              <a:latin typeface="Arial"/>
            </a:endParaRPr>
          </a:p>
          <a:p>
            <a:pPr algn="ctr">
              <a:lnSpc>
                <a:spcPct val="150000"/>
              </a:lnSpc>
              <a:buNone/>
            </a:pPr>
            <a:r>
              <a:rPr b="0" lang="en-US" sz="1800" spc="-1" strike="noStrike">
                <a:solidFill>
                  <a:srgbClr val="000000"/>
                </a:solidFill>
                <a:latin typeface="Montserrat"/>
                <a:ea typeface="DejaVu Sans"/>
              </a:rPr>
              <a:t>4/2 = 6/3.</a:t>
            </a:r>
            <a:endParaRPr b="0" lang="en-PH" sz="1800" spc="-1" strike="noStrike">
              <a:latin typeface="Arial"/>
            </a:endParaRPr>
          </a:p>
          <a:p>
            <a:pPr>
              <a:lnSpc>
                <a:spcPct val="150000"/>
              </a:lnSpc>
              <a:buNone/>
            </a:pPr>
            <a:endParaRPr b="0" lang="en-PH" sz="1800" spc="-1" strike="noStrike">
              <a:latin typeface="Arial"/>
            </a:endParaRPr>
          </a:p>
          <a:p>
            <a:pPr>
              <a:lnSpc>
                <a:spcPct val="150000"/>
              </a:lnSpc>
              <a:buNone/>
            </a:pPr>
            <a:r>
              <a:rPr b="0" lang="en-US" sz="1800" spc="-1" strike="noStrike">
                <a:solidFill>
                  <a:srgbClr val="000000"/>
                </a:solidFill>
                <a:latin typeface="Montserrat"/>
                <a:ea typeface="DejaVu Sans"/>
              </a:rPr>
              <a:t>Simplifying both ratios, we have</a:t>
            </a:r>
            <a:endParaRPr b="0" lang="en-PH" sz="1800" spc="-1" strike="noStrike">
              <a:latin typeface="Arial"/>
            </a:endParaRPr>
          </a:p>
          <a:p>
            <a:pPr algn="ctr">
              <a:lnSpc>
                <a:spcPct val="150000"/>
              </a:lnSpc>
              <a:buNone/>
            </a:pPr>
            <a:r>
              <a:rPr b="0" lang="en-US" sz="1800" spc="-1" strike="noStrike">
                <a:solidFill>
                  <a:srgbClr val="000000"/>
                </a:solidFill>
                <a:latin typeface="Montserrat"/>
                <a:ea typeface="DejaVu Sans"/>
              </a:rPr>
              <a:t>2 = 2.</a:t>
            </a:r>
            <a:endParaRPr b="0" lang="en-PH" sz="1800" spc="-1" strike="noStrike">
              <a:latin typeface="Arial"/>
            </a:endParaRPr>
          </a:p>
        </p:txBody>
      </p:sp>
    </p:spTree>
  </p:cSld>
  <p:transition>
    <p:fade/>
  </p:transition>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8" name="Freeform 26"/>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169" name="Group 8"/>
          <p:cNvGrpSpPr/>
          <p:nvPr/>
        </p:nvGrpSpPr>
        <p:grpSpPr>
          <a:xfrm>
            <a:off x="16303320" y="0"/>
            <a:ext cx="1441080" cy="1441080"/>
            <a:chOff x="16303320" y="0"/>
            <a:chExt cx="1441080" cy="1441080"/>
          </a:xfrm>
        </p:grpSpPr>
        <p:sp>
          <p:nvSpPr>
            <p:cNvPr id="170" name="Freeform 27"/>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171" name="Freeform 28"/>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172" name="TextBox 27"/>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173" name="TextBox 28"/>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174" name="Freeform 29"/>
          <p:cNvSpPr/>
          <p:nvPr/>
        </p:nvSpPr>
        <p:spPr>
          <a:xfrm>
            <a:off x="13680" y="-2520"/>
            <a:ext cx="304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sp>
        <p:nvSpPr>
          <p:cNvPr id="175" name="TextBox 29"/>
          <p:cNvSpPr/>
          <p:nvPr/>
        </p:nvSpPr>
        <p:spPr>
          <a:xfrm>
            <a:off x="540000" y="262800"/>
            <a:ext cx="467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Proportion</a:t>
            </a:r>
            <a:endParaRPr b="0" lang="en-PH" sz="3000" spc="-1" strike="noStrike">
              <a:latin typeface="Arial"/>
            </a:endParaRPr>
          </a:p>
        </p:txBody>
      </p:sp>
      <p:sp>
        <p:nvSpPr>
          <p:cNvPr id="176" name="TextBox 30"/>
          <p:cNvSpPr/>
          <p:nvPr/>
        </p:nvSpPr>
        <p:spPr>
          <a:xfrm>
            <a:off x="537840" y="1512000"/>
            <a:ext cx="17204760" cy="4525920"/>
          </a:xfrm>
          <a:prstGeom prst="rect">
            <a:avLst/>
          </a:prstGeom>
          <a:noFill/>
          <a:ln w="0">
            <a:noFill/>
          </a:ln>
        </p:spPr>
        <p:style>
          <a:lnRef idx="0"/>
          <a:fillRef idx="0"/>
          <a:effectRef idx="0"/>
          <a:fontRef idx="minor"/>
        </p:style>
        <p:txBody>
          <a:bodyPr lIns="0" rIns="0" tIns="0" bIns="0" anchor="t">
            <a:spAutoFit/>
          </a:bodyPr>
          <a:p>
            <a:pPr>
              <a:lnSpc>
                <a:spcPct val="150000"/>
              </a:lnSpc>
              <a:buNone/>
            </a:pPr>
            <a:r>
              <a:rPr b="0" lang="en-US" sz="1800" spc="-1" strike="noStrike">
                <a:solidFill>
                  <a:srgbClr val="000000"/>
                </a:solidFill>
                <a:latin typeface="Montserrat"/>
                <a:ea typeface="DejaVu Sans"/>
              </a:rPr>
              <a:t>4.</a:t>
            </a: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The next property can be derived by multiplying both sides of the equation by bd. When you apply the Multiplication Property of Equality (MPE) and cancellation of the common terms (as shown below), you will get ad = bc.</a:t>
            </a:r>
            <a:endParaRPr b="0" lang="en-PH" sz="1800" spc="-1" strike="noStrike">
              <a:latin typeface="Arial"/>
            </a:endParaRPr>
          </a:p>
          <a:p>
            <a:pPr>
              <a:lnSpc>
                <a:spcPct val="150000"/>
              </a:lnSpc>
              <a:buNone/>
            </a:pPr>
            <a:endParaRPr b="0" lang="en-PH" sz="1800" spc="-1" strike="noStrike">
              <a:latin typeface="Arial"/>
            </a:endParaRPr>
          </a:p>
          <a:p>
            <a:pPr algn="ctr">
              <a:lnSpc>
                <a:spcPct val="150000"/>
              </a:lnSpc>
              <a:buNone/>
            </a:pPr>
            <a:r>
              <a:rPr b="0" lang="en-US" sz="1800" spc="-1" strike="noStrike">
                <a:solidFill>
                  <a:srgbClr val="000000"/>
                </a:solidFill>
                <a:latin typeface="Montserrat"/>
                <a:ea typeface="DejaVu Sans"/>
              </a:rPr>
              <a:t>a/b = c/d</a:t>
            </a:r>
            <a:endParaRPr b="0" lang="en-PH" sz="1800" spc="-1" strike="noStrike">
              <a:latin typeface="Arial"/>
            </a:endParaRPr>
          </a:p>
          <a:p>
            <a:pPr algn="ctr">
              <a:lnSpc>
                <a:spcPct val="150000"/>
              </a:lnSpc>
              <a:buNone/>
            </a:pPr>
            <a:r>
              <a:rPr b="0" lang="en-US" sz="1800" spc="-1" strike="noStrike">
                <a:solidFill>
                  <a:srgbClr val="000000"/>
                </a:solidFill>
                <a:latin typeface="Montserrat"/>
                <a:ea typeface="DejaVu Sans"/>
              </a:rPr>
              <a:t>(a/b) * bd = (c/d) * bd</a:t>
            </a:r>
            <a:endParaRPr b="0" lang="en-PH" sz="1800" spc="-1" strike="noStrike">
              <a:latin typeface="Arial"/>
            </a:endParaRPr>
          </a:p>
          <a:p>
            <a:pPr algn="ctr">
              <a:lnSpc>
                <a:spcPct val="150000"/>
              </a:lnSpc>
              <a:buNone/>
            </a:pPr>
            <a:r>
              <a:rPr b="0" lang="en-US" sz="1800" spc="-1" strike="noStrike">
                <a:solidFill>
                  <a:srgbClr val="000000"/>
                </a:solidFill>
                <a:latin typeface="Montserrat"/>
                <a:ea typeface="DejaVu Sans"/>
              </a:rPr>
              <a:t>ad = bc</a:t>
            </a:r>
            <a:endParaRPr b="0" lang="en-PH" sz="1800" spc="-1" strike="noStrike">
              <a:latin typeface="Arial"/>
            </a:endParaRPr>
          </a:p>
          <a:p>
            <a:pPr>
              <a:lnSpc>
                <a:spcPct val="150000"/>
              </a:lnSpc>
              <a:buNone/>
            </a:pPr>
            <a:endParaRPr b="0" lang="en-PH" sz="1800" spc="-1" strike="noStrike">
              <a:latin typeface="Arial"/>
            </a:endParaRPr>
          </a:p>
          <a:p>
            <a:pPr>
              <a:lnSpc>
                <a:spcPct val="150000"/>
              </a:lnSpc>
              <a:buNone/>
            </a:pPr>
            <a:r>
              <a:rPr b="0" lang="en-US" sz="1800" spc="-1" strike="noStrike">
                <a:solidFill>
                  <a:srgbClr val="000000"/>
                </a:solidFill>
                <a:latin typeface="Montserrat"/>
                <a:ea typeface="DejaVu Sans"/>
              </a:rPr>
              <a:t>To show this property, let us consider the proportion 2/4 = 3/6, then a = 2, b = 4, c = 3, and d = 6. Applying the property, we have</a:t>
            </a:r>
            <a:endParaRPr b="0" lang="en-PH" sz="1800" spc="-1" strike="noStrike">
              <a:latin typeface="Arial"/>
            </a:endParaRPr>
          </a:p>
          <a:p>
            <a:pPr>
              <a:lnSpc>
                <a:spcPct val="150000"/>
              </a:lnSpc>
              <a:buNone/>
            </a:pPr>
            <a:endParaRPr b="0" lang="en-PH" sz="1800" spc="-1" strike="noStrike">
              <a:latin typeface="Arial"/>
            </a:endParaRPr>
          </a:p>
          <a:p>
            <a:pPr algn="ctr">
              <a:lnSpc>
                <a:spcPct val="150000"/>
              </a:lnSpc>
              <a:buNone/>
            </a:pPr>
            <a:r>
              <a:rPr b="0" lang="en-US" sz="1800" spc="-1" strike="noStrike">
                <a:solidFill>
                  <a:srgbClr val="000000"/>
                </a:solidFill>
                <a:latin typeface="Montserrat"/>
                <a:ea typeface="DejaVu Sans"/>
              </a:rPr>
              <a:t>(2/4) * 6 = (3/6) * 4</a:t>
            </a:r>
            <a:endParaRPr b="0" lang="en-PH" sz="1800" spc="-1" strike="noStrike">
              <a:latin typeface="Arial"/>
            </a:endParaRPr>
          </a:p>
          <a:p>
            <a:pPr algn="ctr">
              <a:lnSpc>
                <a:spcPct val="150000"/>
              </a:lnSpc>
              <a:buNone/>
            </a:pPr>
            <a:r>
              <a:rPr b="0" lang="en-US" sz="1800" spc="-1" strike="noStrike">
                <a:solidFill>
                  <a:srgbClr val="000000"/>
                </a:solidFill>
                <a:latin typeface="Montserrat"/>
                <a:ea typeface="DejaVu Sans"/>
              </a:rPr>
              <a:t>12 = 12</a:t>
            </a:r>
            <a:endParaRPr b="0" lang="en-PH" sz="1800" spc="-1" strike="noStrike">
              <a:latin typeface="Arial"/>
            </a:endParaRPr>
          </a:p>
        </p:txBody>
      </p:sp>
    </p:spTree>
  </p:cSld>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PPT TEMPLATE FOR LRB</Template>
  <TotalTime>124</TotalTime>
  <Application>LibreOffice/7.2.5.2$MacOSX_X86_64 LibreOffice_project/499f9727c189e6ef3471021d6132d4c694f357e5</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2023-08-11T13:15:45Z</dcterms:created>
  <dc:creator/>
  <dc:description/>
  <dc:identifier>DAFl9Zu4QXU</dc:identifier>
  <dc:language>en-PH</dc:language>
  <cp:lastModifiedBy/>
  <dcterms:modified xsi:type="dcterms:W3CDTF">2023-08-14T11:23:47Z</dcterms:modified>
  <cp:revision>6</cp:revision>
  <dc:subject/>
  <dc:title>PPT TEMPLATE FOR LRB</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On-screen Show (4:3)</vt:lpwstr>
  </property>
</Properties>
</file>