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1080" y="2880000"/>
            <a:ext cx="7738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Changes in Growing Animals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0" y="540000"/>
            <a:ext cx="3600000" cy="54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b85c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Changes Animals Undergo</a:t>
            </a:r>
            <a:endParaRPr b="1" lang="en-PH" sz="1800" spc="-1" strike="noStrike">
              <a:latin typeface="Lato"/>
              <a:ea typeface="AppleSystemUIFont"/>
            </a:endParaRPr>
          </a:p>
        </p:txBody>
      </p:sp>
      <p:sp>
        <p:nvSpPr>
          <p:cNvPr id="127" name=""/>
          <p:cNvSpPr txBox="1"/>
          <p:nvPr/>
        </p:nvSpPr>
        <p:spPr>
          <a:xfrm>
            <a:off x="2160000" y="1620000"/>
            <a:ext cx="3600000" cy="412200"/>
          </a:xfrm>
          <a:prstGeom prst="rect">
            <a:avLst/>
          </a:prstGeom>
          <a:noFill/>
          <a:ln w="0">
            <a:noFill/>
          </a:ln>
        </p:spPr>
        <p:txBody>
          <a:bodyPr lIns="90000" rIns="90000" tIns="45000" bIns="45000" anchor="t">
            <a:noAutofit/>
          </a:bodyPr>
          <a:p>
            <a:pPr algn="ctr">
              <a:buNone/>
            </a:pPr>
            <a:r>
              <a:rPr b="1" lang="en-PH" sz="1800" spc="-1" strike="noStrike">
                <a:highlight>
                  <a:srgbClr val="b3cac7"/>
                </a:highlight>
                <a:latin typeface="Lato"/>
                <a:ea typeface="AppleSystemUIFont"/>
              </a:rPr>
              <a:t>Animals That Grow in Size</a:t>
            </a:r>
            <a:endParaRPr b="1" lang="en-PH" sz="1800" spc="-1" strike="noStrike">
              <a:highlight>
                <a:srgbClr val="b3cac7"/>
              </a:highlight>
              <a:latin typeface="Lato"/>
              <a:ea typeface="AppleSystemUIFont"/>
            </a:endParaRPr>
          </a:p>
        </p:txBody>
      </p:sp>
      <p:sp>
        <p:nvSpPr>
          <p:cNvPr id="128" name=""/>
          <p:cNvSpPr txBox="1"/>
          <p:nvPr/>
        </p:nvSpPr>
        <p:spPr>
          <a:xfrm>
            <a:off x="540000" y="2410560"/>
            <a:ext cx="6480000" cy="82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All animals increase in size as they grow. A puppy grows into a dog. A kitten grows into a cat.</a:t>
            </a:r>
            <a:endParaRPr b="0" lang="en-PH" sz="1800" spc="-1" strike="noStrike">
              <a:latin typeface="Lato"/>
              <a:ea typeface="AppleSystemUIFont"/>
            </a:endParaRPr>
          </a:p>
        </p:txBody>
      </p:sp>
      <p:pic>
        <p:nvPicPr>
          <p:cNvPr id="129" name="" descr=""/>
          <p:cNvPicPr/>
          <p:nvPr/>
        </p:nvPicPr>
        <p:blipFill>
          <a:blip r:embed="rId1"/>
          <a:stretch/>
        </p:blipFill>
        <p:spPr>
          <a:xfrm>
            <a:off x="7535880" y="1126800"/>
            <a:ext cx="4344120" cy="2323440"/>
          </a:xfrm>
          <a:prstGeom prst="rect">
            <a:avLst/>
          </a:prstGeom>
          <a:ln w="19080">
            <a:solidFill>
              <a:srgbClr val="000000"/>
            </a:solidFill>
            <a:round/>
          </a:ln>
        </p:spPr>
      </p:pic>
      <p:pic>
        <p:nvPicPr>
          <p:cNvPr id="130" name="" descr=""/>
          <p:cNvPicPr/>
          <p:nvPr/>
        </p:nvPicPr>
        <p:blipFill>
          <a:blip r:embed="rId2"/>
          <a:stretch/>
        </p:blipFill>
        <p:spPr>
          <a:xfrm>
            <a:off x="7560000" y="3594240"/>
            <a:ext cx="4320000" cy="2520000"/>
          </a:xfrm>
          <a:prstGeom prst="rect">
            <a:avLst/>
          </a:prstGeom>
          <a:ln w="19080">
            <a:solidFill>
              <a:srgbClr val="000000"/>
            </a:solidFill>
            <a:round/>
          </a:ln>
        </p:spPr>
      </p:pic>
      <p:sp>
        <p:nvSpPr>
          <p:cNvPr id="131" name=""/>
          <p:cNvSpPr txBox="1"/>
          <p:nvPr/>
        </p:nvSpPr>
        <p:spPr>
          <a:xfrm>
            <a:off x="540000" y="4500000"/>
            <a:ext cx="6659280" cy="10800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Puppies and kittens grow bigger as they grow older but their body coverings stay the same. Some of them grow colored spots or stripes. Some of them change in color.</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400" cy="342000"/>
          </a:xfrm>
          <a:prstGeom prst="rect">
            <a:avLst/>
          </a:prstGeom>
          <a:noFill/>
          <a:ln w="0">
            <a:noFill/>
          </a:ln>
        </p:spPr>
        <p:style>
          <a:lnRef idx="0"/>
          <a:fillRef idx="0"/>
          <a:effectRef idx="0"/>
          <a:fontRef idx="minor"/>
        </p:style>
      </p:sp>
      <p:sp>
        <p:nvSpPr>
          <p:cNvPr id="133" name=""/>
          <p:cNvSpPr/>
          <p:nvPr/>
        </p:nvSpPr>
        <p:spPr>
          <a:xfrm>
            <a:off x="0" y="1080000"/>
            <a:ext cx="4860000" cy="54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b85c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Animals That Grow Other Body Parts</a:t>
            </a:r>
            <a:endParaRPr b="0" lang="en-PH" sz="1800" spc="-1" strike="noStrike">
              <a:latin typeface="Lato"/>
              <a:ea typeface="AppleSystemUIFont"/>
            </a:endParaRPr>
          </a:p>
        </p:txBody>
      </p:sp>
      <p:sp>
        <p:nvSpPr>
          <p:cNvPr id="134" name=""/>
          <p:cNvSpPr txBox="1"/>
          <p:nvPr/>
        </p:nvSpPr>
        <p:spPr>
          <a:xfrm>
            <a:off x="655920" y="2123280"/>
            <a:ext cx="6184080" cy="396720"/>
          </a:xfrm>
          <a:prstGeom prst="rect">
            <a:avLst/>
          </a:prstGeom>
          <a:noFill/>
          <a:ln w="0">
            <a:noFill/>
          </a:ln>
        </p:spPr>
        <p:txBody>
          <a:bodyPr lIns="90000" rIns="90000" tIns="45000" bIns="45000" anchor="t">
            <a:noAutofit/>
          </a:bodyPr>
          <a:p>
            <a:r>
              <a:rPr b="0" lang="en-PH" sz="1800" spc="-1" strike="noStrike">
                <a:latin typeface="Lato"/>
                <a:ea typeface="AppleSystemUIFont"/>
              </a:rPr>
              <a:t>Some baby animals develop other body parts as they grow.</a:t>
            </a:r>
            <a:endParaRPr b="0" lang="en-PH" sz="1800" spc="-1" strike="noStrike">
              <a:latin typeface="Lato"/>
              <a:ea typeface="AppleSystemUIFont"/>
            </a:endParaRPr>
          </a:p>
        </p:txBody>
      </p:sp>
      <p:sp>
        <p:nvSpPr>
          <p:cNvPr id="135" name=""/>
          <p:cNvSpPr txBox="1"/>
          <p:nvPr/>
        </p:nvSpPr>
        <p:spPr>
          <a:xfrm>
            <a:off x="360000" y="2950560"/>
            <a:ext cx="6966720" cy="102492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 chick has no comb. The </a:t>
            </a:r>
            <a:r>
              <a:rPr b="1" lang="en-PH" sz="1800" spc="-1" strike="noStrike">
                <a:latin typeface="Lato"/>
                <a:ea typeface="AppleSystemUIFont"/>
              </a:rPr>
              <a:t>comb</a:t>
            </a:r>
            <a:r>
              <a:rPr b="0" lang="en-PH" sz="1800" spc="-1" strike="noStrike">
                <a:latin typeface="Lato"/>
                <a:ea typeface="AppleSystemUIFont"/>
              </a:rPr>
              <a:t> is the thick, red, fleshy part on the top of the head of chickens. The chick develops a comb as it grows. Its wings also get bigger.</a:t>
            </a:r>
            <a:endParaRPr b="0" lang="en-PH" sz="1800" spc="-1" strike="noStrike">
              <a:latin typeface="Lato"/>
              <a:ea typeface="AppleSystemUIFont"/>
            </a:endParaRPr>
          </a:p>
        </p:txBody>
      </p:sp>
      <p:sp>
        <p:nvSpPr>
          <p:cNvPr id="136" name=""/>
          <p:cNvSpPr txBox="1"/>
          <p:nvPr/>
        </p:nvSpPr>
        <p:spPr>
          <a:xfrm>
            <a:off x="360000" y="4392000"/>
            <a:ext cx="702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A rooster has a larger comb than a hen. A rooster also develops a claw behind its legs. Its feathers become bigger and more defined.</a:t>
            </a:r>
            <a:endParaRPr b="0" lang="en-PH" sz="1800" spc="-1" strike="noStrike">
              <a:latin typeface="Lato"/>
              <a:ea typeface="AppleSystemUIFont"/>
            </a:endParaRPr>
          </a:p>
        </p:txBody>
      </p:sp>
      <p:pic>
        <p:nvPicPr>
          <p:cNvPr id="137" name="" descr=""/>
          <p:cNvPicPr/>
          <p:nvPr/>
        </p:nvPicPr>
        <p:blipFill>
          <a:blip r:embed="rId1"/>
          <a:stretch/>
        </p:blipFill>
        <p:spPr>
          <a:xfrm>
            <a:off x="7802640" y="1260000"/>
            <a:ext cx="3717360" cy="468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400" cy="342000"/>
          </a:xfrm>
          <a:prstGeom prst="rect">
            <a:avLst/>
          </a:prstGeom>
          <a:noFill/>
          <a:ln w="0">
            <a:noFill/>
          </a:ln>
        </p:spPr>
        <p:style>
          <a:lnRef idx="0"/>
          <a:fillRef idx="0"/>
          <a:effectRef idx="0"/>
          <a:fontRef idx="minor"/>
        </p:style>
      </p:sp>
      <p:sp>
        <p:nvSpPr>
          <p:cNvPr id="139" name=""/>
          <p:cNvSpPr txBox="1"/>
          <p:nvPr/>
        </p:nvSpPr>
        <p:spPr>
          <a:xfrm>
            <a:off x="540000" y="2613240"/>
            <a:ext cx="6660000" cy="134676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A baby goat is called a </a:t>
            </a:r>
            <a:r>
              <a:rPr b="1" lang="en-PH" sz="1800" spc="-1" strike="noStrike">
                <a:latin typeface="Lato"/>
              </a:rPr>
              <a:t>kid</a:t>
            </a:r>
            <a:r>
              <a:rPr b="0" lang="en-PH" sz="1800" spc="-1" strike="noStrike">
                <a:latin typeface="Lato"/>
              </a:rPr>
              <a:t>. A kid has no horns. The horns develop as the kid grows bigger. A baby cow is called a </a:t>
            </a:r>
            <a:r>
              <a:rPr b="1" lang="en-PH" sz="1800" spc="-1" strike="noStrike">
                <a:latin typeface="Lato"/>
              </a:rPr>
              <a:t>calf</a:t>
            </a:r>
            <a:r>
              <a:rPr b="0" lang="en-PH" sz="1800" spc="-1" strike="noStrike">
                <a:latin typeface="Lato"/>
              </a:rPr>
              <a:t>. It has no horns at birth. The horns develop as the calf grows into a cow.</a:t>
            </a:r>
            <a:endParaRPr b="0" lang="en-PH" sz="1800" spc="-1" strike="noStrike">
              <a:latin typeface="Lato"/>
              <a:ea typeface="AppleSystemUIFont"/>
            </a:endParaRPr>
          </a:p>
        </p:txBody>
      </p:sp>
      <p:pic>
        <p:nvPicPr>
          <p:cNvPr id="140" name="" descr=""/>
          <p:cNvPicPr/>
          <p:nvPr/>
        </p:nvPicPr>
        <p:blipFill>
          <a:blip r:embed="rId1"/>
          <a:stretch/>
        </p:blipFill>
        <p:spPr>
          <a:xfrm>
            <a:off x="7517160" y="1440000"/>
            <a:ext cx="4362840" cy="450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260000" y="5746320"/>
            <a:ext cx="176400" cy="342000"/>
          </a:xfrm>
          <a:prstGeom prst="rect">
            <a:avLst/>
          </a:prstGeom>
          <a:noFill/>
          <a:ln w="0">
            <a:noFill/>
          </a:ln>
        </p:spPr>
        <p:style>
          <a:lnRef idx="0"/>
          <a:fillRef idx="0"/>
          <a:effectRef idx="0"/>
          <a:fontRef idx="minor"/>
        </p:style>
      </p:sp>
      <p:sp>
        <p:nvSpPr>
          <p:cNvPr id="142" name=""/>
          <p:cNvSpPr/>
          <p:nvPr/>
        </p:nvSpPr>
        <p:spPr>
          <a:xfrm>
            <a:off x="0" y="648000"/>
            <a:ext cx="5040000" cy="54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b85c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Animals That Undergo Many Changes</a:t>
            </a:r>
            <a:endParaRPr b="0" lang="en-PH" sz="1800" spc="-1" strike="noStrike">
              <a:latin typeface="AppleSystemUIFont"/>
              <a:ea typeface="AppleSystemUIFont"/>
            </a:endParaRPr>
          </a:p>
        </p:txBody>
      </p:sp>
      <p:sp>
        <p:nvSpPr>
          <p:cNvPr id="143" name=""/>
          <p:cNvSpPr txBox="1"/>
          <p:nvPr/>
        </p:nvSpPr>
        <p:spPr>
          <a:xfrm>
            <a:off x="785880" y="1368000"/>
            <a:ext cx="1062000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Some animals undergo many changes as they grow. They lose some body parts and grow new ones. The adult animal looks entirely different from the baby animal. Look at the picture of the life cycle of a frog below.</a:t>
            </a:r>
            <a:endParaRPr b="0" lang="en-PH" sz="1800" spc="-1" strike="noStrike">
              <a:latin typeface="Lato"/>
              <a:ea typeface="AppleSystemUIFont"/>
            </a:endParaRPr>
          </a:p>
        </p:txBody>
      </p:sp>
      <p:pic>
        <p:nvPicPr>
          <p:cNvPr id="144" name="" descr=""/>
          <p:cNvPicPr/>
          <p:nvPr/>
        </p:nvPicPr>
        <p:blipFill>
          <a:blip r:embed="rId1"/>
          <a:stretch/>
        </p:blipFill>
        <p:spPr>
          <a:xfrm>
            <a:off x="1847880" y="2452320"/>
            <a:ext cx="8496000" cy="3235680"/>
          </a:xfrm>
          <a:prstGeom prst="rect">
            <a:avLst/>
          </a:prstGeom>
          <a:ln w="19080">
            <a:solidFill>
              <a:srgbClr val="000000"/>
            </a:solidFill>
            <a:round/>
          </a:ln>
        </p:spPr>
      </p:pic>
      <p:sp>
        <p:nvSpPr>
          <p:cNvPr id="145" name=""/>
          <p:cNvSpPr txBox="1"/>
          <p:nvPr/>
        </p:nvSpPr>
        <p:spPr>
          <a:xfrm>
            <a:off x="1145880" y="5760000"/>
            <a:ext cx="9900000" cy="474840"/>
          </a:xfrm>
          <a:prstGeom prst="rect">
            <a:avLst/>
          </a:prstGeom>
          <a:noFill/>
          <a:ln w="0">
            <a:noFill/>
          </a:ln>
        </p:spPr>
        <p:txBody>
          <a:bodyPr lIns="90000" rIns="90000" tIns="45000" bIns="45000" anchor="t">
            <a:noAutofit/>
          </a:bodyPr>
          <a:p>
            <a:r>
              <a:rPr b="0" lang="en-PH" sz="1800" spc="-1" strike="noStrike">
                <a:latin typeface="Lato"/>
                <a:ea typeface="AppleSystemUIFont"/>
              </a:rPr>
              <a:t>A baby frog is called a tadpole. A </a:t>
            </a:r>
            <a:r>
              <a:rPr b="1" lang="en-PH" sz="1800" spc="-1" strike="noStrike">
                <a:latin typeface="Lato"/>
                <a:ea typeface="AppleSystemUIFont"/>
              </a:rPr>
              <a:t>tadpole</a:t>
            </a:r>
            <a:r>
              <a:rPr b="0" lang="en-PH" sz="1800" spc="-1" strike="noStrike">
                <a:latin typeface="Lato"/>
                <a:ea typeface="AppleSystemUIFont"/>
              </a:rPr>
              <a:t> has a tail. As it grows, it loses its tail and grows legs.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260000" y="5746320"/>
            <a:ext cx="176400" cy="342000"/>
          </a:xfrm>
          <a:prstGeom prst="rect">
            <a:avLst/>
          </a:prstGeom>
          <a:noFill/>
          <a:ln w="0">
            <a:noFill/>
          </a:ln>
        </p:spPr>
        <p:style>
          <a:lnRef idx="0"/>
          <a:fillRef idx="0"/>
          <a:effectRef idx="0"/>
          <a:fontRef idx="minor"/>
        </p:style>
      </p:sp>
      <p:pic>
        <p:nvPicPr>
          <p:cNvPr id="147" name="" descr=""/>
          <p:cNvPicPr/>
          <p:nvPr/>
        </p:nvPicPr>
        <p:blipFill>
          <a:blip r:embed="rId1"/>
          <a:stretch/>
        </p:blipFill>
        <p:spPr>
          <a:xfrm>
            <a:off x="993240" y="1152000"/>
            <a:ext cx="10205280" cy="3528000"/>
          </a:xfrm>
          <a:prstGeom prst="rect">
            <a:avLst/>
          </a:prstGeom>
          <a:ln w="19080">
            <a:solidFill>
              <a:srgbClr val="000000"/>
            </a:solidFill>
            <a:round/>
          </a:ln>
        </p:spPr>
      </p:pic>
      <p:sp>
        <p:nvSpPr>
          <p:cNvPr id="148" name=""/>
          <p:cNvSpPr txBox="1"/>
          <p:nvPr/>
        </p:nvSpPr>
        <p:spPr>
          <a:xfrm>
            <a:off x="785880" y="4824000"/>
            <a:ext cx="10620000" cy="134676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A baby butterfly is called a </a:t>
            </a:r>
            <a:r>
              <a:rPr b="1" lang="en-PH" sz="1800" spc="-1" strike="noStrike">
                <a:latin typeface="Lato"/>
              </a:rPr>
              <a:t>caterpillar</a:t>
            </a:r>
            <a:r>
              <a:rPr b="0" lang="en-PH" sz="1800" spc="-1" strike="noStrike">
                <a:latin typeface="Lato"/>
              </a:rPr>
              <a:t>. It looks like a worm with many legs. A caterpillar crawls and eats leaves. As the caterpillar grows, it covers itself with silk, making a hard covering around itself called a cocoon. In this stage, it is called a </a:t>
            </a:r>
            <a:r>
              <a:rPr b="1" lang="en-PH" sz="1800" spc="-1" strike="noStrike">
                <a:latin typeface="Lato"/>
              </a:rPr>
              <a:t>pupa</a:t>
            </a:r>
            <a:r>
              <a:rPr b="0" lang="en-PH" sz="1800" spc="-1" strike="noStrike">
                <a:latin typeface="Lato"/>
              </a:rPr>
              <a:t>. When it comes out of the cocoon, it turns into a beautiful butterfly. It looks entirely different from a caterpillar.</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6400" cy="342000"/>
          </a:xfrm>
          <a:prstGeom prst="rect">
            <a:avLst/>
          </a:prstGeom>
          <a:noFill/>
          <a:ln w="0">
            <a:noFill/>
          </a:ln>
        </p:spPr>
        <p:style>
          <a:lnRef idx="0"/>
          <a:fillRef idx="0"/>
          <a:effectRef idx="0"/>
          <a:fontRef idx="minor"/>
        </p:style>
      </p:sp>
      <p:pic>
        <p:nvPicPr>
          <p:cNvPr id="150" name="" descr=""/>
          <p:cNvPicPr/>
          <p:nvPr/>
        </p:nvPicPr>
        <p:blipFill>
          <a:blip r:embed="rId1"/>
          <a:stretch/>
        </p:blipFill>
        <p:spPr>
          <a:xfrm>
            <a:off x="761040" y="1152000"/>
            <a:ext cx="10669680" cy="3296520"/>
          </a:xfrm>
          <a:prstGeom prst="rect">
            <a:avLst/>
          </a:prstGeom>
          <a:ln w="19080">
            <a:solidFill>
              <a:srgbClr val="000000"/>
            </a:solidFill>
            <a:round/>
          </a:ln>
        </p:spPr>
      </p:pic>
      <p:sp>
        <p:nvSpPr>
          <p:cNvPr id="151" name=""/>
          <p:cNvSpPr txBox="1"/>
          <p:nvPr/>
        </p:nvSpPr>
        <p:spPr>
          <a:xfrm>
            <a:off x="393120" y="4644000"/>
            <a:ext cx="1140588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 baby mosquito is called a </a:t>
            </a:r>
            <a:r>
              <a:rPr b="1" lang="en-PH" sz="1800" spc="-1" strike="noStrike">
                <a:latin typeface="Lato"/>
                <a:ea typeface="AppleSystemUIFont"/>
              </a:rPr>
              <a:t>wriggler</a:t>
            </a:r>
            <a:r>
              <a:rPr b="0" lang="en-PH" sz="1800" spc="-1" strike="noStrike">
                <a:latin typeface="Lato"/>
                <a:ea typeface="AppleSystemUIFont"/>
              </a:rPr>
              <a:t>. It looks like a worm with a small head. Wrigglers live in water and they move around by twisting and turning.</a:t>
            </a:r>
            <a:endParaRPr b="0" lang="en-PH" sz="1800" spc="-1" strike="noStrike">
              <a:latin typeface="Lato"/>
              <a:ea typeface="AppleSystemUIFont"/>
            </a:endParaRPr>
          </a:p>
        </p:txBody>
      </p:sp>
      <p:sp>
        <p:nvSpPr>
          <p:cNvPr id="152" name=""/>
          <p:cNvSpPr txBox="1"/>
          <p:nvPr/>
        </p:nvSpPr>
        <p:spPr>
          <a:xfrm>
            <a:off x="263160" y="5400000"/>
            <a:ext cx="1161684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As the baby mosquito grows, its head becomes smaller while its legs and wings develop. An adult mosquito looks completely different from the wriggler that it used to be.</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2023-08-09T10:37:03Z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