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5.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040" cy="33703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60000" y="2953080"/>
            <a:ext cx="7734960" cy="63828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3600" spc="-1" strike="noStrike">
                <a:solidFill>
                  <a:srgbClr val="ffffff"/>
                </a:solidFill>
                <a:latin typeface="Arial Black;Arial Black"/>
                <a:ea typeface="Arial Black;Arial Black"/>
              </a:rPr>
              <a:t>Pagtukoy sa Paksa</a:t>
            </a:r>
            <a:endParaRPr b="0" lang="en-PH" sz="3600" spc="-1" strike="noStrike">
              <a:latin typeface=""/>
              <a:ea typeface=""/>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32000" y="120960"/>
            <a:ext cx="10794960" cy="951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Pagtukoy sa Paksa</a:t>
            </a:r>
            <a:endParaRPr b="0" lang="en-PH" sz="3200" spc="-1" strike="noStrike">
              <a:solidFill>
                <a:srgbClr val="000000"/>
              </a:solidFill>
              <a:latin typeface="Lato"/>
            </a:endParaRPr>
          </a:p>
        </p:txBody>
      </p:sp>
      <p:sp>
        <p:nvSpPr>
          <p:cNvPr id="126" name=""/>
          <p:cNvSpPr/>
          <p:nvPr/>
        </p:nvSpPr>
        <p:spPr>
          <a:xfrm>
            <a:off x="540000" y="1513080"/>
            <a:ext cx="1618920" cy="35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Arial"/>
                <a:ea typeface="DejaVu Sans"/>
              </a:rPr>
              <a:t>Halimbawa:</a:t>
            </a:r>
            <a:endParaRPr b="0" lang="en-PH" sz="1800" spc="-1" strike="noStrike">
              <a:latin typeface="Arial"/>
            </a:endParaRPr>
          </a:p>
        </p:txBody>
      </p:sp>
      <p:sp>
        <p:nvSpPr>
          <p:cNvPr id="127" name=""/>
          <p:cNvSpPr txBox="1"/>
          <p:nvPr/>
        </p:nvSpPr>
        <p:spPr>
          <a:xfrm>
            <a:off x="360000" y="864000"/>
            <a:ext cx="11520000" cy="860400"/>
          </a:xfrm>
          <a:prstGeom prst="rect">
            <a:avLst/>
          </a:prstGeom>
          <a:noFill/>
          <a:ln w="0">
            <a:noFill/>
          </a:ln>
        </p:spPr>
        <p:txBody>
          <a:bodyPr lIns="90000" rIns="90000" tIns="45000" bIns="45000" anchor="t">
            <a:noAutofit/>
          </a:bodyPr>
          <a:p>
            <a:r>
              <a:rPr b="0" lang="en-PH" sz="1800" spc="-1" strike="noStrike">
                <a:latin typeface="Lato"/>
                <a:ea typeface=""/>
              </a:rPr>
              <a:t>	</a:t>
            </a:r>
            <a:r>
              <a:rPr b="0" lang="en-PH" sz="1800" spc="-1" strike="noStrike">
                <a:latin typeface="Lato"/>
                <a:ea typeface=""/>
              </a:rPr>
              <a:t>Ang mga ideyang pinagtutuonan ng pansin sa bawat pahayag ay tinatawag na </a:t>
            </a:r>
            <a:r>
              <a:rPr b="1" lang="en-PH" sz="1800" spc="-1" strike="noStrike">
                <a:latin typeface="Lato"/>
                <a:ea typeface=""/>
              </a:rPr>
              <a:t>paksa</a:t>
            </a:r>
            <a:r>
              <a:rPr b="0" lang="en-PH" sz="1800" spc="-1" strike="noStrike">
                <a:latin typeface="Lato"/>
                <a:ea typeface=""/>
              </a:rPr>
              <a:t>. Ito ang pinag-uusapan sa anumang babasahin. </a:t>
            </a:r>
            <a:r>
              <a:rPr b="0" lang="en-PH" sz="1800" spc="-1" strike="noStrike">
                <a:latin typeface="Lato"/>
                <a:ea typeface=""/>
              </a:rPr>
              <a:t>Ito rin ay nagsasaad kung ano ang ideya ng isang teksto.</a:t>
            </a:r>
            <a:endParaRPr b="0" lang="en-PH" sz="1800" spc="-1" strike="noStrike">
              <a:latin typeface="Lato"/>
              <a:ea typeface=""/>
            </a:endParaRPr>
          </a:p>
        </p:txBody>
      </p:sp>
      <p:sp>
        <p:nvSpPr>
          <p:cNvPr id="128" name=""/>
          <p:cNvSpPr txBox="1"/>
          <p:nvPr/>
        </p:nvSpPr>
        <p:spPr>
          <a:xfrm>
            <a:off x="720000" y="1980000"/>
            <a:ext cx="11340000" cy="164124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Mahalaga nga ba ang batas? </a:t>
            </a:r>
            <a:r>
              <a:rPr b="0" lang="en-PH" sz="1800" spc="-1" strike="noStrike">
                <a:latin typeface="Lato"/>
              </a:rPr>
              <a:t>Ang batas ay ang direktiba na ginagawa para sa kabutihan ng nakararaming tao</a:t>
            </a:r>
            <a:r>
              <a:rPr b="0" lang="en-PH" sz="1800" spc="-1" strike="noStrike">
                <a:latin typeface="Lato"/>
              </a:rPr>
              <a:t>. Ang pinakamataas na batas sa ating bansa ay makikita sa ating konstitusyon. Ang mga batas ay sumasakop din sa mga karapatan, tungkulin, at responsabilidad ng bawat mamamayan. Ang batas ay sumasakop sa lahat ng aspekto ng buhay nang sa gayon ay magkaroon ng kapayapaan, kaayusan, at kaunlaran dito sa ating bansa.</a:t>
            </a:r>
            <a:endParaRPr b="0" lang="en-PH" sz="1800" spc="-1" strike="noStrike">
              <a:latin typeface="Lato"/>
            </a:endParaRPr>
          </a:p>
        </p:txBody>
      </p:sp>
      <p:sp>
        <p:nvSpPr>
          <p:cNvPr id="129" name=""/>
          <p:cNvSpPr txBox="1"/>
          <p:nvPr/>
        </p:nvSpPr>
        <p:spPr>
          <a:xfrm>
            <a:off x="252000" y="3528000"/>
            <a:ext cx="11700000" cy="2618640"/>
          </a:xfrm>
          <a:prstGeom prst="rect">
            <a:avLst/>
          </a:prstGeom>
          <a:noFill/>
          <a:ln w="0">
            <a:noFill/>
          </a:ln>
        </p:spPr>
        <p:txBody>
          <a:bodyPr lIns="90000" rIns="90000" tIns="45000" bIns="45000" anchor="t">
            <a:noAutofit/>
          </a:bodyPr>
          <a:p>
            <a:r>
              <a:rPr b="0" lang="en-PH" sz="1800" spc="-1" strike="noStrike">
                <a:latin typeface="Lato"/>
              </a:rPr>
              <a:t>1. Ano ang paksa ng talata?</a:t>
            </a:r>
            <a:endParaRPr b="0" lang="en-PH" sz="1800" spc="-1" strike="noStrike">
              <a:latin typeface="Lato"/>
            </a:endParaRPr>
          </a:p>
          <a:p>
            <a:pPr algn="just">
              <a:lnSpc>
                <a:spcPct val="100000"/>
              </a:lnSpc>
              <a:buNone/>
            </a:pPr>
            <a:r>
              <a:rPr b="1" lang="en-PH" sz="1800" spc="-1" strike="noStrike">
                <a:latin typeface="Lato"/>
              </a:rPr>
              <a:t>	</a:t>
            </a:r>
            <a:r>
              <a:rPr b="1" lang="en-PH" sz="1800" spc="-1" strike="noStrike">
                <a:latin typeface="Lato"/>
              </a:rPr>
              <a:t>- Ang batas ay ang direktiba na ginagawa para sa kabutihan ng nakararaming tao.</a:t>
            </a:r>
            <a:endParaRPr b="0" lang="en-PH" sz="1800" spc="-1" strike="noStrike">
              <a:latin typeface="Lato"/>
            </a:endParaRPr>
          </a:p>
          <a:p>
            <a:r>
              <a:rPr b="0" lang="en-PH" sz="1800" spc="-1" strike="noStrike">
                <a:latin typeface="Lato"/>
              </a:rPr>
              <a:t>2. Ano ang pinag-uusapan sa talata?</a:t>
            </a:r>
            <a:endParaRPr b="0" lang="en-PH" sz="1800" spc="-1" strike="noStrike">
              <a:latin typeface="Lato"/>
            </a:endParaRPr>
          </a:p>
          <a:p>
            <a:pPr algn="just">
              <a:lnSpc>
                <a:spcPct val="100000"/>
              </a:lnSpc>
              <a:buNone/>
            </a:pPr>
            <a:r>
              <a:rPr b="0" lang="en-PH" sz="1800" spc="-1" strike="noStrike">
                <a:latin typeface="Lato"/>
              </a:rPr>
              <a:t>	</a:t>
            </a:r>
            <a:r>
              <a:rPr b="1" lang="en-PH" sz="1800" spc="-1" strike="noStrike">
                <a:latin typeface="Lato"/>
              </a:rPr>
              <a:t>- Ang mga batas ay sumasakop din sa mga karapatan, tungkulin, at responsabilidad ng bawat mamamayan.</a:t>
            </a:r>
            <a:endParaRPr b="0" lang="en-PH" sz="1800" spc="-1" strike="noStrike">
              <a:latin typeface="Lato"/>
            </a:endParaRPr>
          </a:p>
          <a:p>
            <a:r>
              <a:rPr b="0" lang="en-PH" sz="1800" spc="-1" strike="noStrike">
                <a:latin typeface="Lato"/>
              </a:rPr>
              <a:t>3. Bakit mahalaga ang batas?</a:t>
            </a:r>
            <a:endParaRPr b="0" lang="en-PH" sz="1800" spc="-1" strike="noStrike">
              <a:latin typeface="Lato"/>
            </a:endParaRPr>
          </a:p>
          <a:p>
            <a:pPr algn="just">
              <a:lnSpc>
                <a:spcPct val="100000"/>
              </a:lnSpc>
              <a:buNone/>
            </a:pPr>
            <a:r>
              <a:rPr b="0" lang="en-PH" sz="1800" spc="-1" strike="noStrike">
                <a:latin typeface="Lato"/>
              </a:rPr>
              <a:t>	</a:t>
            </a:r>
            <a:r>
              <a:rPr b="1" lang="en-PH" sz="1800" spc="-1" strike="noStrike">
                <a:latin typeface="Lato"/>
              </a:rPr>
              <a:t>- Ang batas ay sumasakop sa lahat ng aspekto ng buhay nang sa gayon ay magkaroon ng kapayapaan, kaayusan, at kaunlaran dito sa ating bansa.</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1989720" y="909720"/>
            <a:ext cx="8089920" cy="709920"/>
          </a:xfrm>
          <a:prstGeom prst="rect">
            <a:avLst/>
          </a:prstGeom>
          <a:noFill/>
          <a:ln w="0">
            <a:noFill/>
          </a:ln>
        </p:spPr>
        <p:txBody>
          <a:bodyPr lIns="90000" rIns="90000" tIns="45000" bIns="45000" anchor="t">
            <a:noAutofit/>
          </a:bodyPr>
          <a:p>
            <a:pPr algn="ctr">
              <a:lnSpc>
                <a:spcPct val="100000"/>
              </a:lnSpc>
              <a:spcAft>
                <a:spcPts val="601"/>
              </a:spcAft>
              <a:buNone/>
            </a:pPr>
            <a:r>
              <a:rPr b="1" lang="en-US" sz="2400" spc="-1" strike="noStrike">
                <a:solidFill>
                  <a:srgbClr val="000000"/>
                </a:solidFill>
                <a:latin typeface="Arial;Arial"/>
                <a:ea typeface="Arial;Arial"/>
              </a:rPr>
              <a:t>Pagsasanay</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31" name="PlaceHolder 22"/>
          <p:cNvSpPr/>
          <p:nvPr/>
        </p:nvSpPr>
        <p:spPr>
          <a:xfrm>
            <a:off x="432000" y="120960"/>
            <a:ext cx="10794960" cy="951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Pagtukoy sa Paksa</a:t>
            </a:r>
            <a:endParaRPr b="0" lang="en-PH" sz="3200" spc="-1" strike="noStrike">
              <a:latin typeface="Arial"/>
            </a:endParaRPr>
          </a:p>
        </p:txBody>
      </p:sp>
      <p:sp>
        <p:nvSpPr>
          <p:cNvPr id="132" name=""/>
          <p:cNvSpPr/>
          <p:nvPr/>
        </p:nvSpPr>
        <p:spPr>
          <a:xfrm>
            <a:off x="1129680" y="1636920"/>
            <a:ext cx="10209960" cy="286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Panuto:</a:t>
            </a:r>
            <a:r>
              <a:rPr b="0" lang="en-PH" sz="1800" spc="-1" strike="noStrike">
                <a:latin typeface="Lato"/>
              </a:rPr>
              <a:t> Basahin ang paksa ng bahagi ng tulang nakasulat sa loob ng kahon. Sagutin ang mga sumusunod na tanong.</a:t>
            </a:r>
            <a:endParaRPr b="0" lang="en-PH" sz="1800" spc="-1" strike="noStrike">
              <a:latin typeface="Arial"/>
            </a:endParaRPr>
          </a:p>
        </p:txBody>
      </p:sp>
      <p:pic>
        <p:nvPicPr>
          <p:cNvPr id="133" name="" descr=""/>
          <p:cNvPicPr/>
          <p:nvPr/>
        </p:nvPicPr>
        <p:blipFill>
          <a:blip r:embed="rId1"/>
          <a:stretch/>
        </p:blipFill>
        <p:spPr>
          <a:xfrm>
            <a:off x="3868200" y="2340000"/>
            <a:ext cx="4771800" cy="766080"/>
          </a:xfrm>
          <a:prstGeom prst="rect">
            <a:avLst/>
          </a:prstGeom>
          <a:ln w="0">
            <a:noFill/>
          </a:ln>
        </p:spPr>
      </p:pic>
      <p:sp>
        <p:nvSpPr>
          <p:cNvPr id="134" name=""/>
          <p:cNvSpPr txBox="1"/>
          <p:nvPr/>
        </p:nvSpPr>
        <p:spPr>
          <a:xfrm>
            <a:off x="360000" y="3321360"/>
            <a:ext cx="11700000" cy="1974960"/>
          </a:xfrm>
          <a:prstGeom prst="rect">
            <a:avLst/>
          </a:prstGeom>
          <a:noFill/>
          <a:ln w="0">
            <a:noFill/>
          </a:ln>
        </p:spPr>
        <p:txBody>
          <a:bodyPr lIns="90000" rIns="90000" tIns="45000" bIns="45000" anchor="t">
            <a:noAutofit/>
          </a:bodyPr>
          <a:p>
            <a:pPr>
              <a:lnSpc>
                <a:spcPct val="100000"/>
              </a:lnSpc>
              <a:buNone/>
            </a:pPr>
            <a:r>
              <a:rPr b="0" lang="en-PH" sz="1800" spc="-1" strike="noStrike">
                <a:latin typeface="Lato"/>
                <a:ea typeface="PingFang SC"/>
              </a:rPr>
              <a:t>1. Ano ang </a:t>
            </a:r>
            <a:r>
              <a:rPr b="0" lang="en-PH" sz="1800" spc="-1" strike="noStrike">
                <a:latin typeface="Lato"/>
              </a:rPr>
              <a:t>paksa ng bahagi ng tulang nakasulat sa loob ng kahon?</a:t>
            </a:r>
            <a:endParaRPr b="0" lang="en-PH" sz="1800" spc="-1" strike="noStrike">
              <a:latin typeface="Lato"/>
            </a:endParaRPr>
          </a:p>
          <a:p>
            <a:pPr algn="just">
              <a:lnSpc>
                <a:spcPct val="100000"/>
              </a:lnSpc>
              <a:buNone/>
            </a:pPr>
            <a:r>
              <a:rPr b="1" lang="en-PH" sz="1800" spc="-1" strike="noStrike">
                <a:latin typeface="Lato"/>
              </a:rPr>
              <a:t>	</a:t>
            </a:r>
            <a:endParaRPr b="0" lang="en-PH" sz="1800" spc="-1" strike="noStrike">
              <a:latin typeface="Lato"/>
            </a:endParaRPr>
          </a:p>
          <a:p>
            <a:pPr>
              <a:lnSpc>
                <a:spcPct val="100000"/>
              </a:lnSpc>
              <a:buNone/>
            </a:pPr>
            <a:r>
              <a:rPr b="0" lang="en-PH" sz="1800" spc="-1" strike="noStrike">
                <a:latin typeface="Lato"/>
                <a:ea typeface="PingFang SC"/>
              </a:rPr>
              <a:t>2. Ano ang pinag-uusapan sa </a:t>
            </a:r>
            <a:r>
              <a:rPr b="0" lang="en-PH" sz="1800" spc="-1" strike="noStrike">
                <a:latin typeface="Lato"/>
              </a:rPr>
              <a:t>paksa ng bahagi ng tulang nakasulat sa loob ng kahon?</a:t>
            </a:r>
            <a:endParaRPr b="0" lang="en-PH" sz="1800" spc="-1" strike="noStrike">
              <a:latin typeface="Lato"/>
            </a:endParaRPr>
          </a:p>
          <a:p>
            <a:pPr algn="just">
              <a:lnSpc>
                <a:spcPct val="100000"/>
              </a:lnSpc>
              <a:buNone/>
            </a:pP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544680" y="1044000"/>
            <a:ext cx="8089920" cy="70992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36" name="PlaceHolder 4"/>
          <p:cNvSpPr/>
          <p:nvPr/>
        </p:nvSpPr>
        <p:spPr>
          <a:xfrm>
            <a:off x="432000" y="120960"/>
            <a:ext cx="10794960" cy="951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Pagtukoy sa Paksa</a:t>
            </a:r>
            <a:endParaRPr b="0" lang="en-PH" sz="3200" spc="-1" strike="noStrike">
              <a:latin typeface="Arial"/>
            </a:endParaRPr>
          </a:p>
        </p:txBody>
      </p:sp>
      <p:sp>
        <p:nvSpPr>
          <p:cNvPr id="137" name=""/>
          <p:cNvSpPr txBox="1"/>
          <p:nvPr/>
        </p:nvSpPr>
        <p:spPr>
          <a:xfrm>
            <a:off x="360000" y="1800000"/>
            <a:ext cx="3060000" cy="720000"/>
          </a:xfrm>
          <a:prstGeom prst="rect">
            <a:avLst/>
          </a:prstGeom>
          <a:noFill/>
          <a:ln w="0">
            <a:noFill/>
          </a:ln>
        </p:spPr>
        <p:txBody>
          <a:bodyPr lIns="90000" rIns="90000" tIns="45000" bIns="45000" anchor="t">
            <a:noAutofit/>
          </a:bodyPr>
          <a:p>
            <a:pPr>
              <a:lnSpc>
                <a:spcPct val="100000"/>
              </a:lnSpc>
              <a:buNone/>
            </a:pPr>
            <a:r>
              <a:rPr b="0" lang="en-PH" sz="1800" spc="-1" strike="noStrike">
                <a:latin typeface="Lato"/>
                <a:ea typeface="PingFang SC"/>
              </a:rPr>
              <a:t>1. </a:t>
            </a:r>
            <a:r>
              <a:rPr b="0" lang="en-PH" sz="1800" spc="-1" strike="noStrike">
                <a:latin typeface="Lato"/>
              </a:rPr>
              <a:t>Pagiging matapat</a:t>
            </a:r>
            <a:endParaRPr b="0" lang="en-PH" sz="1800" spc="-1" strike="noStrike">
              <a:latin typeface="Lato"/>
            </a:endParaRPr>
          </a:p>
          <a:p>
            <a:pPr>
              <a:lnSpc>
                <a:spcPct val="100000"/>
              </a:lnSpc>
              <a:buNone/>
            </a:pPr>
            <a:r>
              <a:rPr b="0" lang="en-PH" sz="1800" spc="-1" strike="noStrike">
                <a:latin typeface="Lato"/>
                <a:ea typeface="PingFang SC"/>
              </a:rPr>
              <a:t>2. </a:t>
            </a:r>
            <a:r>
              <a:rPr b="0" lang="en-PH" sz="1800" spc="-1" strike="noStrike">
                <a:latin typeface="Lato"/>
              </a:rPr>
              <a:t>Laging maging matapat</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1992</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2023-03-10T10:55:44Z</dcterms:modified>
  <cp:revision>189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