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22.png" ContentType="image/png"/>
  <Override PartName="/ppt/media/image7.png" ContentType="image/png"/>
  <Override PartName="/ppt/media/image2.png" ContentType="image/png"/>
  <Override PartName="/ppt/media/image23.png" ContentType="image/png"/>
  <Override PartName="/ppt/media/image8.png" ContentType="image/png"/>
  <Override PartName="/ppt/media/image3.png" ContentType="image/png"/>
  <Override PartName="/ppt/media/image4.png" ContentType="image/png"/>
  <Override PartName="/ppt/media/image9.png" ContentType="image/png"/>
  <Override PartName="/ppt/media/image24.png" ContentType="image/png"/>
  <Override PartName="/ppt/media/image12.png" ContentType="image/png"/>
  <Override PartName="/ppt/media/image13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19.png" ContentType="image/png"/>
  <Override PartName="/ppt/media/image17.png" ContentType="image/png"/>
  <Override PartName="/ppt/media/image14.png" ContentType="image/png"/>
  <Override PartName="/ppt/media/image5.png" ContentType="image/png"/>
  <Override PartName="/ppt/media/image20.png" ContentType="image/png"/>
  <Override PartName="/ppt/media/image10.png" ContentType="image/png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8288000" cy="10287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8285840" cy="10284840"/>
          </a:xfrm>
          <a:prstGeom prst="rect">
            <a:avLst/>
          </a:prstGeom>
          <a:ln w="0">
            <a:noFill/>
          </a:ln>
        </p:spPr>
      </p:pic>
      <p:grpSp>
        <p:nvGrpSpPr>
          <p:cNvPr id="39" name="Group 3"/>
          <p:cNvGrpSpPr/>
          <p:nvPr/>
        </p:nvGrpSpPr>
        <p:grpSpPr>
          <a:xfrm>
            <a:off x="0" y="0"/>
            <a:ext cx="18273960" cy="10272960"/>
            <a:chOff x="0" y="0"/>
            <a:chExt cx="18273960" cy="10272960"/>
          </a:xfrm>
        </p:grpSpPr>
        <p:sp>
          <p:nvSpPr>
            <p:cNvPr id="40" name="Freeform 4"/>
            <p:cNvSpPr/>
            <p:nvPr/>
          </p:nvSpPr>
          <p:spPr>
            <a:xfrm>
              <a:off x="0" y="0"/>
              <a:ext cx="18273960" cy="10272960"/>
            </a:xfrm>
            <a:custGeom>
              <a:avLst/>
              <a:gdLst/>
              <a:ahLst/>
              <a:rect l="l" t="t" r="r" b="b"/>
              <a:pathLst>
                <a:path w="24368379" h="13700125">
                  <a:moveTo>
                    <a:pt x="0" y="0"/>
                  </a:moveTo>
                  <a:lnTo>
                    <a:pt x="24368379" y="0"/>
                  </a:lnTo>
                  <a:lnTo>
                    <a:pt x="24368379" y="13700125"/>
                  </a:lnTo>
                  <a:lnTo>
                    <a:pt x="0" y="1370012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1" name="Freeform 5"/>
          <p:cNvSpPr/>
          <p:nvPr/>
        </p:nvSpPr>
        <p:spPr>
          <a:xfrm>
            <a:off x="499680" y="2701800"/>
            <a:ext cx="4184640" cy="4184640"/>
          </a:xfrm>
          <a:custGeom>
            <a:avLst/>
            <a:gdLst/>
            <a:ahLst/>
            <a:rect l="l" t="t" r="r" b="b"/>
            <a:pathLst>
              <a:path w="4186620" h="4186620">
                <a:moveTo>
                  <a:pt x="0" y="0"/>
                </a:moveTo>
                <a:lnTo>
                  <a:pt x="4186620" y="0"/>
                </a:lnTo>
                <a:lnTo>
                  <a:pt x="4186620" y="4186620"/>
                </a:lnTo>
                <a:lnTo>
                  <a:pt x="0" y="418662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2" name="Group 6"/>
          <p:cNvGrpSpPr/>
          <p:nvPr/>
        </p:nvGrpSpPr>
        <p:grpSpPr>
          <a:xfrm>
            <a:off x="5231160" y="2212920"/>
            <a:ext cx="13042440" cy="5779440"/>
            <a:chOff x="5231160" y="2212920"/>
            <a:chExt cx="13042440" cy="5779440"/>
          </a:xfrm>
        </p:grpSpPr>
        <p:sp>
          <p:nvSpPr>
            <p:cNvPr id="43" name="Freeform 7"/>
            <p:cNvSpPr/>
            <p:nvPr/>
          </p:nvSpPr>
          <p:spPr>
            <a:xfrm>
              <a:off x="5231160" y="2212920"/>
              <a:ext cx="13042440" cy="5779440"/>
            </a:xfrm>
            <a:custGeom>
              <a:avLst/>
              <a:gdLst/>
              <a:ahLst/>
              <a:rect l="l" t="t" r="r" b="b"/>
              <a:pathLst>
                <a:path w="17393031" h="7709027">
                  <a:moveTo>
                    <a:pt x="0" y="0"/>
                  </a:moveTo>
                  <a:lnTo>
                    <a:pt x="17393031" y="0"/>
                  </a:lnTo>
                  <a:lnTo>
                    <a:pt x="17393031" y="7709027"/>
                  </a:lnTo>
                  <a:lnTo>
                    <a:pt x="0" y="7709027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4" name="Freeform 8"/>
          <p:cNvSpPr/>
          <p:nvPr/>
        </p:nvSpPr>
        <p:spPr>
          <a:xfrm>
            <a:off x="5231160" y="8006760"/>
            <a:ext cx="13042800" cy="562320"/>
          </a:xfrm>
          <a:custGeom>
            <a:avLst/>
            <a:gdLst/>
            <a:ahLst/>
            <a:rect l="l" t="t" r="r" b="b"/>
            <a:pathLst>
              <a:path w="13044780" h="564300">
                <a:moveTo>
                  <a:pt x="0" y="0"/>
                </a:moveTo>
                <a:lnTo>
                  <a:pt x="13044780" y="0"/>
                </a:lnTo>
                <a:lnTo>
                  <a:pt x="13044780" y="564300"/>
                </a:lnTo>
                <a:lnTo>
                  <a:pt x="0" y="5643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TextBox 9"/>
          <p:cNvSpPr/>
          <p:nvPr/>
        </p:nvSpPr>
        <p:spPr>
          <a:xfrm>
            <a:off x="6068160" y="4361040"/>
            <a:ext cx="11048760" cy="164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648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Lato Bold"/>
                <a:ea typeface="DejaVu Sans"/>
              </a:rPr>
              <a:t>Construction – Creating a Line Parallel to Another Line</a:t>
            </a:r>
            <a:endParaRPr b="1" lang="en-PH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2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7" name="Group 3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48" name="Freeform 4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9" name="Freeform 5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TextBox 6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51" name="TextBox 7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52" name="TextBox 8"/>
          <p:cNvSpPr/>
          <p:nvPr/>
        </p:nvSpPr>
        <p:spPr>
          <a:xfrm>
            <a:off x="438840" y="116280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Constructing a Line Through a Given Point Parallel to a Given Line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53" name="Freeform 9"/>
          <p:cNvSpPr/>
          <p:nvPr/>
        </p:nvSpPr>
        <p:spPr>
          <a:xfrm>
            <a:off x="13680" y="-2520"/>
            <a:ext cx="1078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TextBox 1"/>
          <p:cNvSpPr/>
          <p:nvPr/>
        </p:nvSpPr>
        <p:spPr>
          <a:xfrm>
            <a:off x="540000" y="262800"/>
            <a:ext cx="1008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Construction – Creating a Line Parallel to Another Line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55" name=""/>
          <p:cNvGraphicFramePr/>
          <p:nvPr/>
        </p:nvGraphicFramePr>
        <p:xfrm>
          <a:off x="282240" y="1737360"/>
          <a:ext cx="17717400" cy="7442280"/>
        </p:xfrm>
        <a:graphic>
          <a:graphicData uri="http://schemas.openxmlformats.org/drawingml/2006/table">
            <a:tbl>
              <a:tblPr/>
              <a:tblGrid>
                <a:gridCol w="5904720"/>
                <a:gridCol w="5904720"/>
                <a:gridCol w="5908320"/>
              </a:tblGrid>
              <a:tr h="371988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1. Draw a line through P and across AB at Q, creating ∠1.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2. Place the point of the compass on Q with opening not exceeding the length of PQ. Then draw an arc intersecting both sides of the angle.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3. Using the same compass opening, repeat the procedure at point P and the arcs intersect PQ     at R.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72276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4. Set the compass opening to the lower arc.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5. Using the same compass opening with the compass point at R, mark off an arc to make point S.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6. Draw a straight line through P and S. PQ is parallel to AB    .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56" name=""/>
          <p:cNvSpPr/>
          <p:nvPr/>
        </p:nvSpPr>
        <p:spPr>
          <a:xfrm>
            <a:off x="4284000" y="1800000"/>
            <a:ext cx="360000" cy="0"/>
          </a:xfrm>
          <a:prstGeom prst="line">
            <a:avLst/>
          </a:prstGeom>
          <a:ln w="0"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"/>
          <p:cNvSpPr/>
          <p:nvPr/>
        </p:nvSpPr>
        <p:spPr>
          <a:xfrm>
            <a:off x="16920000" y="2088000"/>
            <a:ext cx="360000" cy="0"/>
          </a:xfrm>
          <a:prstGeom prst="line">
            <a:avLst/>
          </a:prstGeom>
          <a:ln w="0"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"/>
          <p:cNvSpPr/>
          <p:nvPr/>
        </p:nvSpPr>
        <p:spPr>
          <a:xfrm>
            <a:off x="4284000" y="1800000"/>
            <a:ext cx="360000" cy="0"/>
          </a:xfrm>
          <a:prstGeom prst="line">
            <a:avLst/>
          </a:prstGeom>
          <a:ln w="0"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"/>
          <p:cNvSpPr/>
          <p:nvPr/>
        </p:nvSpPr>
        <p:spPr>
          <a:xfrm>
            <a:off x="9216000" y="2124000"/>
            <a:ext cx="540000" cy="0"/>
          </a:xfrm>
          <a:prstGeom prst="line">
            <a:avLst/>
          </a:prstGeom>
          <a:ln w="0"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"/>
          <p:cNvSpPr/>
          <p:nvPr/>
        </p:nvSpPr>
        <p:spPr>
          <a:xfrm>
            <a:off x="13320000" y="5832000"/>
            <a:ext cx="360000" cy="0"/>
          </a:xfrm>
          <a:prstGeom prst="line">
            <a:avLst/>
          </a:prstGeom>
          <a:ln w="0"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"/>
          <p:cNvSpPr/>
          <p:nvPr/>
        </p:nvSpPr>
        <p:spPr>
          <a:xfrm>
            <a:off x="16452000" y="5508000"/>
            <a:ext cx="360000" cy="0"/>
          </a:xfrm>
          <a:prstGeom prst="line">
            <a:avLst/>
          </a:prstGeom>
          <a:ln w="0"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62" name="" descr=""/>
          <p:cNvPicPr/>
          <p:nvPr/>
        </p:nvPicPr>
        <p:blipFill>
          <a:blip r:embed="rId4"/>
          <a:stretch/>
        </p:blipFill>
        <p:spPr>
          <a:xfrm>
            <a:off x="1980000" y="2340000"/>
            <a:ext cx="3060000" cy="2821320"/>
          </a:xfrm>
          <a:prstGeom prst="rect">
            <a:avLst/>
          </a:prstGeom>
          <a:ln w="0">
            <a:noFill/>
          </a:ln>
        </p:spPr>
      </p:pic>
      <p:pic>
        <p:nvPicPr>
          <p:cNvPr id="63" name="" descr=""/>
          <p:cNvPicPr/>
          <p:nvPr/>
        </p:nvPicPr>
        <p:blipFill>
          <a:blip r:embed="rId5"/>
          <a:stretch/>
        </p:blipFill>
        <p:spPr>
          <a:xfrm>
            <a:off x="8170200" y="2700000"/>
            <a:ext cx="2485800" cy="2670120"/>
          </a:xfrm>
          <a:prstGeom prst="rect">
            <a:avLst/>
          </a:prstGeom>
          <a:ln w="0">
            <a:noFill/>
          </a:ln>
        </p:spPr>
      </p:pic>
      <p:pic>
        <p:nvPicPr>
          <p:cNvPr id="64" name="" descr=""/>
          <p:cNvPicPr/>
          <p:nvPr/>
        </p:nvPicPr>
        <p:blipFill>
          <a:blip r:embed="rId6"/>
          <a:stretch/>
        </p:blipFill>
        <p:spPr>
          <a:xfrm>
            <a:off x="13157640" y="2546280"/>
            <a:ext cx="2554200" cy="2817720"/>
          </a:xfrm>
          <a:prstGeom prst="rect">
            <a:avLst/>
          </a:prstGeom>
          <a:ln w="0">
            <a:noFill/>
          </a:ln>
        </p:spPr>
      </p:pic>
      <p:pic>
        <p:nvPicPr>
          <p:cNvPr id="65" name="" descr=""/>
          <p:cNvPicPr/>
          <p:nvPr/>
        </p:nvPicPr>
        <p:blipFill>
          <a:blip r:embed="rId7"/>
          <a:stretch/>
        </p:blipFill>
        <p:spPr>
          <a:xfrm>
            <a:off x="1584000" y="5868000"/>
            <a:ext cx="3060000" cy="3197880"/>
          </a:xfrm>
          <a:prstGeom prst="rect">
            <a:avLst/>
          </a:prstGeom>
          <a:ln w="0">
            <a:noFill/>
          </a:ln>
        </p:spPr>
      </p:pic>
      <p:pic>
        <p:nvPicPr>
          <p:cNvPr id="66" name="" descr=""/>
          <p:cNvPicPr/>
          <p:nvPr/>
        </p:nvPicPr>
        <p:blipFill>
          <a:blip r:embed="rId8"/>
          <a:stretch/>
        </p:blipFill>
        <p:spPr>
          <a:xfrm>
            <a:off x="7848000" y="6192000"/>
            <a:ext cx="2880000" cy="2891160"/>
          </a:xfrm>
          <a:prstGeom prst="rect">
            <a:avLst/>
          </a:prstGeom>
          <a:ln w="0">
            <a:noFill/>
          </a:ln>
        </p:spPr>
      </p:pic>
      <p:pic>
        <p:nvPicPr>
          <p:cNvPr id="67" name="" descr=""/>
          <p:cNvPicPr/>
          <p:nvPr/>
        </p:nvPicPr>
        <p:blipFill>
          <a:blip r:embed="rId9"/>
          <a:stretch/>
        </p:blipFill>
        <p:spPr>
          <a:xfrm>
            <a:off x="13176000" y="6120000"/>
            <a:ext cx="2580120" cy="288000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 10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9" name="Group 2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70" name="Freeform 11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1" name="Freeform 12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TextBox 11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73" name="TextBox 12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74" name="TextBox 13"/>
          <p:cNvSpPr/>
          <p:nvPr/>
        </p:nvSpPr>
        <p:spPr>
          <a:xfrm>
            <a:off x="438840" y="116280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Example : Parallel Lines</a:t>
            </a:r>
            <a:endParaRPr b="1" lang="en-PH" sz="2000" spc="-1" strike="noStrike">
              <a:latin typeface="Arial"/>
            </a:endParaRPr>
          </a:p>
        </p:txBody>
      </p:sp>
      <p:sp>
        <p:nvSpPr>
          <p:cNvPr id="75" name="Freeform 13"/>
          <p:cNvSpPr/>
          <p:nvPr/>
        </p:nvSpPr>
        <p:spPr>
          <a:xfrm>
            <a:off x="13680" y="-2520"/>
            <a:ext cx="1078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TextBox 14"/>
          <p:cNvSpPr/>
          <p:nvPr/>
        </p:nvSpPr>
        <p:spPr>
          <a:xfrm>
            <a:off x="540000" y="262800"/>
            <a:ext cx="1008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Construction – Creating a Line Parallel to Another Line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"/>
          <p:cNvSpPr/>
          <p:nvPr/>
        </p:nvSpPr>
        <p:spPr>
          <a:xfrm>
            <a:off x="16920000" y="2088000"/>
            <a:ext cx="360000" cy="0"/>
          </a:xfrm>
          <a:prstGeom prst="line">
            <a:avLst/>
          </a:prstGeom>
          <a:ln w="0"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78" name="" descr=""/>
          <p:cNvPicPr/>
          <p:nvPr/>
        </p:nvPicPr>
        <p:blipFill>
          <a:blip r:embed="rId4"/>
          <a:stretch/>
        </p:blipFill>
        <p:spPr>
          <a:xfrm>
            <a:off x="1257120" y="2124000"/>
            <a:ext cx="5402880" cy="4500000"/>
          </a:xfrm>
          <a:prstGeom prst="rect">
            <a:avLst/>
          </a:prstGeom>
          <a:ln w="0">
            <a:noFill/>
          </a:ln>
        </p:spPr>
      </p:pic>
      <p:sp>
        <p:nvSpPr>
          <p:cNvPr id="79" name="TextBox 15"/>
          <p:cNvSpPr/>
          <p:nvPr/>
        </p:nvSpPr>
        <p:spPr>
          <a:xfrm>
            <a:off x="7920000" y="1800000"/>
            <a:ext cx="7920000" cy="182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Solution: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Consider PQ to be AB  in the geometric construction presented above. By following the steps in constructing a line through a given point parallel to a given line, the figure below can be accomplished: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80" name="" descr=""/>
          <p:cNvPicPr/>
          <p:nvPr/>
        </p:nvPicPr>
        <p:blipFill>
          <a:blip r:embed="rId5"/>
          <a:stretch/>
        </p:blipFill>
        <p:spPr>
          <a:xfrm>
            <a:off x="8362440" y="3780000"/>
            <a:ext cx="7441560" cy="4874040"/>
          </a:xfrm>
          <a:prstGeom prst="rect">
            <a:avLst/>
          </a:prstGeom>
          <a:ln w="0">
            <a:noFill/>
          </a:ln>
        </p:spPr>
      </p:pic>
      <p:sp>
        <p:nvSpPr>
          <p:cNvPr id="81" name=""/>
          <p:cNvSpPr/>
          <p:nvPr/>
        </p:nvSpPr>
        <p:spPr>
          <a:xfrm>
            <a:off x="8892000" y="2412000"/>
            <a:ext cx="540000" cy="0"/>
          </a:xfrm>
          <a:prstGeom prst="line">
            <a:avLst/>
          </a:prstGeom>
          <a:ln w="0"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"/>
          <p:cNvSpPr/>
          <p:nvPr/>
        </p:nvSpPr>
        <p:spPr>
          <a:xfrm>
            <a:off x="10008000" y="2412000"/>
            <a:ext cx="540000" cy="0"/>
          </a:xfrm>
          <a:prstGeom prst="line">
            <a:avLst/>
          </a:prstGeom>
          <a:ln w="0"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reeform 2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4" name="Group 3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85" name="Freeform 4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6" name="Freeform 5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TextBox 7"/>
          <p:cNvSpPr/>
          <p:nvPr/>
        </p:nvSpPr>
        <p:spPr>
          <a:xfrm>
            <a:off x="368280" y="2912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88" name="TextBox 8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89" name="TextBox 9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90" name="TextBox 2"/>
          <p:cNvSpPr/>
          <p:nvPr/>
        </p:nvSpPr>
        <p:spPr>
          <a:xfrm>
            <a:off x="720000" y="106560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Construct a line parallel to PQ through M.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3600000" y="1224000"/>
            <a:ext cx="504000" cy="0"/>
          </a:xfrm>
          <a:prstGeom prst="line">
            <a:avLst/>
          </a:prstGeom>
          <a:ln w="0"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92" name="" descr=""/>
          <p:cNvPicPr/>
          <p:nvPr/>
        </p:nvPicPr>
        <p:blipFill>
          <a:blip r:embed="rId3"/>
          <a:stretch/>
        </p:blipFill>
        <p:spPr>
          <a:xfrm>
            <a:off x="5690880" y="1548000"/>
            <a:ext cx="6906600" cy="378000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reeform 1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4" name="Group 1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95" name="Freeform 3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6" name="Freeform 6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TextBox 3"/>
          <p:cNvSpPr/>
          <p:nvPr/>
        </p:nvSpPr>
        <p:spPr>
          <a:xfrm>
            <a:off x="368280" y="2912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 ANSWER KEY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98" name="TextBox 4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99" name="TextBox 5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00" name="TextBox 10"/>
          <p:cNvSpPr/>
          <p:nvPr/>
        </p:nvSpPr>
        <p:spPr>
          <a:xfrm>
            <a:off x="720000" y="106560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Construct a line parallel to PQ through M.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01" name=""/>
          <p:cNvSpPr/>
          <p:nvPr/>
        </p:nvSpPr>
        <p:spPr>
          <a:xfrm>
            <a:off x="3600000" y="1224000"/>
            <a:ext cx="504000" cy="0"/>
          </a:xfrm>
          <a:prstGeom prst="line">
            <a:avLst/>
          </a:prstGeom>
          <a:ln w="0"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102" name="" descr=""/>
          <p:cNvPicPr/>
          <p:nvPr/>
        </p:nvPicPr>
        <p:blipFill>
          <a:blip r:embed="rId3"/>
          <a:stretch/>
        </p:blipFill>
        <p:spPr>
          <a:xfrm>
            <a:off x="5690880" y="1548000"/>
            <a:ext cx="6906600" cy="3780000"/>
          </a:xfrm>
          <a:prstGeom prst="rect">
            <a:avLst/>
          </a:prstGeom>
          <a:ln w="0">
            <a:noFill/>
          </a:ln>
        </p:spPr>
      </p:pic>
      <p:sp>
        <p:nvSpPr>
          <p:cNvPr id="103" name=""/>
          <p:cNvSpPr txBox="1"/>
          <p:nvPr/>
        </p:nvSpPr>
        <p:spPr>
          <a:xfrm>
            <a:off x="10800000" y="7380000"/>
            <a:ext cx="7317720" cy="153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ANSWER KEY: </a:t>
            </a:r>
            <a:endParaRPr b="0" lang="en-PH" sz="2000" spc="-1" strike="noStrike">
              <a:latin typeface="Lato"/>
            </a:endParaRPr>
          </a:p>
          <a:p>
            <a:endParaRPr b="0" lang="en-PH" sz="2000" spc="-1" strike="noStrike">
              <a:latin typeface="Lato"/>
            </a:endParaRPr>
          </a:p>
          <a:p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The student should be able to show correct arc markings, and the line constructed should be parallel to line PQ and passes through point M.</a:t>
            </a:r>
            <a:endParaRPr b="0" lang="en-PH" sz="2000" spc="-1" strike="noStrike">
              <a:latin typeface="Lato"/>
            </a:endParaRPr>
          </a:p>
        </p:txBody>
      </p:sp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reeform 2"/>
          <p:cNvSpPr/>
          <p:nvPr/>
        </p:nvSpPr>
        <p:spPr>
          <a:xfrm>
            <a:off x="4133880" y="2263320"/>
            <a:ext cx="9910800" cy="5063040"/>
          </a:xfrm>
          <a:custGeom>
            <a:avLst/>
            <a:gdLst/>
            <a:ahLst/>
            <a:rect l="l" t="t" r="r" b="b"/>
            <a:pathLst>
              <a:path w="9912780" h="5065200">
                <a:moveTo>
                  <a:pt x="0" y="0"/>
                </a:moveTo>
                <a:lnTo>
                  <a:pt x="9912780" y="0"/>
                </a:lnTo>
                <a:lnTo>
                  <a:pt x="9912780" y="5065200"/>
                </a:lnTo>
                <a:lnTo>
                  <a:pt x="0" y="50652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2023-07-28T08:28:57Z</dcterms:created>
  <dc:creator/>
  <dc:description/>
  <dc:identifier>DAFl9Zu4QXU</dc:identifier>
  <dc:language>en-PH</dc:language>
  <cp:lastModifiedBy/>
  <dcterms:modified xsi:type="dcterms:W3CDTF">2023-07-28T08:53:14Z</dcterms:modified>
  <cp:revision>2</cp:revision>
  <dc:subject/>
  <dc:title>PPT TEMPLATE FOR LRB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