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2040" cy="684792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88920" cy="278892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4360" cy="385236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4360" cy="37404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2040" cy="62496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0480" cy="96048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4560" cy="102456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18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3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6360" cy="337464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"/>
          <p:cNvSpPr/>
          <p:nvPr/>
        </p:nvSpPr>
        <p:spPr>
          <a:xfrm>
            <a:off x="3744000" y="2703960"/>
            <a:ext cx="8207280" cy="395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ffffff"/>
                </a:solidFill>
                <a:latin typeface="Lato"/>
                <a:ea typeface="Ž_x005F_x0010_éþ"/>
              </a:rPr>
              <a:t>Using Past Form of Regular Verbs in Sentences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"/>
          <p:cNvSpPr/>
          <p:nvPr/>
        </p:nvSpPr>
        <p:spPr>
          <a:xfrm>
            <a:off x="1620000" y="2366640"/>
            <a:ext cx="6299280" cy="267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c9211e"/>
                </a:solidFill>
                <a:latin typeface="Arial"/>
                <a:ea typeface="DejaVu Sans"/>
              </a:rPr>
              <a:t>Answer Key: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Arial"/>
                <a:ea typeface="DejaVu Sans"/>
              </a:rPr>
              <a:t>1. wash - washed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Arial"/>
                <a:ea typeface="DejaVu Sans"/>
              </a:rPr>
              <a:t>2. iron - ironed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Arial"/>
                <a:ea typeface="DejaVu Sans"/>
              </a:rPr>
              <a:t>3. smile - smiled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Arial"/>
                <a:ea typeface="DejaVu Sans"/>
              </a:rPr>
              <a:t>4. help - helped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Arial"/>
                <a:ea typeface="DejaVu Sans"/>
              </a:rPr>
              <a:t>5. watch - watched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57" name=""/>
          <p:cNvSpPr/>
          <p:nvPr/>
        </p:nvSpPr>
        <p:spPr>
          <a:xfrm>
            <a:off x="1074240" y="720000"/>
            <a:ext cx="9905400" cy="123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Ž_x005F_x0010_éþ"/>
              </a:rPr>
              <a:t>Using Past Form of Regular Verbs in Sentences</a:t>
            </a:r>
            <a:endParaRPr b="0" lang="en-PH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847800" y="3690720"/>
            <a:ext cx="10278720" cy="134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r>
              <a:rPr b="1" lang="en-PH" sz="26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Arial;Arial"/>
              </a:rPr>
              <a:t> 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956880" y="3508560"/>
            <a:ext cx="10169640" cy="243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Verbs have two forms: regular and irregular. The 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regular verbs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form their past tense by adding -d or -ed to their base form. Just like the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à'8Béþ"/>
              </a:rPr>
              <a:t>examples, </a:t>
            </a:r>
            <a:r>
              <a:rPr b="0" i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want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became </a:t>
            </a:r>
            <a:r>
              <a:rPr b="0" i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wanted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; </a:t>
            </a:r>
            <a:r>
              <a:rPr b="0" i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ask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became </a:t>
            </a:r>
            <a:r>
              <a:rPr b="0" i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asked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; </a:t>
            </a:r>
            <a:r>
              <a:rPr b="0" i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stop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became </a:t>
            </a:r>
            <a:r>
              <a:rPr b="0" i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stopped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; and </a:t>
            </a:r>
            <a:r>
              <a:rPr b="0" i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start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became </a:t>
            </a:r>
            <a:r>
              <a:rPr b="0" i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started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27" name=""/>
          <p:cNvSpPr/>
          <p:nvPr/>
        </p:nvSpPr>
        <p:spPr>
          <a:xfrm>
            <a:off x="956880" y="2661120"/>
            <a:ext cx="10221840" cy="205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How do verbs form their past tense?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28" name=""/>
          <p:cNvSpPr/>
          <p:nvPr/>
        </p:nvSpPr>
        <p:spPr>
          <a:xfrm>
            <a:off x="1800000" y="720000"/>
            <a:ext cx="8459280" cy="395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Ž_x005F_x0010_éþ"/>
              </a:rPr>
              <a:t>Using Past Form of Regular Verbs in Sentences</a:t>
            </a:r>
            <a:endParaRPr b="0" lang="en-PH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"/>
          <p:cNvSpPr/>
          <p:nvPr/>
        </p:nvSpPr>
        <p:spPr>
          <a:xfrm>
            <a:off x="1731600" y="544680"/>
            <a:ext cx="8459280" cy="395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Ž_x005F_x0010_éþ"/>
              </a:rPr>
              <a:t>Using Past Form of Regular Verbs in Sentences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1260000" y="2124000"/>
            <a:ext cx="9752400" cy="131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Keep in mind the following rules in forming the simple past tense form of regular verbs.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1656000" y="3377160"/>
            <a:ext cx="9755640" cy="263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latin typeface="Lato"/>
              </a:rPr>
              <a:t>1. Simply add </a:t>
            </a:r>
            <a:r>
              <a:rPr b="1" lang="en-PH" sz="2600" spc="-1" strike="noStrike">
                <a:latin typeface="Lato"/>
              </a:rPr>
              <a:t>-d</a:t>
            </a:r>
            <a:r>
              <a:rPr b="0" lang="en-PH" sz="2600" spc="-1" strike="noStrike">
                <a:latin typeface="Lato"/>
              </a:rPr>
              <a:t> to verbs ending in </a:t>
            </a:r>
            <a:r>
              <a:rPr b="1" lang="en-PH" sz="2600" spc="-1" strike="noStrike">
                <a:latin typeface="Lato"/>
              </a:rPr>
              <a:t>e</a:t>
            </a:r>
            <a:r>
              <a:rPr b="0" lang="en-PH" sz="2600" spc="-1" strike="noStrike">
                <a:latin typeface="Lato"/>
              </a:rPr>
              <a:t>.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600" spc="-1" strike="noStrike"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1692000" y="4098600"/>
            <a:ext cx="10619640" cy="144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600" spc="-1" strike="noStrike">
                <a:latin typeface="Lato"/>
              </a:rPr>
              <a:t>   </a:t>
            </a:r>
            <a:r>
              <a:rPr b="1" lang="en-PH" sz="2600" spc="-1" strike="noStrike">
                <a:latin typeface="Lato"/>
              </a:rPr>
              <a:t>Examples:</a:t>
            </a:r>
            <a:r>
              <a:rPr b="0" lang="en-PH" sz="2600" spc="-1" strike="noStrike">
                <a:latin typeface="Lato"/>
              </a:rPr>
              <a:t>    arrive – arrived </a:t>
            </a:r>
            <a:r>
              <a:rPr b="0" lang="en-PH" sz="2600" spc="-1" strike="noStrike">
                <a:latin typeface="Lato"/>
              </a:rPr>
              <a:t>	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         </a:t>
            </a: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    </a:t>
            </a:r>
            <a:r>
              <a:rPr b="0" lang="en-PH" sz="2600" spc="-1" strike="noStrike">
                <a:latin typeface="Lato"/>
              </a:rPr>
              <a:t>like – liked </a:t>
            </a:r>
            <a:r>
              <a:rPr b="0" lang="en-PH" sz="2600" spc="-1" strike="noStrike">
                <a:latin typeface="Lato"/>
              </a:rPr>
              <a:t>	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   </a:t>
            </a: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    </a:t>
            </a:r>
            <a:r>
              <a:rPr b="0" lang="en-PH" sz="2600" spc="-1" strike="noStrike">
                <a:latin typeface="Lato"/>
              </a:rPr>
              <a:t>decide – decided</a:t>
            </a:r>
            <a:endParaRPr b="0" lang="en-PH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"/>
          <p:cNvSpPr/>
          <p:nvPr/>
        </p:nvSpPr>
        <p:spPr>
          <a:xfrm>
            <a:off x="1260000" y="2304000"/>
            <a:ext cx="9539640" cy="172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latin typeface="Lato"/>
              </a:rPr>
              <a:t>2. For verbs that end in </a:t>
            </a:r>
            <a:r>
              <a:rPr b="1" lang="en-PH" sz="2600" spc="-1" strike="noStrike">
                <a:latin typeface="Lato"/>
              </a:rPr>
              <a:t>y</a:t>
            </a:r>
            <a:r>
              <a:rPr b="0" lang="en-PH" sz="2600" spc="-1" strike="noStrike">
                <a:latin typeface="Lato"/>
              </a:rPr>
              <a:t> but are </a:t>
            </a:r>
            <a:r>
              <a:rPr b="1" lang="en-PH" sz="2600" spc="-1" strike="noStrike">
                <a:latin typeface="Lato"/>
              </a:rPr>
              <a:t>preceded by a          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600" spc="-1" strike="noStrike">
                <a:latin typeface="Lato"/>
              </a:rPr>
              <a:t>   </a:t>
            </a:r>
            <a:r>
              <a:rPr b="1" lang="en-PH" sz="2600" spc="-1" strike="noStrike">
                <a:latin typeface="Lato"/>
              </a:rPr>
              <a:t>consonant</a:t>
            </a:r>
            <a:r>
              <a:rPr b="0" lang="en-PH" sz="2600" spc="-1" strike="noStrike">
                <a:latin typeface="Lato"/>
              </a:rPr>
              <a:t>, change </a:t>
            </a:r>
            <a:r>
              <a:rPr b="1" lang="en-PH" sz="2600" spc="-1" strike="noStrike">
                <a:latin typeface="Lato"/>
              </a:rPr>
              <a:t>y</a:t>
            </a:r>
            <a:r>
              <a:rPr b="0" lang="en-PH" sz="2600" spc="-1" strike="noStrike">
                <a:latin typeface="Lato"/>
              </a:rPr>
              <a:t> to </a:t>
            </a:r>
            <a:r>
              <a:rPr b="1" lang="en-PH" sz="2600" spc="-1" strike="noStrike">
                <a:latin typeface="Lato"/>
              </a:rPr>
              <a:t>i</a:t>
            </a:r>
            <a:r>
              <a:rPr b="0" lang="en-PH" sz="2600" spc="-1" strike="noStrike">
                <a:latin typeface="Lato"/>
              </a:rPr>
              <a:t> and add </a:t>
            </a:r>
            <a:r>
              <a:rPr b="1" lang="en-PH" sz="2600" spc="-1" strike="noStrike">
                <a:latin typeface="Lato"/>
              </a:rPr>
              <a:t>-ed</a:t>
            </a:r>
            <a:r>
              <a:rPr b="0" lang="en-PH" sz="2600" spc="-1" strike="noStrike">
                <a:latin typeface="Lato"/>
              </a:rPr>
              <a:t> to the base form of   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latin typeface="Lato"/>
              </a:rPr>
              <a:t>    </a:t>
            </a:r>
            <a:r>
              <a:rPr b="0" lang="en-PH" sz="2600" spc="-1" strike="noStrike">
                <a:latin typeface="Lato"/>
              </a:rPr>
              <a:t>the verb.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34" name=""/>
          <p:cNvSpPr/>
          <p:nvPr/>
        </p:nvSpPr>
        <p:spPr>
          <a:xfrm>
            <a:off x="1587600" y="3918600"/>
            <a:ext cx="9899640" cy="144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600" spc="-1" strike="noStrike">
                <a:latin typeface="Lato"/>
              </a:rPr>
              <a:t>Examples:</a:t>
            </a:r>
            <a:r>
              <a:rPr b="0" lang="en-PH" sz="2600" spc="-1" strike="noStrike">
                <a:latin typeface="Lato"/>
              </a:rPr>
              <a:t>   cry – cried </a:t>
            </a:r>
            <a:r>
              <a:rPr b="0" lang="en-PH" sz="2600" spc="-1" strike="noStrike">
                <a:latin typeface="Lato"/>
              </a:rPr>
              <a:t>	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         </a:t>
            </a:r>
            <a:r>
              <a:rPr b="0" lang="en-PH" sz="2600" spc="-1" strike="noStrike">
                <a:latin typeface="Lato"/>
              </a:rPr>
              <a:t>study – studied 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    </a:t>
            </a:r>
            <a:r>
              <a:rPr b="0" lang="en-PH" sz="2600" spc="-1" strike="noStrike">
                <a:latin typeface="Lato"/>
              </a:rPr>
              <a:t>carry – carried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35" name=""/>
          <p:cNvSpPr/>
          <p:nvPr/>
        </p:nvSpPr>
        <p:spPr>
          <a:xfrm>
            <a:off x="1800720" y="544680"/>
            <a:ext cx="8459280" cy="395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Ž_x005F_x0010_éþ"/>
              </a:rPr>
              <a:t>Using Past Form of Regular Verbs in Sentences</a:t>
            </a:r>
            <a:endParaRPr b="0" lang="en-PH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"/>
          <p:cNvSpPr/>
          <p:nvPr/>
        </p:nvSpPr>
        <p:spPr>
          <a:xfrm>
            <a:off x="1980000" y="544320"/>
            <a:ext cx="8459280" cy="395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Ž_x005F_x0010_éþ"/>
              </a:rPr>
              <a:t>Using Past Form of Regular Verbs in Sentences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37" name=""/>
          <p:cNvSpPr/>
          <p:nvPr/>
        </p:nvSpPr>
        <p:spPr>
          <a:xfrm>
            <a:off x="1479960" y="2635560"/>
            <a:ext cx="9359640" cy="186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latin typeface="Lato"/>
              </a:rPr>
              <a:t>3. For verbs that end in </a:t>
            </a:r>
            <a:r>
              <a:rPr b="1" lang="en-PH" sz="2600" spc="-1" strike="noStrike">
                <a:latin typeface="Lato"/>
              </a:rPr>
              <a:t>y</a:t>
            </a:r>
            <a:r>
              <a:rPr b="0" lang="en-PH" sz="2600" spc="-1" strike="noStrike">
                <a:latin typeface="Lato"/>
              </a:rPr>
              <a:t> but are </a:t>
            </a:r>
            <a:r>
              <a:rPr b="1" lang="en-PH" sz="2600" spc="-1" strike="noStrike">
                <a:latin typeface="Lato"/>
              </a:rPr>
              <a:t>preceded by a vowel</a:t>
            </a:r>
            <a:r>
              <a:rPr b="0" lang="en-PH" sz="2600" spc="-1" strike="noStrike">
                <a:latin typeface="Lato"/>
              </a:rPr>
              <a:t>,         add </a:t>
            </a:r>
            <a:r>
              <a:rPr b="1" lang="en-PH" sz="2600" spc="-1" strike="noStrike">
                <a:latin typeface="Lato"/>
              </a:rPr>
              <a:t>-ed</a:t>
            </a:r>
            <a:r>
              <a:rPr b="0" lang="en-PH" sz="2600" spc="-1" strike="noStrike">
                <a:latin typeface="Lato"/>
              </a:rPr>
              <a:t> to the base form of the verb.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38" name=""/>
          <p:cNvSpPr/>
          <p:nvPr/>
        </p:nvSpPr>
        <p:spPr>
          <a:xfrm>
            <a:off x="1800000" y="3956040"/>
            <a:ext cx="8967600" cy="144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600" spc="-1" strike="noStrike">
                <a:latin typeface="Lato"/>
              </a:rPr>
              <a:t>Examples:</a:t>
            </a:r>
            <a:r>
              <a:rPr b="1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 play – played 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           </a:t>
            </a:r>
            <a:r>
              <a:rPr b="0" lang="en-PH" sz="2600" spc="-1" strike="noStrike">
                <a:latin typeface="Lato"/>
              </a:rPr>
              <a:t>enjoy – enjoyed 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           </a:t>
            </a:r>
            <a:r>
              <a:rPr b="0" lang="en-PH" sz="2600" spc="-1" strike="noStrike">
                <a:latin typeface="Lato"/>
              </a:rPr>
              <a:t>stay – stayed</a:t>
            </a:r>
            <a:endParaRPr b="0" lang="en-PH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"/>
          <p:cNvSpPr/>
          <p:nvPr/>
        </p:nvSpPr>
        <p:spPr>
          <a:xfrm>
            <a:off x="1620720" y="544680"/>
            <a:ext cx="8459280" cy="395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Ž_x005F_x0010_éþ"/>
              </a:rPr>
              <a:t>Using Past Form of Regular Verbs in Sentences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40" name=""/>
          <p:cNvSpPr/>
          <p:nvPr/>
        </p:nvSpPr>
        <p:spPr>
          <a:xfrm>
            <a:off x="1296000" y="2160000"/>
            <a:ext cx="9359640" cy="186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latin typeface="Lato"/>
              </a:rPr>
              <a:t>4. For verbs with a single stressed vowel before its final   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latin typeface="Lato"/>
              </a:rPr>
              <a:t>    </a:t>
            </a:r>
            <a:r>
              <a:rPr b="0" lang="en-PH" sz="2600" spc="-1" strike="noStrike">
                <a:latin typeface="Lato"/>
              </a:rPr>
              <a:t>consonant, double that last consonant and add </a:t>
            </a:r>
            <a:r>
              <a:rPr b="1" lang="en-PH" sz="2600" spc="-1" strike="noStrike">
                <a:latin typeface="Lato"/>
              </a:rPr>
              <a:t>-ed.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41" name=""/>
          <p:cNvSpPr/>
          <p:nvPr/>
        </p:nvSpPr>
        <p:spPr>
          <a:xfrm>
            <a:off x="1800000" y="3326040"/>
            <a:ext cx="9359640" cy="144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600" spc="-1" strike="noStrike">
                <a:latin typeface="Lato"/>
              </a:rPr>
              <a:t>Examples:</a:t>
            </a:r>
            <a:r>
              <a:rPr b="0" lang="en-PH" sz="2600" spc="-1" strike="noStrike">
                <a:latin typeface="Lato"/>
              </a:rPr>
              <a:t> </a:t>
            </a: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stop – stopped 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     </a:t>
            </a:r>
            <a:r>
              <a:rPr b="0" lang="en-PH" sz="2600" spc="-1" strike="noStrike">
                <a:latin typeface="Lato"/>
              </a:rPr>
              <a:t>mop – mopped 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pin – pinned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42" name=""/>
          <p:cNvSpPr/>
          <p:nvPr/>
        </p:nvSpPr>
        <p:spPr>
          <a:xfrm>
            <a:off x="1800000" y="4968000"/>
            <a:ext cx="10619640" cy="142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latin typeface="Lato"/>
              </a:rPr>
              <a:t>However, the past tense form of </a:t>
            </a:r>
            <a:r>
              <a:rPr b="0" i="1" lang="en-PH" sz="2600" spc="-1" strike="noStrike">
                <a:latin typeface="Lato"/>
              </a:rPr>
              <a:t>visit</a:t>
            </a:r>
            <a:r>
              <a:rPr b="0" lang="en-PH" sz="2600" spc="-1" strike="noStrike">
                <a:latin typeface="Lato"/>
              </a:rPr>
              <a:t> is </a:t>
            </a:r>
            <a:r>
              <a:rPr b="0" i="1" lang="en-PH" sz="2600" spc="-1" strike="noStrike">
                <a:latin typeface="Lato"/>
              </a:rPr>
              <a:t>visited</a:t>
            </a:r>
            <a:r>
              <a:rPr b="0" lang="en-PH" sz="2600" spc="-1" strike="noStrike">
                <a:latin typeface="Lato"/>
              </a:rPr>
              <a:t>.</a:t>
            </a:r>
            <a:endParaRPr b="0" lang="en-PH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"/>
          <p:cNvSpPr/>
          <p:nvPr/>
        </p:nvSpPr>
        <p:spPr>
          <a:xfrm>
            <a:off x="1620720" y="544680"/>
            <a:ext cx="8459280" cy="395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Ž_x005F_x0010_éþ"/>
              </a:rPr>
              <a:t>Using Past Form of Regular Verbs in Sentences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44" name=""/>
          <p:cNvSpPr/>
          <p:nvPr/>
        </p:nvSpPr>
        <p:spPr>
          <a:xfrm>
            <a:off x="1188000" y="2347560"/>
            <a:ext cx="10259640" cy="186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latin typeface="Lato"/>
              </a:rPr>
              <a:t>5. For verbs ending </a:t>
            </a:r>
            <a:r>
              <a:rPr b="1" lang="en-PH" sz="2600" spc="-1" strike="noStrike">
                <a:latin typeface="Lato"/>
              </a:rPr>
              <a:t>-ch, -sh, -x, and -z, add -ed</a:t>
            </a:r>
            <a:r>
              <a:rPr b="0" lang="en-PH" sz="2600" spc="-1" strike="noStrike">
                <a:latin typeface="Lato"/>
              </a:rPr>
              <a:t> to the base 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latin typeface="Lato"/>
              </a:rPr>
              <a:t>    </a:t>
            </a:r>
            <a:r>
              <a:rPr b="0" lang="en-PH" sz="2600" spc="-1" strike="noStrike">
                <a:latin typeface="Lato"/>
              </a:rPr>
              <a:t>form of the verb.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45" name=""/>
          <p:cNvSpPr/>
          <p:nvPr/>
        </p:nvSpPr>
        <p:spPr>
          <a:xfrm>
            <a:off x="1552680" y="3596040"/>
            <a:ext cx="10542960" cy="233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600" spc="-1" strike="noStrike">
                <a:latin typeface="Lato"/>
              </a:rPr>
              <a:t>Examples: </a:t>
            </a:r>
            <a:r>
              <a:rPr b="1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munch – munched 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mash – mashed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box – boxed 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buzz – buzzed</a:t>
            </a:r>
            <a:endParaRPr b="0" lang="en-PH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"/>
          <p:cNvSpPr/>
          <p:nvPr/>
        </p:nvSpPr>
        <p:spPr>
          <a:xfrm>
            <a:off x="1800000" y="540000"/>
            <a:ext cx="8459280" cy="395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Ž_x005F_x0010_éþ"/>
              </a:rPr>
              <a:t>Using Past Form of Regular Verbs in Sentences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47" name=""/>
          <p:cNvSpPr/>
          <p:nvPr/>
        </p:nvSpPr>
        <p:spPr>
          <a:xfrm>
            <a:off x="1260000" y="1980000"/>
            <a:ext cx="9719640" cy="496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c9211e"/>
                </a:solidFill>
                <a:latin typeface="Lato"/>
              </a:rPr>
              <a:t>Activity 1</a:t>
            </a:r>
            <a:endParaRPr b="0" lang="en-PH" sz="26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Choose the verb from inside the box that best completes each sentence. Change the verb in the correct simple past tense form.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600" spc="-1" strike="noStrike">
              <a:latin typeface="Arial"/>
            </a:endParaRPr>
          </a:p>
        </p:txBody>
      </p:sp>
      <p:sp>
        <p:nvSpPr>
          <p:cNvPr id="148" name=""/>
          <p:cNvSpPr/>
          <p:nvPr/>
        </p:nvSpPr>
        <p:spPr>
          <a:xfrm>
            <a:off x="1440000" y="4002120"/>
            <a:ext cx="9359640" cy="53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latin typeface="Lato"/>
                <a:ea typeface="AppleSystemUIFont"/>
              </a:rPr>
              <a:t>	</a:t>
            </a:r>
            <a:r>
              <a:rPr b="0" lang="en-PH" sz="2600" spc="-1" strike="noStrike">
                <a:latin typeface="Lato"/>
                <a:ea typeface="AppleSystemUIFont"/>
              </a:rPr>
              <a:t>cook </a:t>
            </a:r>
            <a:r>
              <a:rPr b="0" lang="en-PH" sz="2600" spc="-1" strike="noStrike">
                <a:latin typeface="Lato"/>
                <a:ea typeface="AppleSystemUIFont"/>
              </a:rPr>
              <a:t>	</a:t>
            </a:r>
            <a:r>
              <a:rPr b="0" lang="en-PH" sz="2600" spc="-1" strike="noStrike">
                <a:latin typeface="Lato"/>
                <a:ea typeface="AppleSystemUIFont"/>
              </a:rPr>
              <a:t>	</a:t>
            </a:r>
            <a:r>
              <a:rPr b="0" lang="en-PH" sz="2600" spc="-1" strike="noStrike">
                <a:latin typeface="Lato"/>
                <a:ea typeface="AppleSystemUIFont"/>
              </a:rPr>
              <a:t>help </a:t>
            </a:r>
            <a:r>
              <a:rPr b="0" lang="en-PH" sz="2600" spc="-1" strike="noStrike">
                <a:latin typeface="Lato"/>
                <a:ea typeface="AppleSystemUIFont"/>
              </a:rPr>
              <a:t>	</a:t>
            </a:r>
            <a:r>
              <a:rPr b="0" lang="en-PH" sz="2600" spc="-1" strike="noStrike">
                <a:latin typeface="Lato"/>
                <a:ea typeface="AppleSystemUIFont"/>
              </a:rPr>
              <a:t>	</a:t>
            </a:r>
            <a:r>
              <a:rPr b="0" lang="en-PH" sz="2600" spc="-1" strike="noStrike">
                <a:latin typeface="Lato"/>
                <a:ea typeface="AppleSystemUIFont"/>
              </a:rPr>
              <a:t>iron  </a:t>
            </a:r>
            <a:r>
              <a:rPr b="0" lang="en-PH" sz="2600" spc="-1" strike="noStrike">
                <a:latin typeface="Lato"/>
                <a:ea typeface="AppleSystemUIFont"/>
              </a:rPr>
              <a:t>	</a:t>
            </a:r>
            <a:r>
              <a:rPr b="0" lang="en-PH" sz="2600" spc="-1" strike="noStrike">
                <a:latin typeface="Lato"/>
                <a:ea typeface="AppleSystemUIFont"/>
              </a:rPr>
              <a:t>	</a:t>
            </a:r>
            <a:r>
              <a:rPr b="0" lang="en-PH" sz="2600" spc="-1" strike="noStrike">
                <a:latin typeface="Lato"/>
                <a:ea typeface="AppleSystemUIFont"/>
              </a:rPr>
              <a:t>smile </a:t>
            </a:r>
            <a:r>
              <a:rPr b="0" lang="en-PH" sz="2600" spc="-1" strike="noStrike">
                <a:latin typeface="Lato"/>
                <a:ea typeface="AppleSystemUIFont"/>
              </a:rPr>
              <a:t>	</a:t>
            </a:r>
            <a:r>
              <a:rPr b="0" lang="en-PH" sz="2600" spc="-1" strike="noStrike">
                <a:latin typeface="Lato"/>
                <a:ea typeface="AppleSystemUIFont"/>
              </a:rPr>
              <a:t>	</a:t>
            </a:r>
            <a:r>
              <a:rPr b="0" lang="en-PH" sz="2600" spc="-1" strike="noStrike">
                <a:latin typeface="Lato"/>
                <a:ea typeface="AppleSystemUIFont"/>
              </a:rPr>
              <a:t>wash  </a:t>
            </a:r>
            <a:r>
              <a:rPr b="0" lang="en-PH" sz="2600" spc="-1" strike="noStrike">
                <a:latin typeface="Lato"/>
                <a:ea typeface="AppleSystemUIFont"/>
              </a:rPr>
              <a:t>	</a:t>
            </a:r>
            <a:r>
              <a:rPr b="0" lang="en-PH" sz="2600" spc="-1" strike="noStrike">
                <a:latin typeface="Lato"/>
                <a:ea typeface="AppleSystemUIFont"/>
              </a:rPr>
              <a:t>	</a:t>
            </a:r>
            <a:r>
              <a:rPr b="0" lang="en-PH" sz="2600" spc="-1" strike="noStrike">
                <a:latin typeface="Lato"/>
                <a:ea typeface="AppleSystemUIFont"/>
              </a:rPr>
              <a:t>watch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49" name=""/>
          <p:cNvSpPr/>
          <p:nvPr/>
        </p:nvSpPr>
        <p:spPr>
          <a:xfrm>
            <a:off x="1404000" y="4038120"/>
            <a:ext cx="9359640" cy="53532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"/>
          <p:cNvSpPr/>
          <p:nvPr/>
        </p:nvSpPr>
        <p:spPr>
          <a:xfrm>
            <a:off x="1260000" y="4752000"/>
            <a:ext cx="9719640" cy="97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latin typeface="Lato"/>
                <a:ea typeface="AppleSystemUIFont"/>
              </a:rPr>
              <a:t>1. Last weekend, my mom and I _______ the soiled clothes in the     bin.</a:t>
            </a:r>
            <a:endParaRPr b="0" lang="en-PH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"/>
          <p:cNvSpPr/>
          <p:nvPr/>
        </p:nvSpPr>
        <p:spPr>
          <a:xfrm>
            <a:off x="1260000" y="2880000"/>
            <a:ext cx="10079640" cy="44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  <a:ea typeface="AppleSystemUIFont"/>
              </a:rPr>
              <a:t>2. We let them hang to dry. Afterward, we _______ them before folding      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  <a:ea typeface="AppleSystemUIFont"/>
              </a:rPr>
              <a:t>    </a:t>
            </a:r>
            <a:r>
              <a:rPr b="0" lang="en-PH" sz="2400" spc="-1" strike="noStrike">
                <a:latin typeface="Lato"/>
                <a:ea typeface="AppleSystemUIFont"/>
              </a:rPr>
              <a:t>them neatly.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  <a:ea typeface="AppleSystemUIFont"/>
              </a:rPr>
              <a:t>3. My dad _______ because we _______ him with the chore.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  <a:ea typeface="AppleSystemUIFont"/>
              </a:rPr>
              <a:t>4. As a reward for our hard work, he _______ a delicious meal for the  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  <a:ea typeface="AppleSystemUIFont"/>
              </a:rPr>
              <a:t>    </a:t>
            </a:r>
            <a:r>
              <a:rPr b="0" lang="en-PH" sz="2400" spc="-1" strike="noStrike">
                <a:latin typeface="Lato"/>
                <a:ea typeface="AppleSystemUIFont"/>
              </a:rPr>
              <a:t>whole family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</p:txBody>
      </p:sp>
      <p:sp>
        <p:nvSpPr>
          <p:cNvPr id="152" name=""/>
          <p:cNvSpPr/>
          <p:nvPr/>
        </p:nvSpPr>
        <p:spPr>
          <a:xfrm>
            <a:off x="714240" y="540000"/>
            <a:ext cx="9905400" cy="123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Ž_x005F_x0010_éþ"/>
              </a:rPr>
              <a:t>Using Past Form of Regular Verbs in Sentences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53" name=""/>
          <p:cNvSpPr/>
          <p:nvPr/>
        </p:nvSpPr>
        <p:spPr>
          <a:xfrm>
            <a:off x="1476000" y="2056320"/>
            <a:ext cx="9359640" cy="53532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"/>
          <p:cNvSpPr/>
          <p:nvPr/>
        </p:nvSpPr>
        <p:spPr>
          <a:xfrm>
            <a:off x="1404000" y="2056320"/>
            <a:ext cx="9395640" cy="53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latin typeface="Lato"/>
                <a:ea typeface="AppleSystemUIFont"/>
              </a:rPr>
              <a:t>	</a:t>
            </a:r>
            <a:r>
              <a:rPr b="0" lang="en-PH" sz="2600" spc="-1" strike="noStrike">
                <a:latin typeface="Lato"/>
                <a:ea typeface="AppleSystemUIFont"/>
              </a:rPr>
              <a:t>cook </a:t>
            </a:r>
            <a:r>
              <a:rPr b="0" lang="en-PH" sz="2600" spc="-1" strike="noStrike">
                <a:latin typeface="Lato"/>
                <a:ea typeface="AppleSystemUIFont"/>
              </a:rPr>
              <a:t>	</a:t>
            </a:r>
            <a:r>
              <a:rPr b="0" lang="en-PH" sz="2600" spc="-1" strike="noStrike">
                <a:latin typeface="Lato"/>
                <a:ea typeface="AppleSystemUIFont"/>
              </a:rPr>
              <a:t>	</a:t>
            </a:r>
            <a:r>
              <a:rPr b="0" lang="en-PH" sz="2600" spc="-1" strike="noStrike">
                <a:latin typeface="Lato"/>
                <a:ea typeface="AppleSystemUIFont"/>
              </a:rPr>
              <a:t>help </a:t>
            </a:r>
            <a:r>
              <a:rPr b="0" lang="en-PH" sz="2600" spc="-1" strike="noStrike">
                <a:latin typeface="Lato"/>
                <a:ea typeface="AppleSystemUIFont"/>
              </a:rPr>
              <a:t>	</a:t>
            </a:r>
            <a:r>
              <a:rPr b="0" lang="en-PH" sz="2600" spc="-1" strike="noStrike">
                <a:latin typeface="Lato"/>
                <a:ea typeface="AppleSystemUIFont"/>
              </a:rPr>
              <a:t>	</a:t>
            </a:r>
            <a:r>
              <a:rPr b="0" lang="en-PH" sz="2600" spc="-1" strike="noStrike">
                <a:latin typeface="Lato"/>
                <a:ea typeface="AppleSystemUIFont"/>
              </a:rPr>
              <a:t>iron  </a:t>
            </a:r>
            <a:r>
              <a:rPr b="0" lang="en-PH" sz="2600" spc="-1" strike="noStrike">
                <a:latin typeface="Lato"/>
                <a:ea typeface="AppleSystemUIFont"/>
              </a:rPr>
              <a:t>	</a:t>
            </a:r>
            <a:r>
              <a:rPr b="0" lang="en-PH" sz="2600" spc="-1" strike="noStrike">
                <a:latin typeface="Lato"/>
                <a:ea typeface="AppleSystemUIFont"/>
              </a:rPr>
              <a:t>	</a:t>
            </a:r>
            <a:r>
              <a:rPr b="0" lang="en-PH" sz="2600" spc="-1" strike="noStrike">
                <a:latin typeface="Lato"/>
                <a:ea typeface="AppleSystemUIFont"/>
              </a:rPr>
              <a:t>smile </a:t>
            </a:r>
            <a:r>
              <a:rPr b="0" lang="en-PH" sz="2600" spc="-1" strike="noStrike">
                <a:latin typeface="Lato"/>
                <a:ea typeface="AppleSystemUIFont"/>
              </a:rPr>
              <a:t>	</a:t>
            </a:r>
            <a:r>
              <a:rPr b="0" lang="en-PH" sz="2600" spc="-1" strike="noStrike">
                <a:latin typeface="Lato"/>
                <a:ea typeface="AppleSystemUIFont"/>
              </a:rPr>
              <a:t>	</a:t>
            </a:r>
            <a:r>
              <a:rPr b="0" lang="en-PH" sz="2600" spc="-1" strike="noStrike">
                <a:latin typeface="Lato"/>
                <a:ea typeface="AppleSystemUIFont"/>
              </a:rPr>
              <a:t>wash  </a:t>
            </a:r>
            <a:r>
              <a:rPr b="0" lang="en-PH" sz="2600" spc="-1" strike="noStrike">
                <a:latin typeface="Lato"/>
                <a:ea typeface="AppleSystemUIFont"/>
              </a:rPr>
              <a:t>	</a:t>
            </a:r>
            <a:r>
              <a:rPr b="0" lang="en-PH" sz="2600" spc="-1" strike="noStrike">
                <a:latin typeface="Lato"/>
                <a:ea typeface="AppleSystemUIFont"/>
              </a:rPr>
              <a:t>	</a:t>
            </a:r>
            <a:r>
              <a:rPr b="0" lang="en-PH" sz="2600" spc="-1" strike="noStrike">
                <a:latin typeface="Lato"/>
                <a:ea typeface="AppleSystemUIFont"/>
              </a:rPr>
              <a:t>watch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55" name=""/>
          <p:cNvSpPr/>
          <p:nvPr/>
        </p:nvSpPr>
        <p:spPr>
          <a:xfrm>
            <a:off x="1263960" y="4983840"/>
            <a:ext cx="9895680" cy="131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  <a:ea typeface="AppleSystemUIFont"/>
              </a:rPr>
              <a:t>5. Finally, we ___________ a movie all together after dinner.</a:t>
            </a:r>
            <a:endParaRPr b="0" lang="en-PH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1497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2023-07-11T12:48:12Z</dcterms:modified>
  <cp:revision>80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