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2040" cy="68479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8920" cy="27889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4360" cy="38523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4360" cy="3740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2040" cy="6249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0480" cy="9604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4560" cy="10245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1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3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6360" cy="33746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744000" y="2703960"/>
            <a:ext cx="8207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"/>
          <p:cNvSpPr/>
          <p:nvPr/>
        </p:nvSpPr>
        <p:spPr>
          <a:xfrm>
            <a:off x="1620000" y="2366640"/>
            <a:ext cx="6299280" cy="267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c9211e"/>
                </a:solidFill>
                <a:latin typeface="Arial"/>
                <a:ea typeface="DejaVu Sans"/>
              </a:rPr>
              <a:t>Answer Key: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Arial"/>
                <a:ea typeface="DejaVu Sans"/>
              </a:rPr>
              <a:t>1. wash - washed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Arial"/>
                <a:ea typeface="DejaVu Sans"/>
              </a:rPr>
              <a:t>2. iron - ironed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Arial"/>
                <a:ea typeface="DejaVu Sans"/>
              </a:rPr>
              <a:t>3. smile - smiled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Arial"/>
                <a:ea typeface="DejaVu Sans"/>
              </a:rPr>
              <a:t>4. help - helped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Arial"/>
                <a:ea typeface="DejaVu Sans"/>
              </a:rPr>
              <a:t>5. watch - watched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1074240" y="720000"/>
            <a:ext cx="9905400" cy="123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847800" y="3690720"/>
            <a:ext cx="10278720" cy="134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956880" y="3508560"/>
            <a:ext cx="10169640" cy="24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Verbs have two forms: regular and irregular. The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regular verbs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form their past tense by adding -d or -ed to their base form. Just like the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examples,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want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became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wanted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;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ask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became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asked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;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stop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became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stopped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; and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start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became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started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56880" y="2661120"/>
            <a:ext cx="10221840" cy="20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How do verbs form their past tense?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800000" y="72000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1731600" y="54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260000" y="2124000"/>
            <a:ext cx="9752400" cy="131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Keep in mind the following rules in forming the simple past tense form of regular verbs.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656000" y="3377160"/>
            <a:ext cx="9755640" cy="263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1. Simply add </a:t>
            </a:r>
            <a:r>
              <a:rPr b="1" lang="en-PH" sz="2600" spc="-1" strike="noStrike">
                <a:latin typeface="Lato"/>
              </a:rPr>
              <a:t>-d</a:t>
            </a:r>
            <a:r>
              <a:rPr b="0" lang="en-PH" sz="2600" spc="-1" strike="noStrike">
                <a:latin typeface="Lato"/>
              </a:rPr>
              <a:t> to verbs ending in </a:t>
            </a:r>
            <a:r>
              <a:rPr b="1" lang="en-PH" sz="2600" spc="-1" strike="noStrike">
                <a:latin typeface="Lato"/>
              </a:rPr>
              <a:t>e</a:t>
            </a:r>
            <a:r>
              <a:rPr b="0" lang="en-PH" sz="2600" spc="-1" strike="noStrike">
                <a:latin typeface="Lato"/>
              </a:rPr>
              <a:t>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1692000" y="4098600"/>
            <a:ext cx="10619640" cy="144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latin typeface="Lato"/>
              </a:rPr>
              <a:t>   </a:t>
            </a:r>
            <a:r>
              <a:rPr b="1" lang="en-PH" sz="2600" spc="-1" strike="noStrike">
                <a:latin typeface="Lato"/>
              </a:rPr>
              <a:t>Examples:</a:t>
            </a:r>
            <a:r>
              <a:rPr b="0" lang="en-PH" sz="2600" spc="-1" strike="noStrike">
                <a:latin typeface="Lato"/>
              </a:rPr>
              <a:t>    arrive – arrived </a:t>
            </a:r>
            <a:r>
              <a:rPr b="0" lang="en-PH" sz="2600" spc="-1" strike="noStrike">
                <a:latin typeface="Lato"/>
              </a:rPr>
              <a:t>	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        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   </a:t>
            </a:r>
            <a:r>
              <a:rPr b="0" lang="en-PH" sz="2600" spc="-1" strike="noStrike">
                <a:latin typeface="Lato"/>
              </a:rPr>
              <a:t>like – liked </a:t>
            </a:r>
            <a:r>
              <a:rPr b="0" lang="en-PH" sz="2600" spc="-1" strike="noStrike">
                <a:latin typeface="Lato"/>
              </a:rPr>
              <a:t>	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  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   </a:t>
            </a:r>
            <a:r>
              <a:rPr b="0" lang="en-PH" sz="2600" spc="-1" strike="noStrike">
                <a:latin typeface="Lato"/>
              </a:rPr>
              <a:t>decide – decided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1260000" y="2304000"/>
            <a:ext cx="9539640" cy="172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2. For verbs that end in </a:t>
            </a:r>
            <a:r>
              <a:rPr b="1" lang="en-PH" sz="2600" spc="-1" strike="noStrike">
                <a:latin typeface="Lato"/>
              </a:rPr>
              <a:t>y</a:t>
            </a:r>
            <a:r>
              <a:rPr b="0" lang="en-PH" sz="2600" spc="-1" strike="noStrike">
                <a:latin typeface="Lato"/>
              </a:rPr>
              <a:t> but are </a:t>
            </a:r>
            <a:r>
              <a:rPr b="1" lang="en-PH" sz="2600" spc="-1" strike="noStrike">
                <a:latin typeface="Lato"/>
              </a:rPr>
              <a:t>preceded by a         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latin typeface="Lato"/>
              </a:rPr>
              <a:t>   </a:t>
            </a:r>
            <a:r>
              <a:rPr b="1" lang="en-PH" sz="2600" spc="-1" strike="noStrike">
                <a:latin typeface="Lato"/>
              </a:rPr>
              <a:t>consonant</a:t>
            </a:r>
            <a:r>
              <a:rPr b="0" lang="en-PH" sz="2600" spc="-1" strike="noStrike">
                <a:latin typeface="Lato"/>
              </a:rPr>
              <a:t>, change </a:t>
            </a:r>
            <a:r>
              <a:rPr b="1" lang="en-PH" sz="2600" spc="-1" strike="noStrike">
                <a:latin typeface="Lato"/>
              </a:rPr>
              <a:t>y</a:t>
            </a:r>
            <a:r>
              <a:rPr b="0" lang="en-PH" sz="2600" spc="-1" strike="noStrike">
                <a:latin typeface="Lato"/>
              </a:rPr>
              <a:t> to </a:t>
            </a:r>
            <a:r>
              <a:rPr b="1" lang="en-PH" sz="2600" spc="-1" strike="noStrike">
                <a:latin typeface="Lato"/>
              </a:rPr>
              <a:t>i</a:t>
            </a:r>
            <a:r>
              <a:rPr b="0" lang="en-PH" sz="2600" spc="-1" strike="noStrike">
                <a:latin typeface="Lato"/>
              </a:rPr>
              <a:t> and add </a:t>
            </a:r>
            <a:r>
              <a:rPr b="1" lang="en-PH" sz="2600" spc="-1" strike="noStrike">
                <a:latin typeface="Lato"/>
              </a:rPr>
              <a:t>-ed</a:t>
            </a:r>
            <a:r>
              <a:rPr b="0" lang="en-PH" sz="2600" spc="-1" strike="noStrike">
                <a:latin typeface="Lato"/>
              </a:rPr>
              <a:t> to the base form of  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    </a:t>
            </a:r>
            <a:r>
              <a:rPr b="0" lang="en-PH" sz="2600" spc="-1" strike="noStrike">
                <a:latin typeface="Lato"/>
              </a:rPr>
              <a:t>the verb.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1587600" y="3918600"/>
            <a:ext cx="9899640" cy="144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latin typeface="Lato"/>
              </a:rPr>
              <a:t>Examples:</a:t>
            </a:r>
            <a:r>
              <a:rPr b="0" lang="en-PH" sz="2600" spc="-1" strike="noStrike">
                <a:latin typeface="Lato"/>
              </a:rPr>
              <a:t>   cry – cried </a:t>
            </a:r>
            <a:r>
              <a:rPr b="0" lang="en-PH" sz="2600" spc="-1" strike="noStrike">
                <a:latin typeface="Lato"/>
              </a:rPr>
              <a:t>	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        </a:t>
            </a:r>
            <a:r>
              <a:rPr b="0" lang="en-PH" sz="2600" spc="-1" strike="noStrike">
                <a:latin typeface="Lato"/>
              </a:rPr>
              <a:t>study – studied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   </a:t>
            </a:r>
            <a:r>
              <a:rPr b="0" lang="en-PH" sz="2600" spc="-1" strike="noStrike">
                <a:latin typeface="Lato"/>
              </a:rPr>
              <a:t>carry – carried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1800720" y="54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1980000" y="54432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1479960" y="2635560"/>
            <a:ext cx="9359640" cy="186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3. For verbs that end in </a:t>
            </a:r>
            <a:r>
              <a:rPr b="1" lang="en-PH" sz="2600" spc="-1" strike="noStrike">
                <a:latin typeface="Lato"/>
              </a:rPr>
              <a:t>y</a:t>
            </a:r>
            <a:r>
              <a:rPr b="0" lang="en-PH" sz="2600" spc="-1" strike="noStrike">
                <a:latin typeface="Lato"/>
              </a:rPr>
              <a:t> but are </a:t>
            </a:r>
            <a:r>
              <a:rPr b="1" lang="en-PH" sz="2600" spc="-1" strike="noStrike">
                <a:latin typeface="Lato"/>
              </a:rPr>
              <a:t>preceded by a vowel</a:t>
            </a:r>
            <a:r>
              <a:rPr b="0" lang="en-PH" sz="2600" spc="-1" strike="noStrike">
                <a:latin typeface="Lato"/>
              </a:rPr>
              <a:t>,         add </a:t>
            </a:r>
            <a:r>
              <a:rPr b="1" lang="en-PH" sz="2600" spc="-1" strike="noStrike">
                <a:latin typeface="Lato"/>
              </a:rPr>
              <a:t>-ed</a:t>
            </a:r>
            <a:r>
              <a:rPr b="0" lang="en-PH" sz="2600" spc="-1" strike="noStrike">
                <a:latin typeface="Lato"/>
              </a:rPr>
              <a:t> to the base form of the verb.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1800000" y="3956040"/>
            <a:ext cx="8967600" cy="144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latin typeface="Lato"/>
              </a:rPr>
              <a:t>Examples:</a:t>
            </a:r>
            <a:r>
              <a:rPr b="1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play – played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          </a:t>
            </a:r>
            <a:r>
              <a:rPr b="0" lang="en-PH" sz="2600" spc="-1" strike="noStrike">
                <a:latin typeface="Lato"/>
              </a:rPr>
              <a:t>enjoy – enjoyed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          </a:t>
            </a:r>
            <a:r>
              <a:rPr b="0" lang="en-PH" sz="2600" spc="-1" strike="noStrike">
                <a:latin typeface="Lato"/>
              </a:rPr>
              <a:t>stay – stayed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1620720" y="54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296000" y="2160000"/>
            <a:ext cx="9359640" cy="186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4. For verbs with a single stressed vowel before its final  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    </a:t>
            </a:r>
            <a:r>
              <a:rPr b="0" lang="en-PH" sz="2600" spc="-1" strike="noStrike">
                <a:latin typeface="Lato"/>
              </a:rPr>
              <a:t>consonant, double that last consonant and add </a:t>
            </a:r>
            <a:r>
              <a:rPr b="1" lang="en-PH" sz="2600" spc="-1" strike="noStrike">
                <a:latin typeface="Lato"/>
              </a:rPr>
              <a:t>-ed.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1800000" y="3326040"/>
            <a:ext cx="9359640" cy="144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latin typeface="Lato"/>
              </a:rPr>
              <a:t>Examples:</a:t>
            </a:r>
            <a:r>
              <a:rPr b="0" lang="en-PH" sz="2600" spc="-1" strike="noStrike">
                <a:latin typeface="Lato"/>
              </a:rPr>
              <a:t> 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stop – stopped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     </a:t>
            </a:r>
            <a:r>
              <a:rPr b="0" lang="en-PH" sz="2600" spc="-1" strike="noStrike">
                <a:latin typeface="Lato"/>
              </a:rPr>
              <a:t>mop – mopped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pin – pinned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800000" y="4968000"/>
            <a:ext cx="10619640" cy="142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However, the past tense form of </a:t>
            </a:r>
            <a:r>
              <a:rPr b="0" i="1" lang="en-PH" sz="2600" spc="-1" strike="noStrike">
                <a:latin typeface="Lato"/>
              </a:rPr>
              <a:t>visit</a:t>
            </a:r>
            <a:r>
              <a:rPr b="0" lang="en-PH" sz="2600" spc="-1" strike="noStrike">
                <a:latin typeface="Lato"/>
              </a:rPr>
              <a:t> is </a:t>
            </a:r>
            <a:r>
              <a:rPr b="0" i="1" lang="en-PH" sz="2600" spc="-1" strike="noStrike">
                <a:latin typeface="Lato"/>
              </a:rPr>
              <a:t>visited</a:t>
            </a:r>
            <a:r>
              <a:rPr b="0" lang="en-PH" sz="2600" spc="-1" strike="noStrike">
                <a:latin typeface="Lato"/>
              </a:rPr>
              <a:t>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1620720" y="54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188000" y="2347560"/>
            <a:ext cx="10259640" cy="186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5. For verbs ending </a:t>
            </a:r>
            <a:r>
              <a:rPr b="1" lang="en-PH" sz="2600" spc="-1" strike="noStrike">
                <a:latin typeface="Lato"/>
              </a:rPr>
              <a:t>-ch, -sh, -x, and -z, add -ed</a:t>
            </a:r>
            <a:r>
              <a:rPr b="0" lang="en-PH" sz="2600" spc="-1" strike="noStrike">
                <a:latin typeface="Lato"/>
              </a:rPr>
              <a:t> to the base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    </a:t>
            </a:r>
            <a:r>
              <a:rPr b="0" lang="en-PH" sz="2600" spc="-1" strike="noStrike">
                <a:latin typeface="Lato"/>
              </a:rPr>
              <a:t>form of the verb.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1552680" y="3596040"/>
            <a:ext cx="10542960" cy="233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latin typeface="Lato"/>
              </a:rPr>
              <a:t>Examples: </a:t>
            </a:r>
            <a:r>
              <a:rPr b="1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munch – munched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mash – mashed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box – boxed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buzz – buzzed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1800000" y="54000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260000" y="1980000"/>
            <a:ext cx="9719640" cy="496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c9211e"/>
                </a:solidFill>
                <a:latin typeface="Lato"/>
              </a:rPr>
              <a:t>Activity 1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</a:rPr>
              <a:t>	</a:t>
            </a:r>
            <a:r>
              <a:rPr b="0" lang="en-PH" sz="2600" spc="-1" strike="noStrike">
                <a:latin typeface="Lato"/>
              </a:rPr>
              <a:t>Choose the verb from inside the box that best completes each sentence. Change the verb in the correct simple past tense form.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440000" y="4002120"/>
            <a:ext cx="9359640" cy="5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cook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help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iron 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smile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wash 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watch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404000" y="4038120"/>
            <a:ext cx="9359640" cy="53532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1260000" y="4752000"/>
            <a:ext cx="9719640" cy="97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  <a:ea typeface="AppleSystemUIFont"/>
              </a:rPr>
              <a:t>1. Last weekend, my mom and I _______ the soiled clothes in the     bin.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1260000" y="2880000"/>
            <a:ext cx="10079640" cy="449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2. We let them hang to dry. Afterward, we _______ them before folding     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    </a:t>
            </a:r>
            <a:r>
              <a:rPr b="0" lang="en-PH" sz="2400" spc="-1" strike="noStrike">
                <a:latin typeface="Lato"/>
                <a:ea typeface="AppleSystemUIFont"/>
              </a:rPr>
              <a:t>them neatly.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3. My dad _______ because we _______ him with the chore.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4. As a reward for our hard work, he _______ a delicious meal for the 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    </a:t>
            </a:r>
            <a:r>
              <a:rPr b="0" lang="en-PH" sz="2400" spc="-1" strike="noStrike">
                <a:latin typeface="Lato"/>
                <a:ea typeface="AppleSystemUIFont"/>
              </a:rPr>
              <a:t>whole family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714240" y="540000"/>
            <a:ext cx="9905400" cy="123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1476000" y="2056320"/>
            <a:ext cx="9359640" cy="53532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/>
          <p:nvPr/>
        </p:nvSpPr>
        <p:spPr>
          <a:xfrm>
            <a:off x="1404000" y="2056320"/>
            <a:ext cx="9395640" cy="5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cook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help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iron 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smile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wash  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	</a:t>
            </a:r>
            <a:r>
              <a:rPr b="0" lang="en-PH" sz="2600" spc="-1" strike="noStrike">
                <a:latin typeface="Lato"/>
                <a:ea typeface="AppleSystemUIFont"/>
              </a:rPr>
              <a:t>watch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1263960" y="4983840"/>
            <a:ext cx="9895680" cy="131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5. Finally, we ___________ a movie all together after dinner.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2023-07-11T12:48:12Z</dcterms:modified>
  <cp:revision>80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