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6200" cy="68320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3080" cy="2773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8520" cy="38365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8520" cy="358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6200" cy="6091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4640" cy="9446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8720" cy="10087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5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0520" cy="33588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492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Mahiwagang Bola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(Pang-abay na Pamanahon at Panlunan)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1260000" y="1980000"/>
            <a:ext cx="9718920" cy="2027880"/>
          </a:xfrm>
          <a:prstGeom prst="rect">
            <a:avLst/>
          </a:prstGeom>
          <a:solidFill>
            <a:srgbClr val="e8f5e9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Isa pang uri ng pang-abay ang nagsasabi kung </a:t>
            </a:r>
            <a:r>
              <a:rPr b="0" lang="en-PH" sz="29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saan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 naganap ang kilos. Tinatawag itong </a:t>
            </a:r>
            <a:r>
              <a:rPr b="0" lang="en-PH" sz="29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pang-abay na panlunan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9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endParaRPr b="0" lang="en-PH" sz="29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endParaRPr b="0" lang="en-PH" sz="29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1260000" y="1211040"/>
            <a:ext cx="9718920" cy="4548960"/>
          </a:xfrm>
          <a:prstGeom prst="rect">
            <a:avLst/>
          </a:prstGeom>
          <a:solidFill>
            <a:srgbClr val="e8f5e9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Halimbawa:</a:t>
            </a:r>
            <a:endParaRPr b="0" lang="en-PH" sz="2900" spc="-1" strike="noStrike">
              <a:latin typeface="Lato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Nagtatrabaho sa ibang bansa ang mama ko.</a:t>
            </a:r>
            <a:endParaRPr b="0" lang="en-PH" sz="2900" spc="-1" strike="noStrike">
              <a:latin typeface="Lato"/>
            </a:endParaRPr>
          </a:p>
          <a:p>
            <a:pPr algn="ctr">
              <a:lnSpc>
                <a:spcPct val="115000"/>
              </a:lnSpc>
              <a:buNone/>
            </a:pPr>
            <a:endParaRPr b="0" lang="en-PH" sz="29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Sa pangungusap, ang:</a:t>
            </a:r>
            <a:endParaRPr b="0" lang="en-PH" sz="29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o nagtatrabaho → kilos (pandiwa)</a:t>
            </a:r>
            <a:endParaRPr b="0" lang="en-PH" sz="29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o nangyayari ang kilos sa ibang bansa</a:t>
            </a:r>
            <a:endParaRPr b="0" lang="en-PH" sz="29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o sa ibang bansa → pang-abay na panlunan</a:t>
            </a:r>
            <a:endParaRPr b="0" lang="en-PH" sz="29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1224000" y="1355040"/>
            <a:ext cx="9718920" cy="4547880"/>
          </a:xfrm>
          <a:prstGeom prst="rect">
            <a:avLst/>
          </a:prstGeom>
          <a:solidFill>
            <a:srgbClr val="ffebee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Panuto: 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Isulat ang </a:t>
            </a:r>
            <a:r>
              <a:rPr b="0" lang="en-PH" sz="29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PH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 kung ang pang-abay ay pamanahon. Isulat ang </a:t>
            </a:r>
            <a:r>
              <a:rPr b="0" lang="en-PH" sz="29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PL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 kung ang pang-abay ay panlunan.</a:t>
            </a:r>
            <a:endParaRPr b="0" lang="en-PH" sz="29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________1. Nakaiikot ang mundo sa araw </a:t>
            </a:r>
            <a:r>
              <a:rPr b="0" lang="en-PH" sz="29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taon-taon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9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________2. Lumulutang ang mundo </a:t>
            </a:r>
            <a:r>
              <a:rPr b="0" lang="en-PH" sz="29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sa kalawakan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9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________3. Sumisikat ang araw </a:t>
            </a:r>
            <a:r>
              <a:rPr b="0" lang="en-PH" sz="29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tuwing umaga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9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________4. Sumisikat ang araw </a:t>
            </a:r>
            <a:r>
              <a:rPr b="0" lang="en-PH" sz="29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sa silangan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9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________5. Naglaro ako </a:t>
            </a:r>
            <a:r>
              <a:rPr b="0" lang="en-PH" sz="29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maghapon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3060000" y="671040"/>
            <a:ext cx="6118920" cy="5448960"/>
          </a:xfrm>
          <a:prstGeom prst="rect">
            <a:avLst/>
          </a:prstGeom>
          <a:solidFill>
            <a:srgbClr val="f6f9d4"/>
          </a:solidFill>
          <a:ln w="76320">
            <a:solidFill>
              <a:srgbClr val="f10d0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Mahiwagang Bola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Isang mahiwagang bola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Sa aki’y ’pinakilala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Makikita ko raw dito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Kung nasaan ang Mama ko.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Inikot-ikot ko ito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Upang hanapin ang Mama ko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Pero kahit ano’ng gawin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Hindi ko siya napansin.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3060000" y="671040"/>
            <a:ext cx="6118920" cy="5267880"/>
          </a:xfrm>
          <a:prstGeom prst="rect">
            <a:avLst/>
          </a:prstGeom>
          <a:solidFill>
            <a:srgbClr val="f6f9d4"/>
          </a:solidFill>
          <a:ln w="76320">
            <a:solidFill>
              <a:srgbClr val="f10d0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Saang bansa s’ya pumunta?”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Tanong ng gurong kasama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Ibang bansa po,” sagot ko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Ibang bansa po ba ito?”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Marami ang ibang bansa,”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Ang paliwanag pa niya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Halos dal’wang daan sila”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Lahat nandito sa bola.”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3060000" y="671040"/>
            <a:ext cx="6118920" cy="5267880"/>
          </a:xfrm>
          <a:prstGeom prst="rect">
            <a:avLst/>
          </a:prstGeom>
          <a:solidFill>
            <a:srgbClr val="f6f9d4"/>
          </a:solidFill>
          <a:ln w="76320">
            <a:solidFill>
              <a:srgbClr val="f10d0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Marami po palang bansa?”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Sadyang ako’y manghang-mangha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Akala ko ay dalawa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Pilipinas at isa pa.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Itatanong ko kay Papa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Kung saang bansa si Mama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Nang sa mahiwagang bola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Mahahanap ko na siya.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1260000" y="1211040"/>
            <a:ext cx="9718920" cy="4547880"/>
          </a:xfrm>
          <a:prstGeom prst="rect">
            <a:avLst/>
          </a:prstGeom>
          <a:solidFill>
            <a:srgbClr val="fbe9e7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Panuto: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 Ibigay ang mga impormasyon tungkol sa binasang teksto.</a:t>
            </a:r>
            <a:endParaRPr b="0" lang="en-PH" sz="29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1. Ano ang pamagat ng teksto?</a:t>
            </a:r>
            <a:endParaRPr b="0" lang="en-PH" sz="29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2. Anong uri ng panitikan ang “Mahiwagang Bola”?</a:t>
            </a:r>
            <a:endParaRPr b="0" lang="en-PH" sz="29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3. Ilang saknong mayroon sa tula?</a:t>
            </a:r>
            <a:endParaRPr b="0" lang="en-PH" sz="29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4. Sino ang nagsasalita sa tula?</a:t>
            </a:r>
            <a:endParaRPr b="0" lang="en-PH" sz="29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5. Ikuwento ang nangyari sa nagsasalita sa tula.</a:t>
            </a:r>
            <a:endParaRPr b="0" lang="en-PH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1044000" y="1211040"/>
            <a:ext cx="10260000" cy="4548960"/>
          </a:xfrm>
          <a:prstGeom prst="rect">
            <a:avLst/>
          </a:prstGeom>
          <a:solidFill>
            <a:srgbClr val="e8eaf6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Ang Tula</a:t>
            </a:r>
            <a:endParaRPr b="0" lang="en-PH" sz="2800" spc="-1" strike="noStrike">
              <a:latin typeface="Lato"/>
            </a:endParaRPr>
          </a:p>
          <a:p>
            <a:pPr algn="ctr">
              <a:lnSpc>
                <a:spcPct val="115000"/>
              </a:lnSpc>
              <a:buNone/>
            </a:pPr>
            <a:endParaRPr b="0" lang="en-PH" sz="2800" spc="-1" strike="noStrike">
              <a:latin typeface="Lato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Tula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ang tawag sa uri ng panitikan na hindi nakasulat nang tuluyan. Ibig sabihin, hindi ito mukhang talata. </a:t>
            </a:r>
            <a:endParaRPr b="0" lang="en-PH" sz="2800" spc="-1" strike="noStrike">
              <a:latin typeface="Lato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May mga saknong at taludtod ito.</a:t>
            </a:r>
            <a:endParaRPr b="0" lang="en-PH" sz="2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Taludtod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ang tawag sa bawat linya ng tula. </a:t>
            </a:r>
            <a:endParaRPr b="0" lang="en-PH" sz="2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Saknong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naman ang tawag sa grupo na binubuo ng mga taludtod.</a:t>
            </a:r>
            <a:endParaRPr b="0" lang="en-PH" sz="2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2340000" y="2340000"/>
            <a:ext cx="7560000" cy="1620000"/>
          </a:xfrm>
          <a:prstGeom prst="rect">
            <a:avLst/>
          </a:prstGeom>
          <a:solidFill>
            <a:srgbClr val="ffab40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15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Pang-abay na Pamanahon at Panlunan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1260000" y="1211040"/>
            <a:ext cx="9718920" cy="4187880"/>
          </a:xfrm>
          <a:prstGeom prst="rect">
            <a:avLst/>
          </a:prstGeom>
          <a:solidFill>
            <a:srgbClr val="e8eaf6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15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Pagtukoy sa salitang nagsasaad kung </a:t>
            </a:r>
            <a:r>
              <a:rPr b="0" lang="en-PH" sz="29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saan nangyari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 ang kilos Pagtukoy sa salitang nagsasaad kung </a:t>
            </a:r>
            <a:r>
              <a:rPr b="0" lang="en-PH" sz="29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kailan nangyari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 ang kilos</a:t>
            </a:r>
            <a:endParaRPr b="0" lang="en-PH" sz="29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Nalaman mo na sa nakaraang aralin ang pang-abay. Malalaman mo sa araling ito ang ilan sa mga uri nito.</a:t>
            </a:r>
            <a:endParaRPr b="0" lang="en-PH" sz="29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Isa sa mga uri ng pang-abay ay iyong nagsasabi kung </a:t>
            </a:r>
            <a:r>
              <a:rPr b="0" lang="en-PH" sz="29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kailan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 nangyari ang kilos. </a:t>
            </a:r>
            <a:r>
              <a:rPr b="0" lang="en-PH" sz="29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Pang-abay na pamanahon</a:t>
            </a:r>
            <a:r>
              <a:rPr b="0" lang="en-PH" sz="2900" spc="-1" strike="noStrike">
                <a:solidFill>
                  <a:srgbClr val="000000"/>
                </a:solidFill>
                <a:latin typeface="Lato"/>
                <a:ea typeface="DejaVu Sans"/>
              </a:rPr>
              <a:t> ang tawag dito.</a:t>
            </a:r>
            <a:endParaRPr b="0" lang="en-PH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1260000" y="1211040"/>
            <a:ext cx="9718920" cy="4008960"/>
          </a:xfrm>
          <a:prstGeom prst="rect">
            <a:avLst/>
          </a:prstGeom>
          <a:solidFill>
            <a:srgbClr val="e8f5e9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Halimbawa: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Araw-araw kong hinahanap si mama.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Sa pangungusap, ang: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o hinahanap → kilos (pandiwa)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o nangyayari ang kilos </a:t>
            </a: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araw-araw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o</a:t>
            </a: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araw-araw → pang-abay na pamanahon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2023-09-05T15:30:00Z</dcterms:modified>
  <cp:revision>271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