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8080" cy="68439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4960" cy="2784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0400" cy="38484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0400" cy="3700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8080" cy="621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6520" cy="9565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0600" cy="1020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7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9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2400" cy="33706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340000"/>
            <a:ext cx="80863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DENOTATIBO AT KONOTATIBONG PAGPAPAKAHULUGAN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7916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89920" cy="25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3"/>
          <p:cNvSpPr/>
          <p:nvPr/>
        </p:nvSpPr>
        <p:spPr>
          <a:xfrm>
            <a:off x="720000" y="1884600"/>
            <a:ext cx="10800000" cy="12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kahulugang denotasyon o denotatibo ay ang literal at karaniwang kahulugan ng isang salita. Ito ang kahulugang matatagpuan sa diksiyonaryo.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Halimbawa: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Nabigla ang mga barangay tanod nang makita nila ang malaking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ahas.</a:t>
            </a:r>
            <a:endParaRPr b="0" lang="en-PH" sz="1800" spc="-1" strike="noStrike">
              <a:latin typeface="Lato"/>
              <a:ea typeface="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PH" sz="1800" spc="-1" strike="noStrike">
              <a:latin typeface="Lato"/>
              <a:ea typeface="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Ako ay biglang natamaan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bola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ng bata habang naglalaro sila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touching ball.</a:t>
            </a:r>
            <a:endParaRPr b="0" lang="en-PH" sz="1800" spc="-1" strike="noStrike">
              <a:latin typeface="Lato"/>
              <a:ea typeface="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PH" sz="1800" spc="-1" strike="noStrike">
              <a:latin typeface="Lato"/>
              <a:ea typeface="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papel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na ating ginagamit madalas sa paaralan ay mula sa mga punong pinuputol sa mga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bundok kaya naman kailangan din natin itong pahalagahan. 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28" name="PlaceHolder 4"/>
          <p:cNvSpPr/>
          <p:nvPr/>
        </p:nvSpPr>
        <p:spPr>
          <a:xfrm>
            <a:off x="180000" y="-360000"/>
            <a:ext cx="10501560" cy="23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DENOTATIBONG KAHULUGAN</a:t>
            </a:r>
            <a:endParaRPr b="0" lang="en-PH" sz="36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7916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89920" cy="25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720000" y="1884600"/>
            <a:ext cx="10800000" cy="12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200" spc="-1" strike="noStrike">
                <a:solidFill>
                  <a:srgbClr val="000000"/>
                </a:solidFill>
                <a:latin typeface=""/>
                <a:ea typeface=""/>
              </a:rPr>
              <a:t>ang kahulugang </a:t>
            </a:r>
            <a:r>
              <a:rPr b="0" lang="en-PH" sz="1200" spc="-1" strike="noStrike">
                <a:solidFill>
                  <a:srgbClr val="000000"/>
                </a:solidFill>
                <a:latin typeface=""/>
                <a:ea typeface=""/>
              </a:rPr>
              <a:t>konotasyon o konotatibo naman ay ang hindi karaniwang pagpapakahulugan sa mga salita.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Matalinghaga ito at nagtataglay ng mga pahiwatig upang higit na maging mabisa ang pahayag.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Halimbawa: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Mahirap kasama ang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ahas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sa isang samahan. </a:t>
            </a:r>
            <a:endParaRPr b="0" lang="en-PH" sz="1800" spc="-1" strike="noStrike">
              <a:latin typeface="Lato"/>
              <a:ea typeface="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- ang kahulugan ng “ahas” sa pangungusap ay traydor.</a:t>
            </a:r>
            <a:endParaRPr b="0" lang="en-PH" sz="1800" spc="-1" strike="noStrike">
              <a:latin typeface="Lato"/>
              <a:ea typeface="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PH" sz="1800" spc="-1" strike="noStrike">
              <a:latin typeface="Lato"/>
              <a:ea typeface="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Upang mapasagot ng babaeng nililigawan, si  Vince ay panay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pambobola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. </a:t>
            </a:r>
            <a:endParaRPr b="0" lang="en-PH" sz="1800" spc="-1" strike="noStrike">
              <a:latin typeface="Lato"/>
              <a:ea typeface="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-  ang kahulugan ng “pambobola sa pangungusap ay pagsasabi ng mga mabulaklak na pananalita.</a:t>
            </a:r>
            <a:endParaRPr b="0" lang="en-PH" sz="1800" spc="-1" strike="noStrike">
              <a:latin typeface="Lato"/>
              <a:ea typeface="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PH" sz="1800" spc="-1" strike="noStrike">
              <a:latin typeface="Lato"/>
              <a:ea typeface="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papel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ng ina sa buhay ng anak ay tunay na mahalaga sapagkat siya ang kumakalinga rito mula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pagkasilang hanggang sa pagtanda.</a:t>
            </a:r>
            <a:endParaRPr b="0" lang="en-PH" sz="1800" spc="-1" strike="noStrike">
              <a:latin typeface="Lato"/>
              <a:ea typeface="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- ang kahulugan ng “papel” sa pangungusap ay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role. 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180000" y="-360000"/>
            <a:ext cx="10501560" cy="23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KONOTATIBONG KAHULUGAN</a:t>
            </a:r>
            <a:endParaRPr b="0" lang="en-PH" sz="36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2"/>
          <p:cNvSpPr/>
          <p:nvPr/>
        </p:nvSpPr>
        <p:spPr>
          <a:xfrm>
            <a:off x="1523880" y="1799640"/>
            <a:ext cx="9129960" cy="237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-360000" y="2880000"/>
            <a:ext cx="1217916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540000" y="3240000"/>
            <a:ext cx="10789920" cy="25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11"/>
          <p:cNvSpPr/>
          <p:nvPr/>
        </p:nvSpPr>
        <p:spPr>
          <a:xfrm>
            <a:off x="368280" y="-180000"/>
            <a:ext cx="10501560" cy="23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Tukuyin kung denotatibo o konotatibo ang kahulugan ng mga salitang nakasalungguhit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 pangungusap. Ibigay ang kahulugan ng mga ito batay sa pagkakagamit.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350640" y="1391760"/>
            <a:ext cx="10979280" cy="29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540000" y="1906560"/>
            <a:ext cx="10979640" cy="47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39" name=""/>
          <p:cNvGraphicFramePr/>
          <p:nvPr/>
        </p:nvGraphicFramePr>
        <p:xfrm>
          <a:off x="720000" y="2272680"/>
          <a:ext cx="10609560" cy="2159280"/>
        </p:xfrm>
        <a:graphic>
          <a:graphicData uri="http://schemas.openxmlformats.org/drawingml/2006/table">
            <a:tbl>
              <a:tblPr/>
              <a:tblGrid>
                <a:gridCol w="5241960"/>
                <a:gridCol w="1830600"/>
                <a:gridCol w="3537000"/>
              </a:tblGrid>
              <a:tr h="71964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  <a:ea typeface=""/>
                        </a:rPr>
                        <a:t>Pangungusap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Denotatibo o</a:t>
                      </a:r>
                      <a:endParaRPr b="1" lang="en-PH" sz="1800" spc="-1" strike="noStrike">
                        <a:latin typeface="Lato"/>
                      </a:endParaRPr>
                    </a:p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Konotatibo?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  <a:ea typeface=""/>
                        </a:rPr>
                        <a:t>Kahulugan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Ang pinakamatinding </a:t>
                      </a:r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dagok</a:t>
                      </a:r>
                      <a:r>
                        <a:rPr b="0" lang="en-PH" sz="1800" spc="-1" strike="noStrike">
                          <a:latin typeface="Arial"/>
                        </a:rPr>
                        <a:t> sa kanilang kabuhayan ay noong panahon ng pananakop ng mga Hapones.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03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Nagliwanag</a:t>
                      </a:r>
                      <a:r>
                        <a:rPr b="0" lang="en-PH" sz="1800" spc="-1" strike="noStrike">
                          <a:latin typeface="Arial"/>
                        </a:rPr>
                        <a:t> ang mukha ni Haji Zakaira nang pinag-usapan nila ang kaniyang koleksiyon ng mga tiket sa loterya.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-360000" y="2880000"/>
            <a:ext cx="1217916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540000" y="3240000"/>
            <a:ext cx="10789920" cy="25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PlaceHolder 5"/>
          <p:cNvSpPr/>
          <p:nvPr/>
        </p:nvSpPr>
        <p:spPr>
          <a:xfrm>
            <a:off x="368280" y="648000"/>
            <a:ext cx="10501560" cy="23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Tukuyin kung denotatibo o konotatibo ang kahulugan ng mga salitang nakasalungguhit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 pangungusap. Ibigay ang kahulugan ng mga ito batay sa pagkakagamit.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350640" y="1391760"/>
            <a:ext cx="10979280" cy="29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540000" y="1906560"/>
            <a:ext cx="10979640" cy="47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5" name=""/>
          <p:cNvGraphicFramePr/>
          <p:nvPr/>
        </p:nvGraphicFramePr>
        <p:xfrm>
          <a:off x="870480" y="2824200"/>
          <a:ext cx="10609200" cy="2442960"/>
        </p:xfrm>
        <a:graphic>
          <a:graphicData uri="http://schemas.openxmlformats.org/drawingml/2006/table">
            <a:tbl>
              <a:tblPr/>
              <a:tblGrid>
                <a:gridCol w="5241960"/>
                <a:gridCol w="1830600"/>
                <a:gridCol w="3537000"/>
              </a:tblGrid>
              <a:tr h="71964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  <a:ea typeface=""/>
                        </a:rPr>
                        <a:t>Pangungusap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Denotatibo o</a:t>
                      </a:r>
                      <a:endParaRPr b="1" lang="en-PH" sz="1800" spc="-1" strike="noStrike">
                        <a:latin typeface="Lato"/>
                      </a:endParaRPr>
                    </a:p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Konotatibo?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  <a:ea typeface=""/>
                        </a:rPr>
                        <a:t>Kahulugan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Ang pinakamatinding </a:t>
                      </a:r>
                      <a:r>
                        <a:rPr b="0" lang="en-PH" sz="1800" spc="-1" strike="noStrike" u="sng">
                          <a:uFillTx/>
                          <a:latin typeface="Lato"/>
                        </a:rPr>
                        <a:t>dagok</a:t>
                      </a:r>
                      <a:r>
                        <a:rPr b="0" lang="en-PH" sz="1800" spc="-1" strike="noStrike">
                          <a:latin typeface="Lato"/>
                        </a:rPr>
                        <a:t> sa kanilang kabuhayan ay noong panahon ng pananakop ng mga Hapones.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Konotatibo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  <a:ea typeface=""/>
                        </a:rPr>
                        <a:t>kalungkutan; nagbabadyang luha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03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Lato"/>
                        </a:rPr>
                        <a:t>Nagliwanag</a:t>
                      </a:r>
                      <a:r>
                        <a:rPr b="0" lang="en-PH" sz="1800" spc="-1" strike="noStrike">
                          <a:latin typeface="Lato"/>
                        </a:rPr>
                        <a:t> ang mukha ni Haji Zakaira nang pinag-usapan nila ang kaniyang koleksiyon ng mga tiket sa loterya.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Konotatibo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  <a:ea typeface=""/>
                        </a:rPr>
                        <a:t>naging masaya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6" name="PlaceHolder 6"/>
          <p:cNvSpPr/>
          <p:nvPr/>
        </p:nvSpPr>
        <p:spPr>
          <a:xfrm>
            <a:off x="296280" y="-360000"/>
            <a:ext cx="10501560" cy="23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2023-04-03T15:50:35Z</dcterms:modified>
  <cp:revision>185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