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82" r:id="rId5"/>
    <p:sldId id="283" r:id="rId6"/>
    <p:sldId id="285" r:id="rId7"/>
    <p:sldId id="286" r:id="rId8"/>
    <p:sldId id="287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C3"/>
    <a:srgbClr val="BAE6FB"/>
    <a:srgbClr val="F2A01A"/>
    <a:srgbClr val="BBD4B1"/>
    <a:srgbClr val="4BAE43"/>
    <a:srgbClr val="005AAB"/>
    <a:srgbClr val="49AD42"/>
    <a:srgbClr val="77C466"/>
    <a:srgbClr val="9E7CB9"/>
    <a:srgbClr val="D8D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/>
    <p:restoredTop sz="95206"/>
  </p:normalViewPr>
  <p:slideViewPr>
    <p:cSldViewPr snapToGrid="0" snapToObjects="1">
      <p:cViewPr varScale="1">
        <p:scale>
          <a:sx n="125" d="100"/>
          <a:sy n="125" d="100"/>
        </p:scale>
        <p:origin x="32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4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3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1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36528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Word Problems: Mass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E2914-C306-3347-B800-02627CAE3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4048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PH" sz="2200" dirty="0"/>
              <a:t>Each person can check in a total mass of 20 kg without any extra charge when taking a plane.</a:t>
            </a:r>
          </a:p>
          <a:p>
            <a:pPr marL="457200" lvl="1" indent="0">
              <a:buNone/>
            </a:pPr>
            <a:r>
              <a:rPr lang="en-PH" sz="2200" dirty="0"/>
              <a:t>Do Kate and Carlo have to pay the extra charge when they check in their luggage?</a:t>
            </a:r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r>
              <a:rPr lang="en-PH" sz="2200" dirty="0"/>
              <a:t>11 + 7 = 18</a:t>
            </a:r>
          </a:p>
          <a:p>
            <a:pPr marL="457200" lvl="1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The total mass of Kate’s luggage is 18 kg.</a:t>
            </a:r>
          </a:p>
          <a:p>
            <a:pPr marL="0" indent="0">
              <a:buNone/>
            </a:pPr>
            <a:r>
              <a:rPr lang="en-PH" sz="2200" dirty="0"/>
              <a:t>It is less than 20 kg.</a:t>
            </a:r>
          </a:p>
          <a:p>
            <a:pPr marL="0" indent="0">
              <a:buNone/>
            </a:pPr>
            <a:r>
              <a:rPr lang="en-PH" sz="2200" dirty="0"/>
              <a:t>She does not have to pay the extra charge.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F7F5B-A49F-DD4E-9BAF-15FB6F35E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78" y="2607310"/>
            <a:ext cx="1431290" cy="1431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328467-178B-D744-AB73-C6D17099A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446" y="1878330"/>
            <a:ext cx="1778766" cy="2160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F60BD6-7474-1441-8114-FBF363D7F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026" y="2264410"/>
            <a:ext cx="1523489" cy="1774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C738A8-B0C1-FA4C-BF47-17C720F2A2DA}"/>
              </a:ext>
            </a:extLst>
          </p:cNvPr>
          <p:cNvSpPr txBox="1"/>
          <p:nvPr/>
        </p:nvSpPr>
        <p:spPr>
          <a:xfrm>
            <a:off x="2602112" y="2264410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7 kg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EFCE5-1E59-5E42-8513-0FA884721F33}"/>
              </a:ext>
            </a:extLst>
          </p:cNvPr>
          <p:cNvSpPr txBox="1"/>
          <p:nvPr/>
        </p:nvSpPr>
        <p:spPr>
          <a:xfrm>
            <a:off x="4570953" y="2176423"/>
            <a:ext cx="857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11 kg</a:t>
            </a:r>
          </a:p>
        </p:txBody>
      </p:sp>
    </p:spTree>
    <p:extLst>
      <p:ext uri="{BB962C8B-B14F-4D97-AF65-F5344CB8AC3E}">
        <p14:creationId xmlns:p14="http://schemas.microsoft.com/office/powerpoint/2010/main" val="76036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BA7BD1-C48A-D942-8DA4-3A9749EAD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709603"/>
          </a:xfrm>
        </p:spPr>
        <p:txBody>
          <a:bodyPr/>
          <a:lstStyle/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3 × 8 = 24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The total mass of Carlo’s luggage is 24 kg.</a:t>
            </a:r>
          </a:p>
          <a:p>
            <a:pPr marL="0" indent="0">
              <a:buNone/>
            </a:pPr>
            <a:r>
              <a:rPr lang="en-PH" sz="2200" dirty="0"/>
              <a:t>It is more than 20 kg.</a:t>
            </a:r>
          </a:p>
          <a:p>
            <a:pPr marL="0" indent="0">
              <a:buNone/>
            </a:pPr>
            <a:r>
              <a:rPr lang="en-PH" sz="2200" dirty="0"/>
              <a:t>He has to pay the extra charge.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8EE193-A2EB-744A-B395-19F3FCAEF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900" y="1156971"/>
            <a:ext cx="1674950" cy="13830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D9C10B-EF30-2F44-A0AF-85B98E2F6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080" y="1156971"/>
            <a:ext cx="1674950" cy="13830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6DECD2-5805-4B4B-B264-AA307E819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260" y="1156971"/>
            <a:ext cx="1674950" cy="13830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BEAFB1-372D-1142-837D-377063A66E2B}"/>
              </a:ext>
            </a:extLst>
          </p:cNvPr>
          <p:cNvSpPr txBox="1"/>
          <p:nvPr/>
        </p:nvSpPr>
        <p:spPr>
          <a:xfrm>
            <a:off x="2068736" y="802640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8 kg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834048-B9C4-D54F-95C0-1657959C9625}"/>
              </a:ext>
            </a:extLst>
          </p:cNvPr>
          <p:cNvSpPr txBox="1"/>
          <p:nvPr/>
        </p:nvSpPr>
        <p:spPr>
          <a:xfrm>
            <a:off x="4261348" y="855523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8 kg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CB7F46-4C74-9B44-A32B-4CCCE350D66B}"/>
              </a:ext>
            </a:extLst>
          </p:cNvPr>
          <p:cNvSpPr txBox="1"/>
          <p:nvPr/>
        </p:nvSpPr>
        <p:spPr>
          <a:xfrm>
            <a:off x="6396537" y="855523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77"/>
              </a:rPr>
              <a:t>8 kg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EC448E-FBBD-9B46-81D7-5B0E86B25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18" y="1156971"/>
            <a:ext cx="1674950" cy="26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3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24736-7E1F-5545-B63C-6243BA1C5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440"/>
            <a:ext cx="10515600" cy="56080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PH" sz="2200" dirty="0"/>
              <a:t>The mass of a box of red and blue marbles is 500 g.</a:t>
            </a:r>
          </a:p>
          <a:p>
            <a:pPr marL="457200" lvl="1" indent="0">
              <a:buNone/>
            </a:pPr>
            <a:r>
              <a:rPr lang="en-PH" sz="2200" dirty="0"/>
              <a:t>The total mass of the red marbles is 285 g.</a:t>
            </a:r>
          </a:p>
          <a:p>
            <a:pPr marL="457200" lvl="1" indent="0">
              <a:buNone/>
            </a:pPr>
            <a:r>
              <a:rPr lang="en-PH" sz="2200" dirty="0"/>
              <a:t>The total mass of the blue marbles is 200 g.</a:t>
            </a:r>
          </a:p>
          <a:p>
            <a:pPr marL="457200" lvl="1" indent="0">
              <a:buNone/>
            </a:pPr>
            <a:r>
              <a:rPr lang="en-PH" sz="2200" dirty="0"/>
              <a:t>What is the mass of the box?</a:t>
            </a:r>
          </a:p>
          <a:p>
            <a:pPr marL="457200" lvl="1" indent="0">
              <a:buNone/>
            </a:pPr>
            <a:r>
              <a:rPr lang="en-PH" sz="2200" dirty="0"/>
              <a:t>285 + 200 = 485</a:t>
            </a:r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r>
              <a:rPr lang="en-PH" sz="2200" dirty="0"/>
              <a:t>The total mass of the marbles is 485 g.</a:t>
            </a:r>
          </a:p>
          <a:p>
            <a:pPr marL="457200" lvl="1" indent="0">
              <a:buNone/>
            </a:pPr>
            <a:r>
              <a:rPr lang="en-PH" sz="2200" dirty="0"/>
              <a:t>500 – 485 = 15</a:t>
            </a:r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r>
              <a:rPr lang="en-PH" sz="2200" dirty="0"/>
              <a:t>The mass of the box is 15 g.</a:t>
            </a:r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5205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9F9C8-16CC-9340-9B65-2602472C0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4880"/>
            <a:ext cx="10515600" cy="523208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PH" sz="2200" dirty="0"/>
              <a:t>The mass of a bag of rice is 5 kg.</a:t>
            </a:r>
          </a:p>
          <a:p>
            <a:pPr marL="457200" lvl="1" indent="0">
              <a:buNone/>
            </a:pPr>
            <a:r>
              <a:rPr lang="en-PH" sz="2200" dirty="0"/>
              <a:t>Mama bought 3 such bags of rice.</a:t>
            </a:r>
          </a:p>
          <a:p>
            <a:pPr marL="457200" lvl="1" indent="0">
              <a:buNone/>
            </a:pPr>
            <a:r>
              <a:rPr lang="en-PH" sz="2200" dirty="0"/>
              <a:t>How much rice did she buy?</a:t>
            </a:r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r>
              <a:rPr lang="en-PH" sz="2200" dirty="0"/>
              <a:t>5 × 3 = 15</a:t>
            </a:r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r>
              <a:rPr lang="en-PH" sz="2200" dirty="0"/>
              <a:t>She bought 15 kg of rice.</a:t>
            </a:r>
          </a:p>
          <a:p>
            <a:pPr marL="457200" lvl="1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D4061-6562-6849-9C46-BC164322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60320"/>
            <a:ext cx="1143023" cy="149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A998DA-0123-994B-912B-A44A4CC72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560320"/>
            <a:ext cx="1143023" cy="149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D9A1A1-E63E-6A44-B86D-C22202C9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188" y="2560320"/>
            <a:ext cx="1143023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9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24478-06AC-5E45-A703-D8DE1BEA6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8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PH" sz="2200" dirty="0"/>
              <a:t>36 kg of fruits are shared equally among 4 families.</a:t>
            </a:r>
          </a:p>
          <a:p>
            <a:pPr marL="457200" lvl="1" indent="0">
              <a:buNone/>
            </a:pPr>
            <a:r>
              <a:rPr lang="en-PH" sz="2200" dirty="0"/>
              <a:t>What is the mass of fruits that each family gets?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36 ÷ 4 = 9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Each family gets 9 kg of fruits.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7511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11917</TotalTime>
  <Words>264</Words>
  <Application>Microsoft Macintosh PowerPoint</Application>
  <PresentationFormat>Widescreen</PresentationFormat>
  <Paragraphs>66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1221</cp:revision>
  <cp:lastPrinted>2023-03-16T06:30:06Z</cp:lastPrinted>
  <dcterms:created xsi:type="dcterms:W3CDTF">2019-04-16T02:10:14Z</dcterms:created>
  <dcterms:modified xsi:type="dcterms:W3CDTF">2023-09-14T05:50:10Z</dcterms:modified>
</cp:coreProperties>
</file>