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2040" cy="68479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920" cy="2788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4360" cy="38523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4360" cy="3740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2040" cy="6249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0480" cy="9604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4560" cy="10245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6360" cy="33746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90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PRIMARYA AT SEKUNDARYANG PINAGKUKUNAN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312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3880" cy="25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1440" y="2196000"/>
            <a:ext cx="1043784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kabilang sa primaryang pinagkukunan ng impormasyon ay mga panayam, talakayan, at autobiography o biyograpiya ng isang tao. Masasabing primaryang pinagkukunan ng impormasyon ang isang teksto kapag ito ay malapit sa paksang sinasaliksik o hindi naman kaya ay naranasan ito mismo ng nagbabahagi nito.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93400" y="3960"/>
            <a:ext cx="10505520" cy="23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PRIMARYANG PINAGKUKUNAN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312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3880" cy="25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1440" y="2196000"/>
            <a:ext cx="1043784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sekundaryang pinagkukunan ng impormasyon ay mga nalathalang sulatin gaya ng aklat, artikulo, o dokumentaryo na tinitipon ang impormasyong nakalap at pinaiikli ang mga ito upang mas madaling maunawaan. Maaari ding maging sekundaryang pinagkuku nan ng impormasyon ang mga aklat sa paaralan at ensiklopedya.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3400" y="3960"/>
            <a:ext cx="10505520" cy="23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SEKUNDARYANG PINAGKUKUNAN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312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3880" cy="25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541800" y="900000"/>
            <a:ext cx="1043784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 makakuha ng impormasyon, mahalagang malaman ang mga panghalip pananong. Sa pamamagitan ng mga ito, madaling maibibigay ang impormasyong hinahanap.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Makikita sa ibaba ang mga panghalip pananong na karaniwang ginagamit sa isang pangungusap: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Sino/Sino-sino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tumutukoy ito sa tao o grupo ng tao.</a:t>
            </a: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Ano/Ano-ano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tumutukoy ito sa bagay o bagay-bagay.</a:t>
            </a: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Saan/Saan-saan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tumutukoy ito sa lugar o mga lugar.</a:t>
            </a: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Kailan/Kai-kailan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tumutukoy ito sa panahon o mga panahon.</a:t>
            </a: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Bakit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tumutukoy ito sa dahilan.</a:t>
            </a:r>
            <a:endParaRPr b="0" lang="en-PH" sz="1800" spc="-1" strike="noStrike">
              <a:latin typeface="Arial"/>
            </a:endParaRPr>
          </a:p>
          <a:p>
            <a:pPr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tumutukoy ito sa proseso.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4"/>
          <p:cNvSpPr/>
          <p:nvPr/>
        </p:nvSpPr>
        <p:spPr>
          <a:xfrm>
            <a:off x="293400" y="3960"/>
            <a:ext cx="10505520" cy="23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/>
          <p:nvPr/>
        </p:nvSpPr>
        <p:spPr>
          <a:xfrm>
            <a:off x="1523880" y="1799640"/>
            <a:ext cx="9133920" cy="23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-360000" y="2880000"/>
            <a:ext cx="12183480" cy="6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540000" y="3240000"/>
            <a:ext cx="10794240" cy="25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PlaceHolder 5"/>
          <p:cNvSpPr/>
          <p:nvPr/>
        </p:nvSpPr>
        <p:spPr>
          <a:xfrm>
            <a:off x="360000" y="548280"/>
            <a:ext cx="1097964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6"/>
          <p:cNvSpPr/>
          <p:nvPr/>
        </p:nvSpPr>
        <p:spPr>
          <a:xfrm>
            <a:off x="180000" y="-754560"/>
            <a:ext cx="10505880" cy="23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kung saan kabilang  ang mga reperensyang nasa kahon. Ilagay sa kolum ng primarya at sekundaryang pinagkukunan . Isulat ang sagot sa iyong kuwaderno.  </a:t>
            </a:r>
            <a:endParaRPr b="0" lang="en-PH" sz="1800" spc="-1" strike="noStrike">
              <a:latin typeface="Lato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3377160" y="1264680"/>
          <a:ext cx="5164920" cy="1472400"/>
        </p:xfrm>
        <a:graphic>
          <a:graphicData uri="http://schemas.openxmlformats.org/drawingml/2006/table">
            <a:tbl>
              <a:tblPr/>
              <a:tblGrid>
                <a:gridCol w="5165280"/>
              </a:tblGrid>
              <a:tr h="14727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       </a:t>
                      </a:r>
                      <a:r>
                        <a:rPr b="0" lang="en-PH" sz="1800" spc="-1" strike="noStrike">
                          <a:latin typeface="Arial"/>
                        </a:rPr>
                        <a:t>Artikulo                           Dokumentaryo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       </a:t>
                      </a:r>
                      <a:r>
                        <a:rPr b="0" lang="en-PH" sz="1800" spc="-1" strike="noStrike">
                          <a:latin typeface="Arial"/>
                        </a:rPr>
                        <a:t>Panayam                        Editoryal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                              </a:t>
                      </a:r>
                      <a:r>
                        <a:rPr b="0" lang="en-PH" sz="1800" spc="-1" strike="noStrike">
                          <a:latin typeface="Arial"/>
                        </a:rPr>
                        <a:t>Biograpiya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"/>
          <p:cNvGraphicFramePr/>
          <p:nvPr/>
        </p:nvGraphicFramePr>
        <p:xfrm>
          <a:off x="2656080" y="3027600"/>
          <a:ext cx="6523560" cy="3200400"/>
        </p:xfrm>
        <a:graphic>
          <a:graphicData uri="http://schemas.openxmlformats.org/drawingml/2006/table">
            <a:tbl>
              <a:tblPr/>
              <a:tblGrid>
                <a:gridCol w="3261600"/>
                <a:gridCol w="3262320"/>
              </a:tblGrid>
              <a:tr h="5652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PRIMARYANG PINAGKUKUNAN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SEKUNDARYANG PINAGKUKUNAN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044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60000" y="2880000"/>
            <a:ext cx="12183480" cy="6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0000"/>
            <a:ext cx="10794240" cy="25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7"/>
          <p:cNvSpPr/>
          <p:nvPr/>
        </p:nvSpPr>
        <p:spPr>
          <a:xfrm>
            <a:off x="360000" y="548280"/>
            <a:ext cx="1097964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7" name=""/>
          <p:cNvGraphicFramePr/>
          <p:nvPr/>
        </p:nvGraphicFramePr>
        <p:xfrm>
          <a:off x="3377160" y="1264680"/>
          <a:ext cx="5164920" cy="1472400"/>
        </p:xfrm>
        <a:graphic>
          <a:graphicData uri="http://schemas.openxmlformats.org/drawingml/2006/table">
            <a:tbl>
              <a:tblPr/>
              <a:tblGrid>
                <a:gridCol w="5165280"/>
              </a:tblGrid>
              <a:tr h="14727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       </a:t>
                      </a:r>
                      <a:r>
                        <a:rPr b="0" lang="en-PH" sz="1800" spc="-1" strike="noStrike">
                          <a:latin typeface="Arial"/>
                        </a:rPr>
                        <a:t>Artikulo                           Dokumentaryo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       </a:t>
                      </a:r>
                      <a:r>
                        <a:rPr b="0" lang="en-PH" sz="1800" spc="-1" strike="noStrike">
                          <a:latin typeface="Arial"/>
                        </a:rPr>
                        <a:t>Panayam                        Editoryal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                              </a:t>
                      </a:r>
                      <a:r>
                        <a:rPr b="0" lang="en-PH" sz="1800" spc="-1" strike="noStrike">
                          <a:latin typeface="Arial"/>
                        </a:rPr>
                        <a:t>Biograpiya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"/>
          <p:cNvGraphicFramePr/>
          <p:nvPr/>
        </p:nvGraphicFramePr>
        <p:xfrm>
          <a:off x="2656080" y="3027600"/>
          <a:ext cx="6523560" cy="3200400"/>
        </p:xfrm>
        <a:graphic>
          <a:graphicData uri="http://schemas.openxmlformats.org/drawingml/2006/table">
            <a:tbl>
              <a:tblPr/>
              <a:tblGrid>
                <a:gridCol w="3261600"/>
                <a:gridCol w="3262320"/>
              </a:tblGrid>
              <a:tr h="5652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PRIMARYANG PINAGKUKUNAN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SEKUNDARYANG PINAGKUKUNAN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04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Artikulo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Panayam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Biograpiya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Dokumentaryo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Editoryal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9" name="PlaceHolder 9"/>
          <p:cNvSpPr/>
          <p:nvPr/>
        </p:nvSpPr>
        <p:spPr>
          <a:xfrm>
            <a:off x="180000" y="-754560"/>
            <a:ext cx="10505520" cy="23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2023-03-20T11:23:41Z</dcterms:modified>
  <cp:revision>115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