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3588"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8"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9"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2"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3"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4"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36"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7"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8"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39"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40"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41"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0"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2"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4"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55"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59"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0"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1"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63"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4"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5"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67"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8"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69"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1"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2"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4"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5"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6"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77"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79"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0"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1"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2"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3"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84"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89" name="PlaceHolder 2"/>
          <p:cNvSpPr>
            <a:spLocks noGrp="1"/>
          </p:cNvSpPr>
          <p:nvPr>
            <p:ph type="subTitle"/>
          </p:nvPr>
        </p:nvSpPr>
        <p:spPr>
          <a:xfrm>
            <a:off x="609480" y="1604520"/>
            <a:ext cx="10973520" cy="397728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1"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3"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94"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 name="PlaceHolder 2"/>
          <p:cNvSpPr>
            <a:spLocks noGrp="1"/>
          </p:cNvSpPr>
          <p:nvPr>
            <p:ph/>
          </p:nvPr>
        </p:nvSpPr>
        <p:spPr>
          <a:xfrm>
            <a:off x="609480" y="1604520"/>
            <a:ext cx="1097352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98"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99"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0"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3"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4"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06"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7"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08"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0" name="PlaceHolder 2"/>
          <p:cNvSpPr>
            <a:spLocks noGrp="1"/>
          </p:cNvSpPr>
          <p:nvPr>
            <p:ph/>
          </p:nvPr>
        </p:nvSpPr>
        <p:spPr>
          <a:xfrm>
            <a:off x="609480" y="160452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1" name="PlaceHolder 3"/>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3"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4"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5"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6" name="PlaceHolder 5"/>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8" name="PlaceHolder 2"/>
          <p:cNvSpPr>
            <a:spLocks noGrp="1"/>
          </p:cNvSpPr>
          <p:nvPr>
            <p:ph/>
          </p:nvPr>
        </p:nvSpPr>
        <p:spPr>
          <a:xfrm>
            <a:off x="60948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19" name="PlaceHolder 3"/>
          <p:cNvSpPr>
            <a:spLocks noGrp="1"/>
          </p:cNvSpPr>
          <p:nvPr>
            <p:ph/>
          </p:nvPr>
        </p:nvSpPr>
        <p:spPr>
          <a:xfrm>
            <a:off x="432000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0" name="PlaceHolder 4"/>
          <p:cNvSpPr>
            <a:spLocks noGrp="1"/>
          </p:cNvSpPr>
          <p:nvPr>
            <p:ph/>
          </p:nvPr>
        </p:nvSpPr>
        <p:spPr>
          <a:xfrm>
            <a:off x="8030520" y="160452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1" name="PlaceHolder 5"/>
          <p:cNvSpPr>
            <a:spLocks noGrp="1"/>
          </p:cNvSpPr>
          <p:nvPr>
            <p:ph/>
          </p:nvPr>
        </p:nvSpPr>
        <p:spPr>
          <a:xfrm>
            <a:off x="60948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2" name="PlaceHolder 6"/>
          <p:cNvSpPr>
            <a:spLocks noGrp="1"/>
          </p:cNvSpPr>
          <p:nvPr>
            <p:ph/>
          </p:nvPr>
        </p:nvSpPr>
        <p:spPr>
          <a:xfrm>
            <a:off x="432000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3" name="PlaceHolder 7"/>
          <p:cNvSpPr>
            <a:spLocks noGrp="1"/>
          </p:cNvSpPr>
          <p:nvPr>
            <p:ph/>
          </p:nvPr>
        </p:nvSpPr>
        <p:spPr>
          <a:xfrm>
            <a:off x="8030520" y="3682080"/>
            <a:ext cx="35334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1"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2"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3520" cy="5307840"/>
          </a:xfrm>
          <a:prstGeom prst="rect">
            <a:avLst/>
          </a:prstGeom>
          <a:noFill/>
          <a:ln w="0">
            <a:noFill/>
          </a:ln>
        </p:spPr>
        <p:txBody>
          <a:bodyPr lIns="0" rIns="0" tIns="0" bIns="0" anchor="ctr">
            <a:noAutofit/>
          </a:bodyPr>
          <a:p>
            <a:pPr marL="343080" indent="-343080"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16"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7" name="PlaceHolder 3"/>
          <p:cNvSpPr>
            <a:spLocks noGrp="1"/>
          </p:cNvSpPr>
          <p:nvPr>
            <p:ph/>
          </p:nvPr>
        </p:nvSpPr>
        <p:spPr>
          <a:xfrm>
            <a:off x="62326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18" name="PlaceHolder 4"/>
          <p:cNvSpPr>
            <a:spLocks noGrp="1"/>
          </p:cNvSpPr>
          <p:nvPr>
            <p:ph/>
          </p:nvPr>
        </p:nvSpPr>
        <p:spPr>
          <a:xfrm>
            <a:off x="6094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0" name="PlaceHolder 2"/>
          <p:cNvSpPr>
            <a:spLocks noGrp="1"/>
          </p:cNvSpPr>
          <p:nvPr>
            <p:ph/>
          </p:nvPr>
        </p:nvSpPr>
        <p:spPr>
          <a:xfrm>
            <a:off x="609480" y="1604520"/>
            <a:ext cx="5355000" cy="397728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1"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2" name="PlaceHolder 4"/>
          <p:cNvSpPr>
            <a:spLocks noGrp="1"/>
          </p:cNvSpPr>
          <p:nvPr>
            <p:ph/>
          </p:nvPr>
        </p:nvSpPr>
        <p:spPr>
          <a:xfrm>
            <a:off x="6232680" y="368208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endParaRPr b="0" lang="en-PH" sz="4400" spc="-1" strike="noStrike">
              <a:solidFill>
                <a:srgbClr val="000000"/>
              </a:solidFill>
              <a:latin typeface="Arial"/>
            </a:endParaRPr>
          </a:p>
        </p:txBody>
      </p:sp>
      <p:sp>
        <p:nvSpPr>
          <p:cNvPr id="24" name="PlaceHolder 2"/>
          <p:cNvSpPr>
            <a:spLocks noGrp="1"/>
          </p:cNvSpPr>
          <p:nvPr>
            <p:ph/>
          </p:nvPr>
        </p:nvSpPr>
        <p:spPr>
          <a:xfrm>
            <a:off x="6094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5" name="PlaceHolder 3"/>
          <p:cNvSpPr>
            <a:spLocks noGrp="1"/>
          </p:cNvSpPr>
          <p:nvPr>
            <p:ph/>
          </p:nvPr>
        </p:nvSpPr>
        <p:spPr>
          <a:xfrm>
            <a:off x="6232680" y="1604520"/>
            <a:ext cx="535500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
        <p:nvSpPr>
          <p:cNvPr id="26" name="PlaceHolder 4"/>
          <p:cNvSpPr>
            <a:spLocks noGrp="1"/>
          </p:cNvSpPr>
          <p:nvPr>
            <p:ph/>
          </p:nvPr>
        </p:nvSpPr>
        <p:spPr>
          <a:xfrm>
            <a:off x="609480" y="3682080"/>
            <a:ext cx="10973520" cy="1896840"/>
          </a:xfrm>
          <a:prstGeom prst="rect">
            <a:avLst/>
          </a:prstGeom>
          <a:noFill/>
          <a:ln w="0">
            <a:noFill/>
          </a:ln>
        </p:spPr>
        <p:txBody>
          <a:bodyPr lIns="0" rIns="0" tIns="0" bIns="0" anchor="t">
            <a:normAutofit/>
          </a:bodyPr>
          <a:p>
            <a:endParaRPr b="0" lang="en-PH"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
          <p:cNvSpPr/>
          <p:nvPr/>
        </p:nvSpPr>
        <p:spPr>
          <a:xfrm>
            <a:off x="0" y="0"/>
            <a:ext cx="12169800" cy="6835680"/>
          </a:xfrm>
          <a:prstGeom prst="rect">
            <a:avLst/>
          </a:prstGeom>
          <a:solidFill>
            <a:srgbClr val="ffffff"/>
          </a:solidFill>
          <a:ln w="0">
            <a:noFill/>
          </a:ln>
        </p:spPr>
        <p:style>
          <a:lnRef idx="0"/>
          <a:fillRef idx="0"/>
          <a:effectRef idx="0"/>
          <a:fontRef idx="minor"/>
        </p:style>
      </p:sp>
      <p:pic>
        <p:nvPicPr>
          <p:cNvPr id="1" name="" descr=""/>
          <p:cNvPicPr/>
          <p:nvPr/>
        </p:nvPicPr>
        <p:blipFill>
          <a:blip r:embed="rId3"/>
          <a:stretch/>
        </p:blipFill>
        <p:spPr>
          <a:xfrm>
            <a:off x="331920" y="1800360"/>
            <a:ext cx="2776320" cy="2776320"/>
          </a:xfrm>
          <a:prstGeom prst="rect">
            <a:avLst/>
          </a:prstGeom>
          <a:ln w="0">
            <a:noFill/>
          </a:ln>
        </p:spPr>
      </p:pic>
      <p:sp>
        <p:nvSpPr>
          <p:cNvPr id="2" name=""/>
          <p:cNvSpPr/>
          <p:nvPr/>
        </p:nvSpPr>
        <p:spPr>
          <a:xfrm>
            <a:off x="3487680" y="1474920"/>
            <a:ext cx="8682120" cy="3838320"/>
          </a:xfrm>
          <a:prstGeom prst="rect">
            <a:avLst/>
          </a:prstGeom>
          <a:solidFill>
            <a:srgbClr val="9c0000"/>
          </a:solidFill>
          <a:ln w="0">
            <a:noFill/>
          </a:ln>
        </p:spPr>
        <p:style>
          <a:lnRef idx="0"/>
          <a:fillRef idx="0"/>
          <a:effectRef idx="0"/>
          <a:fontRef idx="minor"/>
        </p:style>
      </p:sp>
      <p:sp>
        <p:nvSpPr>
          <p:cNvPr id="3" name=""/>
          <p:cNvSpPr/>
          <p:nvPr/>
        </p:nvSpPr>
        <p:spPr>
          <a:xfrm>
            <a:off x="3487680" y="5337000"/>
            <a:ext cx="8682120" cy="360360"/>
          </a:xfrm>
          <a:prstGeom prst="rect">
            <a:avLst/>
          </a:prstGeom>
          <a:gradFill rotWithShape="0">
            <a:gsLst>
              <a:gs pos="0">
                <a:srgbClr val="c00000"/>
              </a:gs>
              <a:gs pos="100000">
                <a:srgbClr val="e9bf0e"/>
              </a:gs>
            </a:gsLst>
            <a:lin ang="0"/>
          </a:gradFill>
          <a:ln w="0">
            <a:noFill/>
          </a:ln>
        </p:spPr>
        <p:style>
          <a:lnRef idx="0"/>
          <a:fillRef idx="0"/>
          <a:effectRef idx="0"/>
          <a:fontRef idx="minor"/>
        </p:style>
      </p:sp>
      <p:sp>
        <p:nvSpPr>
          <p:cNvPr id="4" name="PlaceHolder 1"/>
          <p:cNvSpPr>
            <a:spLocks noGrp="1"/>
          </p:cNvSpPr>
          <p:nvPr>
            <p:ph type="title"/>
          </p:nvPr>
        </p:nvSpPr>
        <p:spPr>
          <a:xfrm>
            <a:off x="609120" y="272880"/>
            <a:ext cx="10935000" cy="110664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 name="PlaceHolder 2"/>
          <p:cNvSpPr>
            <a:spLocks noGrp="1"/>
          </p:cNvSpPr>
          <p:nvPr>
            <p:ph type="body"/>
          </p:nvPr>
        </p:nvSpPr>
        <p:spPr>
          <a:xfrm>
            <a:off x="609120" y="1604520"/>
            <a:ext cx="10935000" cy="3938760"/>
          </a:xfrm>
          <a:prstGeom prst="rect">
            <a:avLst/>
          </a:prstGeom>
          <a:noFill/>
          <a:ln w="0">
            <a:noFill/>
          </a:ln>
        </p:spPr>
        <p:txBody>
          <a:bodyPr lIns="0" rIns="0" tIns="2844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 descr=""/>
          <p:cNvPicPr/>
          <p:nvPr/>
        </p:nvPicPr>
        <p:blipFill>
          <a:blip r:embed="rId2"/>
          <a:stretch/>
        </p:blipFill>
        <p:spPr>
          <a:xfrm>
            <a:off x="0" y="6242040"/>
            <a:ext cx="12169800" cy="612720"/>
          </a:xfrm>
          <a:prstGeom prst="rect">
            <a:avLst/>
          </a:prstGeom>
          <a:ln w="0">
            <a:noFill/>
          </a:ln>
        </p:spPr>
      </p:pic>
      <p:sp>
        <p:nvSpPr>
          <p:cNvPr id="43" name=""/>
          <p:cNvSpPr/>
          <p:nvPr/>
        </p:nvSpPr>
        <p:spPr>
          <a:xfrm>
            <a:off x="10868040" y="0"/>
            <a:ext cx="947880" cy="947880"/>
          </a:xfrm>
          <a:prstGeom prst="rect">
            <a:avLst/>
          </a:prstGeom>
          <a:solidFill>
            <a:srgbClr val="9c0000"/>
          </a:solidFill>
          <a:ln w="0">
            <a:noFill/>
          </a:ln>
        </p:spPr>
        <p:style>
          <a:lnRef idx="0"/>
          <a:fillRef idx="0"/>
          <a:effectRef idx="0"/>
          <a:fontRef idx="minor"/>
        </p:style>
      </p:sp>
      <p:pic>
        <p:nvPicPr>
          <p:cNvPr id="44" name="" descr=""/>
          <p:cNvPicPr/>
          <p:nvPr/>
        </p:nvPicPr>
        <p:blipFill>
          <a:blip r:embed="rId3"/>
          <a:stretch/>
        </p:blipFill>
        <p:spPr>
          <a:xfrm>
            <a:off x="10856880" y="-63360"/>
            <a:ext cx="1011240" cy="1011240"/>
          </a:xfrm>
          <a:prstGeom prst="rect">
            <a:avLst/>
          </a:prstGeom>
          <a:ln w="0">
            <a:noFill/>
          </a:ln>
        </p:spPr>
      </p:pic>
      <p:sp>
        <p:nvSpPr>
          <p:cNvPr id="45" name=""/>
          <p:cNvSpPr/>
          <p:nvPr/>
        </p:nvSpPr>
        <p:spPr>
          <a:xfrm>
            <a:off x="185760" y="6362640"/>
            <a:ext cx="466884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6" name=""/>
          <p:cNvSpPr/>
          <p:nvPr/>
        </p:nvSpPr>
        <p:spPr>
          <a:xfrm>
            <a:off x="9451800" y="6351480"/>
            <a:ext cx="260064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47" name="PlaceHolder 1"/>
          <p:cNvSpPr>
            <a:spLocks noGrp="1"/>
          </p:cNvSpPr>
          <p:nvPr>
            <p:ph type="title"/>
          </p:nvPr>
        </p:nvSpPr>
        <p:spPr>
          <a:xfrm>
            <a:off x="609120" y="272880"/>
            <a:ext cx="10935000" cy="110664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48" name="PlaceHolder 2"/>
          <p:cNvSpPr>
            <a:spLocks noGrp="1"/>
          </p:cNvSpPr>
          <p:nvPr>
            <p:ph type="body"/>
          </p:nvPr>
        </p:nvSpPr>
        <p:spPr>
          <a:xfrm>
            <a:off x="609120" y="1604520"/>
            <a:ext cx="10935000" cy="3938760"/>
          </a:xfrm>
          <a:prstGeom prst="rect">
            <a:avLst/>
          </a:prstGeom>
          <a:noFill/>
          <a:ln w="0">
            <a:noFill/>
          </a:ln>
        </p:spPr>
        <p:txBody>
          <a:bodyPr lIns="0" rIns="0" tIns="2844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 descr=""/>
          <p:cNvPicPr/>
          <p:nvPr/>
        </p:nvPicPr>
        <p:blipFill>
          <a:blip r:embed="rId2"/>
          <a:stretch/>
        </p:blipFill>
        <p:spPr>
          <a:xfrm>
            <a:off x="2754360" y="1508040"/>
            <a:ext cx="6592680" cy="3360960"/>
          </a:xfrm>
          <a:prstGeom prst="rect">
            <a:avLst/>
          </a:prstGeom>
          <a:ln w="0">
            <a:noFill/>
          </a:ln>
        </p:spPr>
      </p:pic>
      <p:sp>
        <p:nvSpPr>
          <p:cNvPr id="86" name="PlaceHolder 1"/>
          <p:cNvSpPr>
            <a:spLocks noGrp="1"/>
          </p:cNvSpPr>
          <p:nvPr>
            <p:ph type="title"/>
          </p:nvPr>
        </p:nvSpPr>
        <p:spPr>
          <a:xfrm>
            <a:off x="609480" y="273600"/>
            <a:ext cx="10973520" cy="1144800"/>
          </a:xfrm>
          <a:prstGeom prst="rect">
            <a:avLst/>
          </a:prstGeom>
          <a:noFill/>
          <a:ln w="0">
            <a:noFill/>
          </a:ln>
        </p:spPr>
        <p:txBody>
          <a:bodyPr lIns="0" rIns="0" tIns="0" bIns="0" anchor="ctr">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7" name="PlaceHolder 2"/>
          <p:cNvSpPr>
            <a:spLocks noGrp="1"/>
          </p:cNvSpPr>
          <p:nvPr>
            <p:ph type="body"/>
          </p:nvPr>
        </p:nvSpPr>
        <p:spPr>
          <a:xfrm>
            <a:off x="609480" y="1604520"/>
            <a:ext cx="10973520" cy="3977280"/>
          </a:xfrm>
          <a:prstGeom prst="rect">
            <a:avLst/>
          </a:prstGeom>
          <a:noFill/>
          <a:ln w="0">
            <a:noFill/>
          </a:ln>
        </p:spPr>
        <p:txBody>
          <a:bodyPr lIns="0" rIns="0" tIns="0" bIns="0" anchor="t">
            <a:normAutofit/>
          </a:bodyPr>
          <a:p>
            <a:pPr marL="343080" indent="-343080">
              <a:spcBef>
                <a:spcPts val="1712"/>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743040" indent="-285840">
              <a:spcBef>
                <a:spcPts val="1426"/>
              </a:spcBef>
              <a:spcAft>
                <a:spcPts val="300"/>
              </a:spcAft>
              <a:buClr>
                <a:srgbClr val="000000"/>
              </a:buClr>
              <a:buFont typeface="Times New Roman"/>
              <a:buChar char="–"/>
              <a:tabLst>
                <a:tab algn="l" pos="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Lst>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143000" indent="-228600">
              <a:spcBef>
                <a:spcPts val="1151"/>
              </a:spcBef>
              <a:spcAft>
                <a:spcPts val="300"/>
              </a:spcAft>
              <a:buClr>
                <a:srgbClr val="000000"/>
              </a:buClr>
              <a:buFont typeface="Times New Roman"/>
              <a:buChar char="•"/>
              <a:tabLst>
                <a:tab algn="l" pos="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Lst>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600200" indent="-228600">
              <a:spcBef>
                <a:spcPts val="862"/>
              </a:spcBef>
              <a:spcAft>
                <a:spcPts val="300"/>
              </a:spcAft>
              <a:buClr>
                <a:srgbClr val="000000"/>
              </a:buClr>
              <a:buFont typeface="Times New Roman"/>
              <a:buChar char="–"/>
              <a:tabLst>
                <a:tab algn="l" pos="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Lst>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057400" indent="-228600">
              <a:spcBef>
                <a:spcPts val="575"/>
              </a:spcBef>
              <a:spcAft>
                <a:spcPts val="300"/>
              </a:spcAft>
              <a:buClr>
                <a:srgbClr val="000000"/>
              </a:buClr>
              <a:buFont typeface="Times New Roman"/>
              <a:buChar char="»"/>
              <a:tabLst>
                <a:tab algn="l" pos="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24" name=""/>
          <p:cNvSpPr/>
          <p:nvPr/>
        </p:nvSpPr>
        <p:spPr>
          <a:xfrm>
            <a:off x="3803040" y="2880000"/>
            <a:ext cx="8076960" cy="1263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ffffff"/>
                </a:solidFill>
                <a:latin typeface="Montserrat Medium"/>
                <a:ea typeface="DejaVu Sans"/>
              </a:rPr>
              <a:t>KABANATA 14-26 NG </a:t>
            </a:r>
            <a:endParaRPr b="0" lang="en-PH" sz="3600" spc="-1" strike="noStrike">
              <a:solidFill>
                <a:srgbClr val="000000"/>
              </a:solidFill>
              <a:latin typeface="Arial"/>
            </a:endParaRPr>
          </a:p>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ffffff"/>
                </a:solidFill>
                <a:latin typeface="Montserrat Medium"/>
                <a:ea typeface="DejaVu Sans"/>
              </a:rPr>
              <a:t>EL FILIBUSTERISMO</a:t>
            </a:r>
            <a:endParaRPr b="0" lang="en-PH" sz="3600" spc="-1" strike="noStrike">
              <a:solidFill>
                <a:srgbClr val="000000"/>
              </a:solidFill>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9" name=""/>
          <p:cNvSpPr/>
          <p:nvPr/>
        </p:nvSpPr>
        <p:spPr>
          <a:xfrm>
            <a:off x="379440" y="3259440"/>
            <a:ext cx="10780560" cy="2500560"/>
          </a:xfrm>
          <a:prstGeom prst="rect">
            <a:avLst/>
          </a:prstGeom>
          <a:noFill/>
          <a:ln w="0">
            <a:noFill/>
          </a:ln>
        </p:spPr>
        <p:style>
          <a:lnRef idx="0"/>
          <a:fillRef idx="0"/>
          <a:effectRef idx="0"/>
          <a:fontRef idx="minor"/>
        </p:style>
      </p:sp>
      <p:sp>
        <p:nvSpPr>
          <p:cNvPr id="150" name=""/>
          <p:cNvSpPr/>
          <p:nvPr/>
        </p:nvSpPr>
        <p:spPr>
          <a:xfrm>
            <a:off x="730080" y="136800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Ang teatro ay napuno ng pagtatalo, kaguluhan, tsismisan, at pakikipagsosyalan. Sa pagdating ng Kapitan Heneral, tumugtog ng </a:t>
            </a:r>
            <a:r>
              <a:rPr b="0" i="1" lang="en-PH" sz="2000" spc="-1" strike="noStrike">
                <a:solidFill>
                  <a:srgbClr val="000000"/>
                </a:solidFill>
                <a:latin typeface="Lato"/>
                <a:ea typeface="Arial;Arial"/>
              </a:rPr>
              <a:t>Marcha Real </a:t>
            </a:r>
            <a:r>
              <a:rPr b="0" lang="en-PH" sz="2000" spc="-1" strike="noStrike">
                <a:solidFill>
                  <a:srgbClr val="000000"/>
                </a:solidFill>
                <a:latin typeface="Lato"/>
                <a:ea typeface="Arial;Arial"/>
              </a:rPr>
              <a:t>at nagsimula na ang palabas. Napag-usapan ang hindi pagsipot ni Simoun at pinagdebatehan ng mga mag-aaral ang kagandahan at kapangitan ng Wikang Pranses. Lahat ay inuusisa ng mga tao. Kasama sa dulang iyon na nanood si Pepay na talagang sinundo ng mga estudyante upang makasama si Don Custodio nang sa ganoon, mapasang-ayon sa kanilang panukala. Nakita ring pumasok sa teatro sina Paulita Gomez at Donya Victorina na kasama si Juanito Pelaez, kaya ganoon na lang ang paninibugho ni Isagani. Masayang inihatid ni Pepay kay Macaraig ang mensahe na sinang-ayunan ang akademya ngunit ito ay sasailalim sa pamamahala ng isang korporasyon ng prayle. Nalungkot ang mga estudyante at sabay-sabay na tumindig at lumabas sa teatro</a:t>
            </a:r>
            <a:endParaRPr b="0" lang="en-PH" sz="2000" spc="-1" strike="noStrike">
              <a:solidFill>
                <a:srgbClr val="000000"/>
              </a:solidFill>
              <a:latin typeface="Lato"/>
            </a:endParaRPr>
          </a:p>
        </p:txBody>
      </p:sp>
      <p:sp>
        <p:nvSpPr>
          <p:cNvPr id="151" name=""/>
          <p:cNvSpPr/>
          <p:nvPr/>
        </p:nvSpPr>
        <p:spPr>
          <a:xfrm>
            <a:off x="0" y="64836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22 – Ang Palabas</a:t>
            </a:r>
            <a:endParaRPr b="0" lang="en-PH" sz="3600" spc="-1" strike="noStrike">
              <a:solidFill>
                <a:srgbClr val="000000"/>
              </a:solid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
          <p:cNvSpPr/>
          <p:nvPr/>
        </p:nvSpPr>
        <p:spPr>
          <a:xfrm>
            <a:off x="379440" y="3259440"/>
            <a:ext cx="10780560" cy="2500560"/>
          </a:xfrm>
          <a:prstGeom prst="rect">
            <a:avLst/>
          </a:prstGeom>
          <a:noFill/>
          <a:ln w="0">
            <a:noFill/>
          </a:ln>
        </p:spPr>
        <p:style>
          <a:lnRef idx="0"/>
          <a:fillRef idx="0"/>
          <a:effectRef idx="0"/>
          <a:fontRef idx="minor"/>
        </p:style>
      </p:sp>
      <p:sp>
        <p:nvSpPr>
          <p:cNvPr id="153" name=""/>
          <p:cNvSpPr/>
          <p:nvPr/>
        </p:nvSpPr>
        <p:spPr>
          <a:xfrm>
            <a:off x="730080" y="2398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Hindi nanood si Simoun ng palabas. Nang gabing iyon, nagsadya si Simoun kay Basilio. Ipinaalam ni Simoun ang mangyayaring himagsikan at inaatasan si Basilio na manguna sa mga pulutong ng mga susugod sa kumbento upang kunin ang madre na si Maria Clara. Ipinaalam ni Basilio kay Simoun na huli na ang lahat dahil patay na si Maria Clara. Parang wala sa sariling umalis si Simoun. </a:t>
            </a:r>
            <a:endParaRPr b="0" lang="en-PH" sz="2000" spc="-1" strike="noStrike">
              <a:solidFill>
                <a:srgbClr val="000000"/>
              </a:solidFill>
              <a:latin typeface="Lato"/>
            </a:endParaRPr>
          </a:p>
        </p:txBody>
      </p:sp>
      <p:sp>
        <p:nvSpPr>
          <p:cNvPr id="154" name=""/>
          <p:cNvSpPr/>
          <p:nvPr/>
        </p:nvSpPr>
        <p:spPr>
          <a:xfrm>
            <a:off x="0" y="162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23 – Ang Bangkay</a:t>
            </a:r>
            <a:endParaRPr b="0" lang="en-PH" sz="3600" spc="-1" strike="noStrike">
              <a:solidFill>
                <a:srgbClr val="000000"/>
              </a:solidFill>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5" name=""/>
          <p:cNvSpPr/>
          <p:nvPr/>
        </p:nvSpPr>
        <p:spPr>
          <a:xfrm>
            <a:off x="379440" y="3259440"/>
            <a:ext cx="10780560" cy="2500560"/>
          </a:xfrm>
          <a:prstGeom prst="rect">
            <a:avLst/>
          </a:prstGeom>
          <a:noFill/>
          <a:ln w="0">
            <a:noFill/>
          </a:ln>
        </p:spPr>
        <p:style>
          <a:lnRef idx="0"/>
          <a:fillRef idx="0"/>
          <a:effectRef idx="0"/>
          <a:fontRef idx="minor"/>
        </p:style>
      </p:sp>
      <p:sp>
        <p:nvSpPr>
          <p:cNvPr id="156" name=""/>
          <p:cNvSpPr/>
          <p:nvPr/>
        </p:nvSpPr>
        <p:spPr>
          <a:xfrm>
            <a:off x="730080" y="2398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Thonburi"/>
                <a:ea typeface="Arial;Arial"/>
              </a:rPr>
              <a:t>	</a:t>
            </a:r>
            <a:r>
              <a:rPr b="0" lang="en-PH" sz="2000" spc="-1" strike="noStrike">
                <a:solidFill>
                  <a:srgbClr val="000000"/>
                </a:solidFill>
                <a:latin typeface="Thonburi"/>
                <a:ea typeface="Arial;Arial"/>
              </a:rPr>
              <a:t>Nagkita at nagkapalitan ng pagtanaw sa kinabukasan sina Isagani at Paulita Gomez. Nang mapadako ang usapan ng dalawa tungkol sa bayan, nasabi ni Isagani na hindi magtatagal at uunlad din ang bayan. Bakas ang pag-aalinlangan ni Paulita sa mga pananaw ni Isagani. Para sa kaniya ang mga ito ay pawang mga pangarap lamang. </a:t>
            </a:r>
            <a:endParaRPr b="0" lang="en-PH" sz="2000" spc="-1" strike="noStrike">
              <a:solidFill>
                <a:srgbClr val="000000"/>
              </a:solidFill>
              <a:latin typeface="Thonburi"/>
            </a:endParaRPr>
          </a:p>
        </p:txBody>
      </p:sp>
      <p:sp>
        <p:nvSpPr>
          <p:cNvPr id="157" name=""/>
          <p:cNvSpPr/>
          <p:nvPr/>
        </p:nvSpPr>
        <p:spPr>
          <a:xfrm>
            <a:off x="0" y="162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24 – Mga Pangarap</a:t>
            </a:r>
            <a:endParaRPr b="0" lang="en-PH" sz="3600" spc="-1" strike="noStrike">
              <a:solidFill>
                <a:srgbClr val="000000"/>
              </a:solidFill>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8" name=""/>
          <p:cNvSpPr/>
          <p:nvPr/>
        </p:nvSpPr>
        <p:spPr>
          <a:xfrm>
            <a:off x="379440" y="3259440"/>
            <a:ext cx="10780560" cy="2500560"/>
          </a:xfrm>
          <a:prstGeom prst="rect">
            <a:avLst/>
          </a:prstGeom>
          <a:noFill/>
          <a:ln w="0">
            <a:noFill/>
          </a:ln>
        </p:spPr>
        <p:style>
          <a:lnRef idx="0"/>
          <a:fillRef idx="0"/>
          <a:effectRef idx="0"/>
          <a:fontRef idx="minor"/>
        </p:style>
      </p:sp>
      <p:sp>
        <p:nvSpPr>
          <p:cNvPr id="159" name=""/>
          <p:cNvSpPr/>
          <p:nvPr/>
        </p:nvSpPr>
        <p:spPr>
          <a:xfrm>
            <a:off x="730080" y="2398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Sa kabila ng pagsasaya ay nadama nila ang matinding hinanakit sa naging desisyon sa akademya ng Wikang Kastila. Sa salo-salong ito, may mga satirikong talumpati na kung saan ang mga pagkain ay itinulad at inihandog kay Don Custodio, Padre Irene, sa mga prayleng Kastila, at maging kay Quiroga. Lahat ay kumakain at nasasarapan ngunit sinasabing walang napakasamang bayan kung hindi ang Pilipinas. Maya-maya pa’y hinudyatan sila ng kasamahan na sila ay tinitiktikan. </a:t>
            </a:r>
            <a:endParaRPr b="0" lang="en-PH" sz="2000" spc="-1" strike="noStrike">
              <a:solidFill>
                <a:srgbClr val="000000"/>
              </a:solidFill>
              <a:latin typeface="Lato"/>
            </a:endParaRPr>
          </a:p>
        </p:txBody>
      </p:sp>
      <p:sp>
        <p:nvSpPr>
          <p:cNvPr id="160" name=""/>
          <p:cNvSpPr/>
          <p:nvPr/>
        </p:nvSpPr>
        <p:spPr>
          <a:xfrm>
            <a:off x="0" y="162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25 – Tawanan at Iyakan</a:t>
            </a:r>
            <a:endParaRPr b="0" lang="en-PH" sz="3600" spc="-1" strike="noStrike">
              <a:solidFill>
                <a:srgbClr val="000000"/>
              </a:solidFill>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1" name=""/>
          <p:cNvSpPr/>
          <p:nvPr/>
        </p:nvSpPr>
        <p:spPr>
          <a:xfrm>
            <a:off x="379440" y="3259440"/>
            <a:ext cx="10780560" cy="2500560"/>
          </a:xfrm>
          <a:prstGeom prst="rect">
            <a:avLst/>
          </a:prstGeom>
          <a:noFill/>
          <a:ln w="0">
            <a:noFill/>
          </a:ln>
        </p:spPr>
        <p:style>
          <a:lnRef idx="0"/>
          <a:fillRef idx="0"/>
          <a:effectRef idx="0"/>
          <a:fontRef idx="minor"/>
        </p:style>
      </p:sp>
      <p:sp>
        <p:nvSpPr>
          <p:cNvPr id="162" name=""/>
          <p:cNvSpPr/>
          <p:nvPr/>
        </p:nvSpPr>
        <p:spPr>
          <a:xfrm>
            <a:off x="730080" y="1678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Gumising nang maaga si Basilio upang pasyalan sa pagamutan ang mga pasyente. Dadaan din siya sa kaibigang si Macaraig upang humiram ng pera para makuha na niya ang kaniyang grado. Nang tumungo na ang binata sa unibersidad ay nakasalubong niya ang katedratiko at tinanong kung siya ba ay nasa piging ng mga mag-aaral. Pinayuhan siya nitong umuwi na’t sirain ang lahat ng kasulatang magdadawit sa kaniya. Napag-alaman daw sa unibersidad na nagkalat ang mga mapanghimagsik na paskin. Ibibilanggo raw ang lahat ng mga mag-aaral na bahagi ng kapisanan. Sa paghahanap sa kaibigang si Macaraig upang umutang ay nakasalubong niya ang guwardiya sibil at sinimulan siyang imbistigahan. Laking gulat na lamang ni Basilio dahil pati siya ay dinampot at inihatid sa tanggapan ng Gobyerno Sibil. </a:t>
            </a:r>
            <a:endParaRPr b="0" lang="en-PH" sz="2000" spc="-1" strike="noStrike">
              <a:solidFill>
                <a:srgbClr val="000000"/>
              </a:solidFill>
              <a:latin typeface="Lato"/>
            </a:endParaRPr>
          </a:p>
        </p:txBody>
      </p:sp>
      <p:sp>
        <p:nvSpPr>
          <p:cNvPr id="163" name=""/>
          <p:cNvSpPr/>
          <p:nvPr/>
        </p:nvSpPr>
        <p:spPr>
          <a:xfrm>
            <a:off x="0" y="79236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26 – Mga Paskin</a:t>
            </a:r>
            <a:endParaRPr b="0" lang="en-PH" sz="3600" spc="-1" strike="noStrike">
              <a:solidFill>
                <a:srgbClr val="000000"/>
              </a:solidFill>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
          <p:cNvSpPr/>
          <p:nvPr/>
        </p:nvSpPr>
        <p:spPr>
          <a:xfrm>
            <a:off x="1522440" y="1798560"/>
            <a:ext cx="9120240" cy="2363760"/>
          </a:xfrm>
          <a:prstGeom prst="rect">
            <a:avLst/>
          </a:prstGeom>
          <a:noFill/>
          <a:ln w="0">
            <a:noFill/>
          </a:ln>
        </p:spPr>
        <p:style>
          <a:lnRef idx="0"/>
          <a:fillRef idx="0"/>
          <a:effectRef idx="0"/>
          <a:fontRef idx="minor"/>
        </p:style>
        <p:txBody>
          <a:bodyPr lIns="90000" rIns="90000" tIns="45000" bIns="45000" anchor="ctr">
            <a:noAutofit/>
          </a:bodyPr>
          <a:p>
            <a:pPr algn="ctr">
              <a:lnSpc>
                <a:spcPct val="9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1" lang="en-US" sz="3600" spc="-1" strike="noStrike">
                <a:solidFill>
                  <a:srgbClr val="9c0000"/>
                </a:solidFill>
                <a:latin typeface="Lato"/>
                <a:ea typeface="DejaVu Sans"/>
              </a:rPr>
              <a:t>PAGSASANAY</a:t>
            </a:r>
            <a:endParaRPr b="0" lang="en-PH" sz="3600" spc="-1" strike="noStrike">
              <a:solidFill>
                <a:srgbClr val="000000"/>
              </a:solidFill>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5" name=""/>
          <p:cNvSpPr/>
          <p:nvPr/>
        </p:nvSpPr>
        <p:spPr>
          <a:xfrm>
            <a:off x="-360360" y="2879640"/>
            <a:ext cx="12169800" cy="615960"/>
          </a:xfrm>
          <a:prstGeom prst="rect">
            <a:avLst/>
          </a:prstGeom>
          <a:noFill/>
          <a:ln w="0">
            <a:noFill/>
          </a:ln>
        </p:spPr>
        <p:style>
          <a:lnRef idx="0"/>
          <a:fillRef idx="0"/>
          <a:effectRef idx="0"/>
          <a:fontRef idx="minor"/>
        </p:style>
      </p:sp>
      <p:sp>
        <p:nvSpPr>
          <p:cNvPr id="166" name=""/>
          <p:cNvSpPr/>
          <p:nvPr/>
        </p:nvSpPr>
        <p:spPr>
          <a:xfrm>
            <a:off x="539640" y="3240000"/>
            <a:ext cx="10780920" cy="2500560"/>
          </a:xfrm>
          <a:prstGeom prst="rect">
            <a:avLst/>
          </a:prstGeom>
          <a:noFill/>
          <a:ln w="0">
            <a:noFill/>
          </a:ln>
        </p:spPr>
        <p:style>
          <a:lnRef idx="0"/>
          <a:fillRef idx="0"/>
          <a:effectRef idx="0"/>
          <a:fontRef idx="minor"/>
        </p:style>
      </p:sp>
      <p:sp>
        <p:nvSpPr>
          <p:cNvPr id="167" name=""/>
          <p:cNvSpPr/>
          <p:nvPr/>
        </p:nvSpPr>
        <p:spPr>
          <a:xfrm>
            <a:off x="395640" y="720"/>
            <a:ext cx="11518920" cy="5759280"/>
          </a:xfrm>
          <a:prstGeom prst="rect">
            <a:avLst/>
          </a:prstGeom>
          <a:noFill/>
          <a:ln w="0">
            <a:noFill/>
          </a:ln>
        </p:spPr>
        <p:style>
          <a:lnRef idx="0"/>
          <a:fillRef idx="0"/>
          <a:effectRef idx="0"/>
          <a:fontRef idx="minor"/>
        </p:style>
        <p:txBody>
          <a:bodyPr lIns="90000" rIns="90000" tIns="45000" bIns="45000" anchor="ctr">
            <a:noAutofit/>
          </a:bodyPr>
          <a:p>
            <a:pPr algn="ct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gn="ct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1" lang="en-US" sz="1800" spc="-1" strike="noStrike">
                <a:solidFill>
                  <a:srgbClr val="000000"/>
                </a:solidFill>
                <a:latin typeface="Lato"/>
                <a:ea typeface="DejaVu Sans"/>
              </a:rPr>
              <a:t>PANUTO: </a:t>
            </a:r>
            <a:r>
              <a:rPr b="0" lang="en-US" sz="1800" spc="-1" strike="noStrike">
                <a:solidFill>
                  <a:srgbClr val="000000"/>
                </a:solidFill>
                <a:latin typeface="Arial;Arial"/>
                <a:ea typeface="Arial;Arial"/>
              </a:rPr>
              <a:t>Basahin ang mga pahayag. Isulat sa patlang ang salitang </a:t>
            </a:r>
            <a:r>
              <a:rPr b="1" lang="en-US" sz="1800" spc="-1" strike="noStrike">
                <a:solidFill>
                  <a:srgbClr val="000000"/>
                </a:solidFill>
                <a:latin typeface="Arial;Arial"/>
                <a:ea typeface="Arial;Arial"/>
              </a:rPr>
              <a:t>Tama</a:t>
            </a:r>
            <a:r>
              <a:rPr b="0" lang="en-US" sz="1800" spc="-1" strike="noStrike">
                <a:solidFill>
                  <a:srgbClr val="000000"/>
                </a:solidFill>
                <a:latin typeface="Arial;Arial"/>
                <a:ea typeface="Arial;Arial"/>
              </a:rPr>
              <a:t> kung wasto ang pahayag o </a:t>
            </a:r>
            <a:r>
              <a:rPr b="1" lang="en-US" sz="1800" spc="-1" strike="noStrike">
                <a:solidFill>
                  <a:srgbClr val="000000"/>
                </a:solidFill>
                <a:latin typeface="Arial;Arial"/>
                <a:ea typeface="Arial;Arial"/>
              </a:rPr>
              <a:t>Mali</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naman kung hindi wasto.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1. Simbolismo si Placido Penitente ng mapagmahal, mapagtiis, at marespetong anak.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2. Masaya ang mga estudyante sa naging desisyon sa kanilang isinusulong na akademya.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3. Nakita ni Camaroncocido si Simoun habang kausap ng mga kahina-hinalang tao ngunit nagkibit-</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balikat lamang siya.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4. Nanlumo si Simoun nang malaman mula kay Basilio na mayroong mabigat na suliranin si Maria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Clara.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5. Ang akademya ay pamamahalaan ng mga prayle.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6. Natuklasan ni Placido ang mga balak ni Simoun.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7. Ang hudyat na “isang putok” ay senyales ng himagsikan.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8. Ang mga mapaghimagsik na paskin ay idinikit ni Camaroncocido.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9. Inilahad ni Isagani kay Paulita ang kaniyang mga pangarap para sa bayan.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10. Ipinakita ng mga pangunahing tauhan ang wagas na pag-ibig sa bayan, sa magulang, at sa taong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minamahal. </a:t>
            </a:r>
            <a:endParaRPr b="0" lang="en-PH" sz="1800" spc="-1" strike="noStrike">
              <a:solidFill>
                <a:srgbClr val="000000"/>
              </a:solidFill>
              <a:latin typeface="Arial"/>
            </a:endParaRPr>
          </a:p>
        </p:txBody>
      </p:sp>
      <p:sp>
        <p:nvSpPr>
          <p:cNvPr id="168" name=""/>
          <p:cNvSpPr/>
          <p:nvPr/>
        </p:nvSpPr>
        <p:spPr>
          <a:xfrm>
            <a:off x="546120" y="900000"/>
            <a:ext cx="11333160" cy="337500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p:txBody>
      </p:sp>
      <p:sp>
        <p:nvSpPr>
          <p:cNvPr id="169" name=""/>
          <p:cNvSpPr/>
          <p:nvPr/>
        </p:nvSpPr>
        <p:spPr>
          <a:xfrm>
            <a:off x="360360" y="1800360"/>
            <a:ext cx="9717120" cy="4319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p:txBody>
      </p:sp>
      <p:sp>
        <p:nvSpPr>
          <p:cNvPr id="170" name=""/>
          <p:cNvSpPr/>
          <p:nvPr/>
        </p:nvSpPr>
        <p:spPr>
          <a:xfrm>
            <a:off x="-312840" y="2536920"/>
            <a:ext cx="12192120" cy="7030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000" spc="-1" strike="noStrike">
                <a:solidFill>
                  <a:srgbClr val="000000"/>
                </a:solidFill>
                <a:latin typeface="Lato"/>
              </a:rPr>
              <a:t>	</a:t>
            </a:r>
            <a:r>
              <a:rPr b="0" lang="en-PH" sz="2000" spc="-1" strike="noStrike">
                <a:solidFill>
                  <a:srgbClr val="000000"/>
                </a:solidFill>
                <a:latin typeface="Lato"/>
              </a:rPr>
              <a:t>	</a:t>
            </a:r>
            <a:r>
              <a:rPr b="0" lang="en-PH" sz="2000" spc="-1" strike="noStrike">
                <a:solidFill>
                  <a:srgbClr val="000000"/>
                </a:solidFill>
                <a:latin typeface="Lato"/>
              </a:rPr>
              <a:t>   </a:t>
            </a:r>
            <a:endParaRPr b="0" lang="en-PH" sz="2000" spc="-1" strike="noStrike">
              <a:solidFill>
                <a:srgbClr val="000000"/>
              </a:solidFill>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1" name=""/>
          <p:cNvSpPr/>
          <p:nvPr/>
        </p:nvSpPr>
        <p:spPr>
          <a:xfrm>
            <a:off x="-360360" y="2879640"/>
            <a:ext cx="12169800" cy="615960"/>
          </a:xfrm>
          <a:prstGeom prst="rect">
            <a:avLst/>
          </a:prstGeom>
          <a:noFill/>
          <a:ln w="0">
            <a:noFill/>
          </a:ln>
        </p:spPr>
        <p:style>
          <a:lnRef idx="0"/>
          <a:fillRef idx="0"/>
          <a:effectRef idx="0"/>
          <a:fontRef idx="minor"/>
        </p:style>
      </p:sp>
      <p:sp>
        <p:nvSpPr>
          <p:cNvPr id="172" name=""/>
          <p:cNvSpPr/>
          <p:nvPr/>
        </p:nvSpPr>
        <p:spPr>
          <a:xfrm>
            <a:off x="539640" y="3240000"/>
            <a:ext cx="10780920" cy="2500560"/>
          </a:xfrm>
          <a:prstGeom prst="rect">
            <a:avLst/>
          </a:prstGeom>
          <a:noFill/>
          <a:ln w="0">
            <a:noFill/>
          </a:ln>
        </p:spPr>
        <p:style>
          <a:lnRef idx="0"/>
          <a:fillRef idx="0"/>
          <a:effectRef idx="0"/>
          <a:fontRef idx="minor"/>
        </p:style>
      </p:sp>
      <p:sp>
        <p:nvSpPr>
          <p:cNvPr id="173" name=""/>
          <p:cNvSpPr/>
          <p:nvPr/>
        </p:nvSpPr>
        <p:spPr>
          <a:xfrm>
            <a:off x="395640" y="360000"/>
            <a:ext cx="11518920" cy="5759280"/>
          </a:xfrm>
          <a:prstGeom prst="rect">
            <a:avLst/>
          </a:prstGeom>
          <a:noFill/>
          <a:ln w="0">
            <a:noFill/>
          </a:ln>
        </p:spPr>
        <p:style>
          <a:lnRef idx="0"/>
          <a:fillRef idx="0"/>
          <a:effectRef idx="0"/>
          <a:fontRef idx="minor"/>
        </p:style>
        <p:txBody>
          <a:bodyPr lIns="90000" rIns="90000" tIns="45000" bIns="45000" anchor="ctr">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1" lang="en-US" sz="1800" spc="-1" strike="noStrike">
                <a:solidFill>
                  <a:srgbClr val="000000"/>
                </a:solidFill>
                <a:latin typeface="Lato"/>
                <a:ea typeface="DejaVu Sans"/>
              </a:rPr>
              <a:t>PANUTO: </a:t>
            </a:r>
            <a:r>
              <a:rPr b="0" lang="en-US" sz="1800" spc="-1" strike="noStrike">
                <a:solidFill>
                  <a:srgbClr val="000000"/>
                </a:solidFill>
                <a:latin typeface="Arial;Arial"/>
                <a:ea typeface="Arial;Arial"/>
              </a:rPr>
              <a:t>Basahin ang mga pahayag. Isulat sa patlang ang salitang </a:t>
            </a:r>
            <a:r>
              <a:rPr b="1" lang="en-US" sz="1800" spc="-1" strike="noStrike">
                <a:solidFill>
                  <a:srgbClr val="000000"/>
                </a:solidFill>
                <a:latin typeface="Arial;Arial"/>
                <a:ea typeface="Arial;Arial"/>
              </a:rPr>
              <a:t>Tama</a:t>
            </a:r>
            <a:r>
              <a:rPr b="0" lang="en-US" sz="1800" spc="-1" strike="noStrike">
                <a:solidFill>
                  <a:srgbClr val="000000"/>
                </a:solidFill>
                <a:latin typeface="Arial;Arial"/>
                <a:ea typeface="Arial;Arial"/>
              </a:rPr>
              <a:t> kung wasto ang pahayag o </a:t>
            </a:r>
            <a:r>
              <a:rPr b="1" lang="en-US" sz="1800" spc="-1" strike="noStrike">
                <a:solidFill>
                  <a:srgbClr val="000000"/>
                </a:solidFill>
                <a:latin typeface="Arial;Arial"/>
                <a:ea typeface="Arial;Arial"/>
              </a:rPr>
              <a:t>Mali</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naman kung hindi wasto.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1. Simbolismo si Placido Penitente ng mapagmahal, mapagtiis, at marespetong anak.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2. Masaya ang mga estudyante sa naging desisyon sa kanilang isinusulong na akademya.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3. Nakita ni Camaroncocido si Simoun habang kausap ng mga kahina-hinalang tao ngunit nagkibit-</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balikat lamang siya.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4. Nanlumo si Simoun nang malaman mula kay Basilio na mayroong mabigat na suliranin si Maria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Clara.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5. Ang akademya ay pamamahalaan ng mga prayle.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6. Natuklasan ni Placido ang mga balak ni Simoun.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7. Ang hudyat na “isang putok” ay senyales ng himagsikan.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8. Ang mga mapaghimagsik na paskin ay idinikit ni Camaroncocido.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9. Inilahad ni Isagani kay Paulita ang kaniyang mga pangarap para sa bayan. </a:t>
            </a:r>
            <a:endParaRPr b="0" lang="en-PH" sz="1800" spc="-1" strike="noStrike">
              <a:solidFill>
                <a:srgbClr val="000000"/>
              </a:solidFill>
              <a:latin typeface="Arial"/>
            </a:endParaRPr>
          </a:p>
          <a:p>
            <a:pPr>
              <a:lnSpc>
                <a:spcPct val="10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r>
              <a:rPr b="0" lang="en-US" sz="1800" spc="-1" strike="noStrike">
                <a:solidFill>
                  <a:srgbClr val="000000"/>
                </a:solidFill>
                <a:latin typeface="Arial;Arial"/>
                <a:ea typeface="Arial;Arial"/>
              </a:rPr>
              <a:t>_______ 10. Ipinakita ng mga pangunahing tauhan ang wagas na pag-ibig sa bayan, sa magulang, at sa taong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	</a:t>
            </a:r>
            <a:r>
              <a:rPr b="0" lang="en-US" sz="1800" spc="-1" strike="noStrike">
                <a:solidFill>
                  <a:srgbClr val="000000"/>
                </a:solidFill>
                <a:latin typeface="Arial;Arial"/>
                <a:ea typeface="Arial;Arial"/>
              </a:rPr>
              <a:t>minamahal. </a:t>
            </a:r>
            <a:endParaRPr b="0" lang="en-PH" sz="1800" spc="-1" strike="noStrike">
              <a:solidFill>
                <a:srgbClr val="000000"/>
              </a:solidFill>
              <a:latin typeface="Arial"/>
            </a:endParaRPr>
          </a:p>
        </p:txBody>
      </p:sp>
      <p:sp>
        <p:nvSpPr>
          <p:cNvPr id="174" name=""/>
          <p:cNvSpPr/>
          <p:nvPr/>
        </p:nvSpPr>
        <p:spPr>
          <a:xfrm>
            <a:off x="546120" y="900000"/>
            <a:ext cx="11333160" cy="3375000"/>
          </a:xfrm>
          <a:prstGeom prst="rect">
            <a:avLst/>
          </a:prstGeom>
          <a:noFill/>
          <a:ln w="0">
            <a:noFill/>
          </a:ln>
        </p:spPr>
        <p:style>
          <a:lnRef idx="0"/>
          <a:fillRef idx="0"/>
          <a:effectRef idx="0"/>
          <a:fontRef idx="minor"/>
        </p:style>
        <p:txBody>
          <a:bodyPr lIns="90000" rIns="90000" tIns="45000" bIns="45000" anchor="t">
            <a:noAutofit/>
          </a:bodyPr>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a:p>
            <a:pPr>
              <a:lnSpc>
                <a:spcPct val="15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Lst>
            </a:pPr>
            <a:endParaRPr b="0" lang="en-PH" sz="1800" spc="-1" strike="noStrike">
              <a:solidFill>
                <a:srgbClr val="000000"/>
              </a:solidFill>
              <a:latin typeface="Arial"/>
            </a:endParaRPr>
          </a:p>
        </p:txBody>
      </p:sp>
      <p:sp>
        <p:nvSpPr>
          <p:cNvPr id="175" name=""/>
          <p:cNvSpPr/>
          <p:nvPr/>
        </p:nvSpPr>
        <p:spPr>
          <a:xfrm>
            <a:off x="360360" y="1800360"/>
            <a:ext cx="9717120" cy="431928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endParaRPr b="0" lang="en-PH" sz="1800" spc="-1" strike="noStrike">
              <a:solidFill>
                <a:srgbClr val="000000"/>
              </a:solidFill>
              <a:latin typeface="Arial"/>
            </a:endParaRPr>
          </a:p>
        </p:txBody>
      </p:sp>
      <p:sp>
        <p:nvSpPr>
          <p:cNvPr id="176" name=""/>
          <p:cNvSpPr/>
          <p:nvPr/>
        </p:nvSpPr>
        <p:spPr>
          <a:xfrm>
            <a:off x="-312840" y="2536920"/>
            <a:ext cx="12192120" cy="70308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0" lang="en-PH" sz="2000" spc="-1" strike="noStrike">
                <a:solidFill>
                  <a:srgbClr val="000000"/>
                </a:solidFill>
                <a:latin typeface="Lato"/>
              </a:rPr>
              <a:t>	</a:t>
            </a:r>
            <a:r>
              <a:rPr b="0" lang="en-PH" sz="2000" spc="-1" strike="noStrike">
                <a:solidFill>
                  <a:srgbClr val="000000"/>
                </a:solidFill>
                <a:latin typeface="Lato"/>
              </a:rPr>
              <a:t>	</a:t>
            </a:r>
            <a:r>
              <a:rPr b="0" lang="en-PH" sz="2000" spc="-1" strike="noStrike">
                <a:solidFill>
                  <a:srgbClr val="000000"/>
                </a:solidFill>
                <a:latin typeface="Lato"/>
              </a:rPr>
              <a:t>   </a:t>
            </a:r>
            <a:endParaRPr b="0" lang="en-PH" sz="2000" spc="-1" strike="noStrike">
              <a:solidFill>
                <a:srgbClr val="000000"/>
              </a:solidFill>
              <a:latin typeface="Arial"/>
            </a:endParaRPr>
          </a:p>
        </p:txBody>
      </p:sp>
      <p:sp>
        <p:nvSpPr>
          <p:cNvPr id="177" name=""/>
          <p:cNvSpPr/>
          <p:nvPr/>
        </p:nvSpPr>
        <p:spPr>
          <a:xfrm>
            <a:off x="0" y="360000"/>
            <a:ext cx="12193560" cy="118764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   </a:t>
            </a:r>
            <a:r>
              <a:rPr b="1" lang="en-PH" sz="3600" spc="-1" strike="noStrike">
                <a:solidFill>
                  <a:srgbClr val="000000"/>
                </a:solidFill>
                <a:latin typeface="Lato"/>
                <a:ea typeface="DejaVu Sans"/>
              </a:rPr>
              <a:t>SUSI SA PAGWAWASTO: </a:t>
            </a:r>
            <a:endParaRPr b="0" lang="en-PH" sz="3600" spc="-1" strike="noStrike">
              <a:solidFill>
                <a:srgbClr val="000000"/>
              </a:solidFill>
              <a:latin typeface="Arial"/>
            </a:endParaRPr>
          </a:p>
        </p:txBody>
      </p:sp>
      <p:sp>
        <p:nvSpPr>
          <p:cNvPr id="178" name=""/>
          <p:cNvSpPr txBox="1"/>
          <p:nvPr/>
        </p:nvSpPr>
        <p:spPr>
          <a:xfrm>
            <a:off x="395640" y="1728000"/>
            <a:ext cx="1044360" cy="345240"/>
          </a:xfrm>
          <a:prstGeom prst="rect">
            <a:avLst/>
          </a:prstGeom>
          <a:noFill/>
          <a:ln w="0">
            <a:noFill/>
          </a:ln>
        </p:spPr>
        <p:txBody>
          <a:bodyPr lIns="90000" rIns="90000" tIns="45000" bIns="45000" anchor="t">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n-PH" sz="1800" spc="-1" strike="noStrike">
                <a:solidFill>
                  <a:srgbClr val="c9211e"/>
                </a:solidFill>
                <a:latin typeface="Arial"/>
              </a:rPr>
              <a:t>TAMA</a:t>
            </a:r>
            <a:endParaRPr b="0" lang="en-PH" sz="1800" spc="-1" strike="noStrike">
              <a:solidFill>
                <a:srgbClr val="000000"/>
              </a:solidFill>
              <a:latin typeface="Arial"/>
            </a:endParaRPr>
          </a:p>
        </p:txBody>
      </p:sp>
      <p:sp>
        <p:nvSpPr>
          <p:cNvPr id="179" name=""/>
          <p:cNvSpPr txBox="1"/>
          <p:nvPr/>
        </p:nvSpPr>
        <p:spPr>
          <a:xfrm>
            <a:off x="360360" y="2102760"/>
            <a:ext cx="1044360" cy="345240"/>
          </a:xfrm>
          <a:prstGeom prst="rect">
            <a:avLst/>
          </a:prstGeom>
          <a:noFill/>
          <a:ln w="0">
            <a:noFill/>
          </a:ln>
        </p:spPr>
        <p:txBody>
          <a:bodyPr lIns="90000" rIns="90000" tIns="45000" bIns="45000" anchor="t">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n-PH" sz="1800" spc="-1" strike="noStrike">
                <a:solidFill>
                  <a:srgbClr val="c9211e"/>
                </a:solidFill>
                <a:latin typeface="Arial"/>
              </a:rPr>
              <a:t>MALI</a:t>
            </a:r>
            <a:endParaRPr b="0" lang="en-PH" sz="1800" spc="-1" strike="noStrike">
              <a:solidFill>
                <a:srgbClr val="000000"/>
              </a:solidFill>
              <a:latin typeface="Arial"/>
            </a:endParaRPr>
          </a:p>
        </p:txBody>
      </p:sp>
      <p:sp>
        <p:nvSpPr>
          <p:cNvPr id="180" name=""/>
          <p:cNvSpPr txBox="1"/>
          <p:nvPr/>
        </p:nvSpPr>
        <p:spPr>
          <a:xfrm>
            <a:off x="360360" y="2448000"/>
            <a:ext cx="1044360" cy="345240"/>
          </a:xfrm>
          <a:prstGeom prst="rect">
            <a:avLst/>
          </a:prstGeom>
          <a:noFill/>
          <a:ln w="0">
            <a:noFill/>
          </a:ln>
        </p:spPr>
        <p:txBody>
          <a:bodyPr lIns="90000" rIns="90000" tIns="45000" bIns="45000" anchor="t">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n-PH" sz="1800" spc="-1" strike="noStrike">
                <a:solidFill>
                  <a:srgbClr val="c9211e"/>
                </a:solidFill>
                <a:latin typeface="Arial"/>
              </a:rPr>
              <a:t>TAMA</a:t>
            </a:r>
            <a:endParaRPr b="0" lang="en-PH" sz="1800" spc="-1" strike="noStrike">
              <a:solidFill>
                <a:srgbClr val="000000"/>
              </a:solidFill>
              <a:latin typeface="Arial"/>
            </a:endParaRPr>
          </a:p>
        </p:txBody>
      </p:sp>
      <p:sp>
        <p:nvSpPr>
          <p:cNvPr id="181" name=""/>
          <p:cNvSpPr txBox="1"/>
          <p:nvPr/>
        </p:nvSpPr>
        <p:spPr>
          <a:xfrm>
            <a:off x="360360" y="2988000"/>
            <a:ext cx="1044360" cy="345240"/>
          </a:xfrm>
          <a:prstGeom prst="rect">
            <a:avLst/>
          </a:prstGeom>
          <a:noFill/>
          <a:ln w="0">
            <a:noFill/>
          </a:ln>
        </p:spPr>
        <p:txBody>
          <a:bodyPr lIns="90000" rIns="90000" tIns="45000" bIns="45000" anchor="t">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n-PH" sz="1800" spc="-1" strike="noStrike">
                <a:solidFill>
                  <a:srgbClr val="c9211e"/>
                </a:solidFill>
                <a:latin typeface="Arial"/>
              </a:rPr>
              <a:t>MALI</a:t>
            </a:r>
            <a:endParaRPr b="0" lang="en-PH" sz="1800" spc="-1" strike="noStrike">
              <a:solidFill>
                <a:srgbClr val="000000"/>
              </a:solidFill>
              <a:latin typeface="Arial"/>
            </a:endParaRPr>
          </a:p>
        </p:txBody>
      </p:sp>
      <p:sp>
        <p:nvSpPr>
          <p:cNvPr id="182" name=""/>
          <p:cNvSpPr txBox="1"/>
          <p:nvPr/>
        </p:nvSpPr>
        <p:spPr>
          <a:xfrm>
            <a:off x="360360" y="3528000"/>
            <a:ext cx="1044360" cy="345240"/>
          </a:xfrm>
          <a:prstGeom prst="rect">
            <a:avLst/>
          </a:prstGeom>
          <a:noFill/>
          <a:ln w="0">
            <a:noFill/>
          </a:ln>
        </p:spPr>
        <p:txBody>
          <a:bodyPr lIns="90000" rIns="90000" tIns="45000" bIns="45000" anchor="t">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n-PH" sz="1800" spc="-1" strike="noStrike">
                <a:solidFill>
                  <a:srgbClr val="c9211e"/>
                </a:solidFill>
                <a:latin typeface="Arial"/>
              </a:rPr>
              <a:t>TAMA</a:t>
            </a:r>
            <a:endParaRPr b="0" lang="en-PH" sz="1800" spc="-1" strike="noStrike">
              <a:solidFill>
                <a:srgbClr val="000000"/>
              </a:solidFill>
              <a:latin typeface="Arial"/>
            </a:endParaRPr>
          </a:p>
        </p:txBody>
      </p:sp>
      <p:sp>
        <p:nvSpPr>
          <p:cNvPr id="183" name=""/>
          <p:cNvSpPr txBox="1"/>
          <p:nvPr/>
        </p:nvSpPr>
        <p:spPr>
          <a:xfrm>
            <a:off x="360360" y="3974760"/>
            <a:ext cx="1044360" cy="345240"/>
          </a:xfrm>
          <a:prstGeom prst="rect">
            <a:avLst/>
          </a:prstGeom>
          <a:noFill/>
          <a:ln w="0">
            <a:noFill/>
          </a:ln>
        </p:spPr>
        <p:txBody>
          <a:bodyPr lIns="90000" rIns="90000" tIns="45000" bIns="45000" anchor="t">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n-PH" sz="1800" spc="-1" strike="noStrike">
                <a:solidFill>
                  <a:srgbClr val="c9211e"/>
                </a:solidFill>
                <a:latin typeface="Arial"/>
              </a:rPr>
              <a:t>TAMA</a:t>
            </a:r>
            <a:endParaRPr b="0" lang="en-PH" sz="1800" spc="-1" strike="noStrike">
              <a:solidFill>
                <a:srgbClr val="000000"/>
              </a:solidFill>
              <a:latin typeface="Arial"/>
            </a:endParaRPr>
          </a:p>
        </p:txBody>
      </p:sp>
      <p:sp>
        <p:nvSpPr>
          <p:cNvPr id="184" name=""/>
          <p:cNvSpPr txBox="1"/>
          <p:nvPr/>
        </p:nvSpPr>
        <p:spPr>
          <a:xfrm>
            <a:off x="360360" y="4334760"/>
            <a:ext cx="1044360" cy="345240"/>
          </a:xfrm>
          <a:prstGeom prst="rect">
            <a:avLst/>
          </a:prstGeom>
          <a:noFill/>
          <a:ln w="0">
            <a:noFill/>
          </a:ln>
        </p:spPr>
        <p:txBody>
          <a:bodyPr lIns="90000" rIns="90000" tIns="45000" bIns="45000" anchor="t">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n-PH" sz="1800" spc="-1" strike="noStrike">
                <a:solidFill>
                  <a:srgbClr val="c9211e"/>
                </a:solidFill>
                <a:latin typeface="Arial"/>
              </a:rPr>
              <a:t>TAMA</a:t>
            </a:r>
            <a:endParaRPr b="0" lang="en-PH" sz="1800" spc="-1" strike="noStrike">
              <a:solidFill>
                <a:srgbClr val="000000"/>
              </a:solidFill>
              <a:latin typeface="Arial"/>
            </a:endParaRPr>
          </a:p>
        </p:txBody>
      </p:sp>
      <p:sp>
        <p:nvSpPr>
          <p:cNvPr id="185" name=""/>
          <p:cNvSpPr txBox="1"/>
          <p:nvPr/>
        </p:nvSpPr>
        <p:spPr>
          <a:xfrm>
            <a:off x="395640" y="4680000"/>
            <a:ext cx="1044360" cy="345240"/>
          </a:xfrm>
          <a:prstGeom prst="rect">
            <a:avLst/>
          </a:prstGeom>
          <a:noFill/>
          <a:ln w="0">
            <a:noFill/>
          </a:ln>
        </p:spPr>
        <p:txBody>
          <a:bodyPr lIns="90000" rIns="90000" tIns="45000" bIns="45000" anchor="t">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n-PH" sz="1800" spc="-1" strike="noStrike">
                <a:solidFill>
                  <a:srgbClr val="c9211e"/>
                </a:solidFill>
                <a:latin typeface="Arial"/>
              </a:rPr>
              <a:t>MALI</a:t>
            </a:r>
            <a:endParaRPr b="0" lang="en-PH" sz="1800" spc="-1" strike="noStrike">
              <a:solidFill>
                <a:srgbClr val="000000"/>
              </a:solidFill>
              <a:latin typeface="Arial"/>
            </a:endParaRPr>
          </a:p>
        </p:txBody>
      </p:sp>
      <p:sp>
        <p:nvSpPr>
          <p:cNvPr id="186" name=""/>
          <p:cNvSpPr txBox="1"/>
          <p:nvPr/>
        </p:nvSpPr>
        <p:spPr>
          <a:xfrm>
            <a:off x="395640" y="5025240"/>
            <a:ext cx="1044360" cy="345240"/>
          </a:xfrm>
          <a:prstGeom prst="rect">
            <a:avLst/>
          </a:prstGeom>
          <a:noFill/>
          <a:ln w="0">
            <a:noFill/>
          </a:ln>
        </p:spPr>
        <p:txBody>
          <a:bodyPr lIns="90000" rIns="90000" tIns="45000" bIns="45000" anchor="t">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n-PH" sz="1800" spc="-1" strike="noStrike">
                <a:solidFill>
                  <a:srgbClr val="c9211e"/>
                </a:solidFill>
                <a:latin typeface="Arial"/>
              </a:rPr>
              <a:t>TAMA</a:t>
            </a:r>
            <a:endParaRPr b="0" lang="en-PH" sz="1800" spc="-1" strike="noStrike">
              <a:solidFill>
                <a:srgbClr val="000000"/>
              </a:solidFill>
              <a:latin typeface="Arial"/>
            </a:endParaRPr>
          </a:p>
        </p:txBody>
      </p:sp>
      <p:sp>
        <p:nvSpPr>
          <p:cNvPr id="187" name=""/>
          <p:cNvSpPr txBox="1"/>
          <p:nvPr/>
        </p:nvSpPr>
        <p:spPr>
          <a:xfrm>
            <a:off x="360360" y="5370480"/>
            <a:ext cx="1044360" cy="345240"/>
          </a:xfrm>
          <a:prstGeom prst="rect">
            <a:avLst/>
          </a:prstGeom>
          <a:noFill/>
          <a:ln w="0">
            <a:noFill/>
          </a:ln>
        </p:spPr>
        <p:txBody>
          <a:bodyPr lIns="90000" rIns="90000" tIns="45000" bIns="45000" anchor="t">
            <a:noAutofit/>
          </a:bodyPr>
          <a:p>
            <a:pPr algn="ctr">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Lst>
            </a:pPr>
            <a:r>
              <a:rPr b="1" lang="en-PH" sz="1800" spc="-1" strike="noStrike">
                <a:solidFill>
                  <a:srgbClr val="c9211e"/>
                </a:solidFill>
                <a:latin typeface="Arial"/>
              </a:rPr>
              <a:t>TAMA</a:t>
            </a:r>
            <a:endParaRPr b="0" lang="en-PH" sz="1800" spc="-1" strike="noStrike">
              <a:solidFill>
                <a:srgbClr val="000000"/>
              </a:solidFill>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5" name=""/>
          <p:cNvSpPr/>
          <p:nvPr/>
        </p:nvSpPr>
        <p:spPr>
          <a:xfrm>
            <a:off x="379440" y="3600360"/>
            <a:ext cx="10780560" cy="2500560"/>
          </a:xfrm>
          <a:prstGeom prst="rect">
            <a:avLst/>
          </a:prstGeom>
          <a:noFill/>
          <a:ln w="0">
            <a:noFill/>
          </a:ln>
        </p:spPr>
        <p:style>
          <a:lnRef idx="0"/>
          <a:fillRef idx="0"/>
          <a:effectRef idx="0"/>
          <a:fontRef idx="minor"/>
        </p:style>
      </p:sp>
      <p:sp>
        <p:nvSpPr>
          <p:cNvPr id="126" name=""/>
          <p:cNvSpPr/>
          <p:nvPr/>
        </p:nvSpPr>
        <p:spPr>
          <a:xfrm>
            <a:off x="730080" y="162000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Sa bahay ni Macaraig ay naganap ang pagpupulong ng mga mag-aaral. Pag-uusapan ng mga mag-aaral ang kanilang pakay hinggil sa isinusulong na akademya. Nananalig sina Isagani at Sandoval na mapagbibigyan ang ninanais na akademya. Hinihintay nila ang pagdating ni Macaraig upang ibalita ang resulta hinggil sa inilalakad nilang akademya ng Wikang Kastila. Magandang balita ang dala-dala ni Macaraig nang dumating. Sinabi niya ang lahat ng ginawang pakikipag-usap ni Padre Irene sa Kapitan Heneral, ang pagsalungat ng marami, at ang pagkakabigay ng panukala sa kataas-taasang lupon ng paaralan na kinabibilangan ni Don Custodio upang ito ay pagpasiyahan. Nakaisip ng dalawang paraan ang mga mag-aaral. Una, ang paglapit sa kaibigan ni Don Custudio, si Pepay na isang mananayaw. At ikalawa naman ay ang pakiusapan si Ginoong Pasta na isang manananggol at tagapayo ni Don Custodio. Napagpasiyahan ng mga mag-aaral na daanin sa marangal na kaparaanan. </a:t>
            </a:r>
            <a:endParaRPr b="0" lang="en-PH" sz="1800" spc="-1" strike="noStrike">
              <a:solidFill>
                <a:srgbClr val="000000"/>
              </a:solidFill>
              <a:latin typeface="Lato"/>
            </a:endParaRPr>
          </a:p>
        </p:txBody>
      </p:sp>
      <p:sp>
        <p:nvSpPr>
          <p:cNvPr id="127" name=""/>
          <p:cNvSpPr/>
          <p:nvPr/>
        </p:nvSpPr>
        <p:spPr>
          <a:xfrm>
            <a:off x="-360" y="82836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14 – Sa Bahay ng mga Estudyante</a:t>
            </a:r>
            <a:endParaRPr b="0" lang="en-PH" sz="3600" spc="-1" strike="noStrike">
              <a:solidFill>
                <a:srgbClr val="000000"/>
              </a:solidFill>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
          <p:cNvSpPr/>
          <p:nvPr/>
        </p:nvSpPr>
        <p:spPr>
          <a:xfrm>
            <a:off x="379440" y="3600360"/>
            <a:ext cx="10780560" cy="2500560"/>
          </a:xfrm>
          <a:prstGeom prst="rect">
            <a:avLst/>
          </a:prstGeom>
          <a:noFill/>
          <a:ln w="0">
            <a:noFill/>
          </a:ln>
        </p:spPr>
        <p:style>
          <a:lnRef idx="0"/>
          <a:fillRef idx="0"/>
          <a:effectRef idx="0"/>
          <a:fontRef idx="minor"/>
        </p:style>
      </p:sp>
      <p:sp>
        <p:nvSpPr>
          <p:cNvPr id="129" name=""/>
          <p:cNvSpPr/>
          <p:nvPr/>
        </p:nvSpPr>
        <p:spPr>
          <a:xfrm>
            <a:off x="730080" y="252000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Kanilang napagkasunduang si Isagani ang makikipag-usap kay Ginoong Pasta. Buo na ang pasiya ng abogado na hindi makialam. Naisip niya na paikut-ikutin na lamang si Isagani at lilituhin sa malawak niyang pananalita sa pagbanggit ng mga batas at kautusan. Naunawaan ni Isagani na siya’y pinaaalis na kung kaya’t tumindig na siya upang magpaalam. </a:t>
            </a:r>
            <a:endParaRPr b="0" lang="en-PH" sz="2000" spc="-1" strike="noStrike">
              <a:solidFill>
                <a:srgbClr val="000000"/>
              </a:solidFill>
              <a:latin typeface="Lato"/>
            </a:endParaRPr>
          </a:p>
        </p:txBody>
      </p:sp>
      <p:sp>
        <p:nvSpPr>
          <p:cNvPr id="130" name=""/>
          <p:cNvSpPr/>
          <p:nvPr/>
        </p:nvSpPr>
        <p:spPr>
          <a:xfrm>
            <a:off x="0" y="162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15 – Si Ginoong Pasta</a:t>
            </a:r>
            <a:endParaRPr b="0" lang="en-PH" sz="3600" spc="-1" strike="noStrike">
              <a:solidFill>
                <a:srgbClr val="000000"/>
              </a:solidFill>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
          <p:cNvSpPr/>
          <p:nvPr/>
        </p:nvSpPr>
        <p:spPr>
          <a:xfrm>
            <a:off x="379440" y="3600360"/>
            <a:ext cx="10780560" cy="2500560"/>
          </a:xfrm>
          <a:prstGeom prst="rect">
            <a:avLst/>
          </a:prstGeom>
          <a:noFill/>
          <a:ln w="0">
            <a:noFill/>
          </a:ln>
        </p:spPr>
        <p:style>
          <a:lnRef idx="0"/>
          <a:fillRef idx="0"/>
          <a:effectRef idx="0"/>
          <a:fontRef idx="minor"/>
        </p:style>
      </p:sp>
      <p:sp>
        <p:nvSpPr>
          <p:cNvPr id="132" name=""/>
          <p:cNvSpPr/>
          <p:nvPr/>
        </p:nvSpPr>
        <p:spPr>
          <a:xfrm>
            <a:off x="730080" y="252000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Naghanda ng hapunan ang Intsik na si Quiroga at nais niyang maging konsul ng Tsina dito sa Pilipinas. Nang kaharap na si Simoun ay biglang nawala ang kaniyang ngiti at dumaing din sa marami niyang pautang. Nais ni Simoun na ilagay sa kaniyang bodega ang mga armas. Walang nagawa si Quiroga kung hindi ay pumayag sa nais ni Simoun dahil sa kaniyang pagkakautang. Matapos mag-usap ay lumabas na ang dalawa sa sala. Patuloy pa rin ang masasayang halakhakan at pag-uusap ng mga panauhin. </a:t>
            </a:r>
            <a:endParaRPr b="0" lang="en-PH" sz="2000" spc="-1" strike="noStrike">
              <a:solidFill>
                <a:srgbClr val="000000"/>
              </a:solidFill>
              <a:latin typeface="Lato"/>
            </a:endParaRPr>
          </a:p>
        </p:txBody>
      </p:sp>
      <p:sp>
        <p:nvSpPr>
          <p:cNvPr id="133" name=""/>
          <p:cNvSpPr/>
          <p:nvPr/>
        </p:nvSpPr>
        <p:spPr>
          <a:xfrm>
            <a:off x="0" y="162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16 – Ang Kapighatian ng Intsik</a:t>
            </a:r>
            <a:endParaRPr b="0" lang="en-PH" sz="3600" spc="-1" strike="noStrike">
              <a:solidFill>
                <a:srgbClr val="000000"/>
              </a:solidFill>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
          <p:cNvSpPr/>
          <p:nvPr/>
        </p:nvSpPr>
        <p:spPr>
          <a:xfrm>
            <a:off x="379440" y="3600360"/>
            <a:ext cx="10780560" cy="2500560"/>
          </a:xfrm>
          <a:prstGeom prst="rect">
            <a:avLst/>
          </a:prstGeom>
          <a:noFill/>
          <a:ln w="0">
            <a:noFill/>
          </a:ln>
        </p:spPr>
        <p:style>
          <a:lnRef idx="0"/>
          <a:fillRef idx="0"/>
          <a:effectRef idx="0"/>
          <a:fontRef idx="minor"/>
        </p:style>
      </p:sp>
      <p:sp>
        <p:nvSpPr>
          <p:cNvPr id="135" name=""/>
          <p:cNvSpPr/>
          <p:nvPr/>
        </p:nvSpPr>
        <p:spPr>
          <a:xfrm>
            <a:off x="730080" y="2218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Puno ng tao ang liwasan. Nalilibang na pinagmamasdan ni Padre Camorra ang mga magagandang dilag. Napadaan sila sa mga tindahan ng rebultong kahoy. Tuwang-tuwa silang naghahanap ng kahawig ng mga rebulto. Nauwi kay Simoun ang usapan dahil nakakita sila ng kahawig nito. Nang mapag-alamang wala ang alahero ay nasabi ni Padre Camorra na baka siya’y natakot na pagbayarin nila sa pagpasok sa palabas ni Mr. Leeds. Ngunit ayon naman kay Ben Zayb, marahil ay takot siyang mabunyag ang lihim na panlilinlang ng palabas. </a:t>
            </a:r>
            <a:endParaRPr b="0" lang="en-PH" sz="2000" spc="-1" strike="noStrike">
              <a:solidFill>
                <a:srgbClr val="000000"/>
              </a:solidFill>
              <a:latin typeface="Lato"/>
            </a:endParaRPr>
          </a:p>
        </p:txBody>
      </p:sp>
      <p:sp>
        <p:nvSpPr>
          <p:cNvPr id="136" name=""/>
          <p:cNvSpPr/>
          <p:nvPr/>
        </p:nvSpPr>
        <p:spPr>
          <a:xfrm>
            <a:off x="0" y="133236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17 – Ang Perya sa Quiapo</a:t>
            </a:r>
            <a:endParaRPr b="0" lang="en-PH" sz="3600" spc="-1" strike="noStrike">
              <a:solidFill>
                <a:srgbClr val="000000"/>
              </a:solidFill>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7" name=""/>
          <p:cNvSpPr/>
          <p:nvPr/>
        </p:nvSpPr>
        <p:spPr>
          <a:xfrm>
            <a:off x="379440" y="3600360"/>
            <a:ext cx="10780560" cy="2500560"/>
          </a:xfrm>
          <a:prstGeom prst="rect">
            <a:avLst/>
          </a:prstGeom>
          <a:noFill/>
          <a:ln w="0">
            <a:noFill/>
          </a:ln>
        </p:spPr>
        <p:style>
          <a:lnRef idx="0"/>
          <a:fillRef idx="0"/>
          <a:effectRef idx="0"/>
          <a:fontRef idx="minor"/>
        </p:style>
      </p:sp>
      <p:sp>
        <p:nvSpPr>
          <p:cNvPr id="138" name=""/>
          <p:cNvSpPr/>
          <p:nvPr/>
        </p:nvSpPr>
        <p:spPr>
          <a:xfrm>
            <a:off x="730080" y="221832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Siniyasat ni Ben Zayb ang loob ng tanghalan. Sinimulan ni Mr. Leeds ang palabas sa pagsasalaysay. Inilibot niya ang kahon sa mga manonood. Nang maibaba ni Mr. Leeds ang kahon, pagkabigkas ng “</a:t>
            </a:r>
            <a:r>
              <a:rPr b="0" i="1" lang="en-PH" sz="2000" spc="-1" strike="noStrike">
                <a:solidFill>
                  <a:srgbClr val="000000"/>
                </a:solidFill>
                <a:latin typeface="Lato"/>
                <a:ea typeface="Arial;Arial"/>
              </a:rPr>
              <a:t>Deremof</a:t>
            </a:r>
            <a:r>
              <a:rPr b="0" lang="en-PH" sz="2000" spc="-1" strike="noStrike">
                <a:solidFill>
                  <a:srgbClr val="000000"/>
                </a:solidFill>
                <a:latin typeface="Lato"/>
                <a:ea typeface="Arial;Arial"/>
              </a:rPr>
              <a:t>,” lumabas ang isang ulo. Nagsalaysay ang ulo. Titig na titig kay Padre Salvi ang espinghe habang nagsasalita ito. Biglang nagsisigaw si Padre Salvi at saka nawalan ito ng malay. Kinabukasan, agad pinag-utos na ipatigil ang palabas ni Mr. Leeds ngunit siya ay umuwi na’t nagtungo sa Hongkong.</a:t>
            </a:r>
            <a:endParaRPr b="0" lang="en-PH" sz="2000" spc="-1" strike="noStrike">
              <a:solidFill>
                <a:srgbClr val="000000"/>
              </a:solidFill>
              <a:latin typeface="Lato"/>
            </a:endParaRPr>
          </a:p>
        </p:txBody>
      </p:sp>
      <p:sp>
        <p:nvSpPr>
          <p:cNvPr id="139" name=""/>
          <p:cNvSpPr/>
          <p:nvPr/>
        </p:nvSpPr>
        <p:spPr>
          <a:xfrm>
            <a:off x="0" y="133236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18 – Ang mga Kadayaan</a:t>
            </a:r>
            <a:endParaRPr b="0" lang="en-PH" sz="3600" spc="-1" strike="noStrike">
              <a:solidFill>
                <a:srgbClr val="000000"/>
              </a:solidFill>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0" name=""/>
          <p:cNvSpPr/>
          <p:nvPr/>
        </p:nvSpPr>
        <p:spPr>
          <a:xfrm>
            <a:off x="379440" y="3259440"/>
            <a:ext cx="10780560" cy="2500560"/>
          </a:xfrm>
          <a:prstGeom prst="rect">
            <a:avLst/>
          </a:prstGeom>
          <a:noFill/>
          <a:ln w="0">
            <a:noFill/>
          </a:ln>
        </p:spPr>
        <p:style>
          <a:lnRef idx="0"/>
          <a:fillRef idx="0"/>
          <a:effectRef idx="0"/>
          <a:fontRef idx="minor"/>
        </p:style>
      </p:sp>
      <p:sp>
        <p:nvSpPr>
          <p:cNvPr id="141" name=""/>
          <p:cNvSpPr/>
          <p:nvPr/>
        </p:nvSpPr>
        <p:spPr>
          <a:xfrm>
            <a:off x="730080" y="169200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Napuno ng galit ang puso ni Placido Penintente nang lumabas sa klase. Napag-isipan niyang huwag nang ipagpatuloy ang pag-aaral. Umuwi siya sa bahay na tinutuluyan ngunit naabutan doon ang kaniyang inang si Kabesang Andang. Nang ipagpaalam ang pagtigil sa pag-aaral, ang ina ay naghinagpis. Umalis si Placido at nagtungo sa perya upang tumingin ng paninda. Paalis na sana ang binata nang makita niya ni Simoun. Sinundan niya ito at kinausap upang hingan ng tulong ang mag-aalahas. Dahil sa pagmamadali ay isinakay na lamang ni Simoun ang binata sa karuwahe. Tila nanayo ang mga balahibo ni Placido nang marinig ang pag-uusap. Kinabukasan ay nag-usap sila ng kaniyang ina at hindi na muling tumutol ang binata sa mungkahing ipagpatuloy ang kaniyang pag-aaral. </a:t>
            </a:r>
            <a:endParaRPr b="0" lang="en-PH" sz="2000" spc="-1" strike="noStrike">
              <a:solidFill>
                <a:srgbClr val="000000"/>
              </a:solidFill>
              <a:latin typeface="Lato"/>
            </a:endParaRPr>
          </a:p>
        </p:txBody>
      </p:sp>
      <p:sp>
        <p:nvSpPr>
          <p:cNvPr id="142" name=""/>
          <p:cNvSpPr/>
          <p:nvPr/>
        </p:nvSpPr>
        <p:spPr>
          <a:xfrm>
            <a:off x="0" y="90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19 – Ang Mitsa</a:t>
            </a:r>
            <a:endParaRPr b="0" lang="en-PH" sz="3600" spc="-1" strike="noStrike">
              <a:solidFill>
                <a:srgbClr val="000000"/>
              </a:solidFill>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3" name=""/>
          <p:cNvSpPr/>
          <p:nvPr/>
        </p:nvSpPr>
        <p:spPr>
          <a:xfrm>
            <a:off x="379440" y="3259440"/>
            <a:ext cx="10780560" cy="2500560"/>
          </a:xfrm>
          <a:prstGeom prst="rect">
            <a:avLst/>
          </a:prstGeom>
          <a:noFill/>
          <a:ln w="0">
            <a:noFill/>
          </a:ln>
        </p:spPr>
        <p:style>
          <a:lnRef idx="0"/>
          <a:fillRef idx="0"/>
          <a:effectRef idx="0"/>
          <a:fontRef idx="minor"/>
        </p:style>
      </p:sp>
      <p:sp>
        <p:nvSpPr>
          <p:cNvPr id="144" name=""/>
          <p:cNvSpPr/>
          <p:nvPr/>
        </p:nvSpPr>
        <p:spPr>
          <a:xfrm>
            <a:off x="730080" y="169200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Arial;Arial"/>
                <a:ea typeface="Arial;Arial"/>
              </a:rPr>
              <a:t>	</a:t>
            </a:r>
            <a:r>
              <a:rPr b="0" lang="en-PH" sz="2000" spc="-1" strike="noStrike">
                <a:solidFill>
                  <a:srgbClr val="000000"/>
                </a:solidFill>
                <a:latin typeface="Arial;Arial"/>
                <a:ea typeface="Arial;Arial"/>
              </a:rPr>
              <a:t>Ang desisyon hinggil sa pagpapatayo sa akademya ng Wikang Kastila ay nasa mga kamay ni Don Custudio na kilala sa tawag na “Buena Tinta.” Kinikilala, pinupuri, at nirerespeto ang Don sa Pilipinas, malayong-malayo naman sa pagtratong natatangap niya kapag siya ay nasa Espanya. Walang kumikilala at pumapansin sa kaniya kaya napagdesisyunan niyang bumalik sa Pilipinas. Sa kaniyang pagbabalik, iniatang sa kaniya ang pagbibigay ng desisyon ukol sa akademya ng Wikang Kastila. Ayaw niyang masira ang kaniyang reputasyon sa pagkakaroon ng mabilis na pag-iisip. Sa loob ng labinlimang araw, bumuo ng pasiya si Don Custudio ukol sa akademyang nais ng mga mag-aaral. </a:t>
            </a:r>
            <a:endParaRPr b="0" lang="en-PH" sz="2000" spc="-1" strike="noStrike">
              <a:solidFill>
                <a:srgbClr val="000000"/>
              </a:solidFill>
              <a:latin typeface="Lato"/>
            </a:endParaRPr>
          </a:p>
        </p:txBody>
      </p:sp>
      <p:sp>
        <p:nvSpPr>
          <p:cNvPr id="145" name=""/>
          <p:cNvSpPr/>
          <p:nvPr/>
        </p:nvSpPr>
        <p:spPr>
          <a:xfrm>
            <a:off x="0" y="90000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20 – Ang Nagpapalagay</a:t>
            </a:r>
            <a:endParaRPr b="0" lang="en-PH" sz="3600" spc="-1" strike="noStrike">
              <a:solidFill>
                <a:srgbClr val="000000"/>
              </a:solid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
          <p:cNvSpPr/>
          <p:nvPr/>
        </p:nvSpPr>
        <p:spPr>
          <a:xfrm>
            <a:off x="379440" y="3259440"/>
            <a:ext cx="10780560" cy="2500560"/>
          </a:xfrm>
          <a:prstGeom prst="rect">
            <a:avLst/>
          </a:prstGeom>
          <a:noFill/>
          <a:ln w="0">
            <a:noFill/>
          </a:ln>
        </p:spPr>
        <p:style>
          <a:lnRef idx="0"/>
          <a:fillRef idx="0"/>
          <a:effectRef idx="0"/>
          <a:fontRef idx="minor"/>
        </p:style>
      </p:sp>
      <p:sp>
        <p:nvSpPr>
          <p:cNvPr id="147" name=""/>
          <p:cNvSpPr/>
          <p:nvPr/>
        </p:nvSpPr>
        <p:spPr>
          <a:xfrm>
            <a:off x="730080" y="1080000"/>
            <a:ext cx="10790280" cy="12016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spcBef>
                <a:spcPts val="300"/>
              </a:spcBef>
              <a:spcAft>
                <a:spcPts val="300"/>
              </a:spcAft>
              <a:buNone/>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Lst>
            </a:pPr>
            <a:r>
              <a:rPr b="0" lang="en-PH" sz="2000" spc="-1" strike="noStrike">
                <a:solidFill>
                  <a:srgbClr val="000000"/>
                </a:solidFill>
                <a:latin typeface="Lato"/>
                <a:ea typeface="Arial;Arial"/>
              </a:rPr>
              <a:t>	</a:t>
            </a:r>
            <a:r>
              <a:rPr b="0" lang="en-PH" sz="2000" spc="-1" strike="noStrike">
                <a:solidFill>
                  <a:srgbClr val="000000"/>
                </a:solidFill>
                <a:latin typeface="Lato"/>
                <a:ea typeface="Arial;Arial"/>
              </a:rPr>
              <a:t>Inilarawan ang itsura ng Maynila sa tuwing may dumarayong dayuhang palabas. Sa Teatro de Variedades magaganap ang isang pagtatanghal, ang </a:t>
            </a:r>
            <a:r>
              <a:rPr b="0" i="1" lang="en-PH" sz="2000" spc="-1" strike="noStrike">
                <a:solidFill>
                  <a:srgbClr val="000000"/>
                </a:solidFill>
                <a:latin typeface="Lato"/>
                <a:ea typeface="Arial;Arial"/>
              </a:rPr>
              <a:t>Les Cloches de Corneville </a:t>
            </a:r>
            <a:r>
              <a:rPr b="0" lang="en-PH" sz="2000" spc="-1" strike="noStrike">
                <a:solidFill>
                  <a:srgbClr val="000000"/>
                </a:solidFill>
                <a:latin typeface="Lato"/>
                <a:ea typeface="Arial;Arial"/>
              </a:rPr>
              <a:t>ni Mr. Jouy. Ang nasabing dula ay bantog sa mga Pranses. Labis itong pinilahan at ikapito’t kalahati pa lamang ng gabi ay wala nang mabiling tiket. Samantala, mayroong anyong pulubing Kastila na tagadikit ng paskin para sa palabas ang nakapansin sa mga di-kilalang taong aaligid-aligid sa teatro. Siya ay si Camaroncocido. Sa gabing ito ay nahahati sa dalawang panig ang mga tao sa Maynila. Ayon kay Camaroncocido, ang mga prayle ay tutol sa palabas ngunit nanaig ang pagnanais na makakita ng naggandahang kababaihan samantalang ang iba ay sang-ayon naman. Narinig niya na nag-uusap ang isang nakasuot militar at ang mag-aalahas na si Simoun. Naulinigan niya ang pahayag gaya ng “ang hudyat ay isang putok.” Ang pag-uusap ay hinggil sa pag-aalsa ngunit siya ay nagkibit-balikat lamang. </a:t>
            </a:r>
            <a:endParaRPr b="0" lang="en-PH" sz="2000" spc="-1" strike="noStrike">
              <a:solidFill>
                <a:srgbClr val="000000"/>
              </a:solidFill>
              <a:latin typeface="Lato"/>
            </a:endParaRPr>
          </a:p>
        </p:txBody>
      </p:sp>
      <p:sp>
        <p:nvSpPr>
          <p:cNvPr id="148" name=""/>
          <p:cNvSpPr/>
          <p:nvPr/>
        </p:nvSpPr>
        <p:spPr>
          <a:xfrm>
            <a:off x="0" y="432360"/>
            <a:ext cx="12193560" cy="1187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spcBef>
                <a:spcPts val="300"/>
              </a:spcBef>
              <a:spcAft>
                <a:spcPts val="300"/>
              </a:spcAft>
              <a:tabLst>
                <a:tab algn="l" pos="0"/>
                <a:tab algn="l" pos="449280"/>
                <a:tab algn="l" pos="898560"/>
                <a:tab algn="l" pos="1347840"/>
                <a:tab algn="l" pos="1797120"/>
                <a:tab algn="l" pos="2246400"/>
                <a:tab algn="l" pos="2695680"/>
                <a:tab algn="l" pos="3144960"/>
                <a:tab algn="l" pos="3594240"/>
                <a:tab algn="l" pos="4043520"/>
                <a:tab algn="l" pos="4492800"/>
                <a:tab algn="l" pos="4941720"/>
                <a:tab algn="l" pos="5391000"/>
                <a:tab algn="l" pos="5840280"/>
                <a:tab algn="l" pos="6289560"/>
                <a:tab algn="l" pos="6738840"/>
                <a:tab algn="l" pos="7188120"/>
                <a:tab algn="l" pos="7637400"/>
                <a:tab algn="l" pos="8086680"/>
                <a:tab algn="l" pos="8535960"/>
                <a:tab algn="l" pos="8985240"/>
                <a:tab algn="l" pos="9434520"/>
                <a:tab algn="l" pos="9883800"/>
                <a:tab algn="l" pos="10333080"/>
                <a:tab algn="l" pos="10782360"/>
                <a:tab algn="l" pos="11231640"/>
                <a:tab algn="l" pos="11680920"/>
                <a:tab algn="l" pos="12130200"/>
              </a:tabLst>
            </a:pPr>
            <a:r>
              <a:rPr b="1" lang="en-PH" sz="3600" spc="-1" strike="noStrike">
                <a:solidFill>
                  <a:srgbClr val="000000"/>
                </a:solidFill>
                <a:latin typeface="Lato"/>
                <a:ea typeface="DejaVu Sans"/>
              </a:rPr>
              <a:t>KABANATA 21 – Ayos ng Maynila</a:t>
            </a:r>
            <a:endParaRPr b="0" lang="en-PH" sz="3600" spc="-1" strike="noStrike">
              <a:solidFill>
                <a:srgbClr val="000000"/>
              </a:solidFill>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9703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2023-07-11T15:05:57Z</dcterms:modified>
  <cp:revision>441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