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920" cy="685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800" cy="2791800"/>
          </a:xfrm>
          <a:prstGeom prst="rect">
            <a:avLst/>
          </a:prstGeom>
          <a:ln w="0">
            <a:noFill/>
          </a:ln>
        </p:spPr>
      </p:pic>
      <p:sp>
        <p:nvSpPr>
          <p:cNvPr id="2" name="Rectangle 5"/>
          <p:cNvSpPr/>
          <p:nvPr/>
        </p:nvSpPr>
        <p:spPr>
          <a:xfrm>
            <a:off x="3487320" y="1475280"/>
            <a:ext cx="8697240" cy="3855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7240" cy="376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920" cy="627840"/>
          </a:xfrm>
          <a:prstGeom prst="rect">
            <a:avLst/>
          </a:prstGeom>
          <a:ln w="0">
            <a:noFill/>
          </a:ln>
        </p:spPr>
      </p:pic>
      <p:sp>
        <p:nvSpPr>
          <p:cNvPr id="43" name="Rectangle 7"/>
          <p:cNvSpPr/>
          <p:nvPr/>
        </p:nvSpPr>
        <p:spPr>
          <a:xfrm>
            <a:off x="10868760" y="0"/>
            <a:ext cx="963360" cy="963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7440" cy="1027440"/>
          </a:xfrm>
          <a:prstGeom prst="rect">
            <a:avLst/>
          </a:prstGeom>
          <a:ln w="0">
            <a:noFill/>
          </a:ln>
        </p:spPr>
      </p:pic>
      <p:sp>
        <p:nvSpPr>
          <p:cNvPr id="45" name="TextBox 9"/>
          <p:cNvSpPr/>
          <p:nvPr/>
        </p:nvSpPr>
        <p:spPr>
          <a:xfrm>
            <a:off x="185400" y="6362280"/>
            <a:ext cx="468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240" cy="33775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80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Solving Word Problems Involving Discount, Markup,</a:t>
            </a:r>
            <a:endParaRPr b="0" lang="en-PH" sz="3600" spc="-1" strike="noStrike">
              <a:latin typeface="Arial"/>
            </a:endParaRPr>
          </a:p>
          <a:p>
            <a:pPr algn="ctr">
              <a:lnSpc>
                <a:spcPct val="100000"/>
              </a:lnSpc>
              <a:buNone/>
            </a:pPr>
            <a:r>
              <a:rPr b="1" lang="en-US" sz="3600" spc="-1" strike="noStrike">
                <a:solidFill>
                  <a:srgbClr val="ffffff"/>
                </a:solidFill>
                <a:latin typeface="Montserrat Medium"/>
                <a:ea typeface="DejaVu Sans"/>
              </a:rPr>
              <a:t>Commission, and Interest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p:nvPr>
        </p:nvSpPr>
        <p:spPr>
          <a:xfrm>
            <a:off x="83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ff00"/>
                </a:highlight>
                <a:latin typeface="Lato"/>
              </a:rPr>
              <a:t>Application 4: Commission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A commission is paid to an employee for selling merchandise. The commission is intended to motivate the salesperson to do his/her job well. When an agent sells a commodity or a set of goods on behalf of another person or company, he/she receives a certain percent of the sales. This is another kind of percentage that is called a commission. The percent taken off from the selling price is called the commission rate. </a:t>
            </a:r>
            <a:endParaRPr b="0" lang="en-PH" sz="1800" spc="-1" strike="noStrike">
              <a:latin typeface="Arial"/>
            </a:endParaRPr>
          </a:p>
          <a:p>
            <a:pPr>
              <a:lnSpc>
                <a:spcPct val="100000"/>
              </a:lnSpc>
              <a:buNone/>
            </a:pPr>
            <a:r>
              <a:rPr b="0" lang="en-PH" sz="1800" spc="-1" strike="noStrike">
                <a:latin typeface="Lato"/>
              </a:rPr>
              <a:t>It is applied to the selling price to get the commission.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Commission = Commission Rate × Selling Price</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7"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650160" y="1260000"/>
            <a:ext cx="10329480" cy="720000"/>
          </a:xfrm>
          <a:prstGeom prst="rect">
            <a:avLst/>
          </a:prstGeom>
          <a:solidFill>
            <a:srgbClr val="d4ea6b"/>
          </a:solidFill>
          <a:ln w="72000">
            <a:solidFill>
              <a:srgbClr val="3465a4"/>
            </a:solidFill>
            <a:round/>
          </a:ln>
        </p:spPr>
        <p:style>
          <a:lnRef idx="0"/>
          <a:fillRef idx="0"/>
          <a:effectRef idx="0"/>
          <a:fontRef idx="minor"/>
        </p:style>
      </p:sp>
      <p:sp>
        <p:nvSpPr>
          <p:cNvPr id="149" name="PlaceHolder 1"/>
          <p:cNvSpPr>
            <a:spLocks noGrp="1"/>
          </p:cNvSpPr>
          <p:nvPr>
            <p:ph/>
          </p:nvPr>
        </p:nvSpPr>
        <p:spPr>
          <a:xfrm>
            <a:off x="83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Problem 4.1:</a:t>
            </a:r>
            <a:r>
              <a:rPr b="0" lang="en-PH" sz="1800" spc="-1" strike="noStrike">
                <a:latin typeface="Lato"/>
              </a:rPr>
              <a:t> An insurance agent receives a 25% commission after selling a COVID-19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insurance policy for ₱15,000.00. How much commission will the agent receive?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The selling price is ₱15,000.00, and the commission rate is 25%.</a:t>
            </a:r>
            <a:endParaRPr b="0" lang="en-PH" sz="1800" spc="-1" strike="noStrike">
              <a:latin typeface="Arial"/>
            </a:endParaRPr>
          </a:p>
          <a:p>
            <a:pPr>
              <a:lnSpc>
                <a:spcPct val="100000"/>
              </a:lnSpc>
              <a:buNone/>
            </a:pPr>
            <a:r>
              <a:rPr b="0" lang="en-PH" sz="1800" spc="-1" strike="noStrike">
                <a:latin typeface="Lato"/>
              </a:rPr>
              <a:t>Solve the commission by multiplying the selling price and the commission rate.</a:t>
            </a:r>
            <a:endParaRPr b="0" lang="en-PH" sz="1800" spc="-1" strike="noStrike">
              <a:latin typeface="Arial"/>
            </a:endParaRPr>
          </a:p>
          <a:p>
            <a:pPr>
              <a:lnSpc>
                <a:spcPct val="100000"/>
              </a:lnSpc>
              <a:buNone/>
            </a:pPr>
            <a:r>
              <a:rPr b="0" lang="en-PH" sz="1800" spc="-1" strike="noStrike">
                <a:latin typeface="Lato"/>
              </a:rPr>
              <a:t>Commission = ₱15,000.00 x 0.25</a:t>
            </a:r>
            <a:endParaRPr b="0" lang="en-PH" sz="1800" spc="-1" strike="noStrike">
              <a:latin typeface="Arial"/>
            </a:endParaRPr>
          </a:p>
          <a:p>
            <a:pPr>
              <a:lnSpc>
                <a:spcPct val="100000"/>
              </a:lnSpc>
              <a:buNone/>
            </a:pPr>
            <a:r>
              <a:rPr b="0" lang="en-PH" sz="1800" spc="-1" strike="noStrike">
                <a:latin typeface="Lato"/>
              </a:rPr>
              <a:t>Commission = ₱3,750.00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agent receives a </a:t>
            </a:r>
            <a:r>
              <a:rPr b="1" lang="en-PH" sz="1800" spc="-1" strike="noStrike">
                <a:latin typeface="Lato"/>
              </a:rPr>
              <a:t>₱3,750.00</a:t>
            </a:r>
            <a:r>
              <a:rPr b="0" lang="en-PH" sz="1800" spc="-1" strike="noStrike">
                <a:latin typeface="Lato"/>
              </a:rPr>
              <a:t> commission for the sale.</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50"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650160" y="1260000"/>
            <a:ext cx="10329480" cy="720000"/>
          </a:xfrm>
          <a:prstGeom prst="rect">
            <a:avLst/>
          </a:prstGeom>
          <a:solidFill>
            <a:srgbClr val="d4ea6b"/>
          </a:solidFill>
          <a:ln w="72000">
            <a:solidFill>
              <a:srgbClr val="3465a4"/>
            </a:solidFill>
            <a:round/>
          </a:ln>
        </p:spPr>
        <p:style>
          <a:lnRef idx="0"/>
          <a:fillRef idx="0"/>
          <a:effectRef idx="0"/>
          <a:fontRef idx="minor"/>
        </p:style>
      </p:sp>
      <p:sp>
        <p:nvSpPr>
          <p:cNvPr id="152" name="PlaceHolder 1"/>
          <p:cNvSpPr>
            <a:spLocks noGrp="1"/>
          </p:cNvSpPr>
          <p:nvPr>
            <p:ph/>
          </p:nvPr>
        </p:nvSpPr>
        <p:spPr>
          <a:xfrm>
            <a:off x="83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Problem 4.2:</a:t>
            </a:r>
            <a:r>
              <a:rPr b="0" lang="en-PH" sz="1800" spc="-1" strike="noStrike">
                <a:latin typeface="Lato"/>
              </a:rPr>
              <a:t> A salesperson earned a ₱25,000.00 commission. If he works on a commission </a:t>
            </a:r>
            <a:r>
              <a:rPr b="0" lang="en-PH" sz="1800" spc="-1" strike="noStrike">
                <a:latin typeface="Lato"/>
              </a:rPr>
              <a:t>	</a:t>
            </a:r>
            <a:r>
              <a:rPr b="0" lang="en-PH" sz="1800" spc="-1" strike="noStrike">
                <a:latin typeface="Lato"/>
              </a:rPr>
              <a:t>	</a:t>
            </a:r>
            <a:r>
              <a:rPr b="0" lang="en-PH" sz="1800" spc="-1" strike="noStrike">
                <a:latin typeface="Lato"/>
              </a:rPr>
              <a:t>                  rate of 15%, how much were his total sales?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commission is ₱25,000.00, and the commission rate is 15%. It is</a:t>
            </a:r>
            <a:endParaRPr b="0" lang="en-PH" sz="1800" spc="-1" strike="noStrike">
              <a:latin typeface="Arial"/>
            </a:endParaRPr>
          </a:p>
          <a:p>
            <a:pPr>
              <a:lnSpc>
                <a:spcPct val="100000"/>
              </a:lnSpc>
              <a:buNone/>
            </a:pPr>
            <a:r>
              <a:rPr b="0" lang="en-PH" sz="1800" spc="-1" strike="noStrike">
                <a:latin typeface="Lato"/>
              </a:rPr>
              <a:t>the selling price that you need to solve for.</a:t>
            </a:r>
            <a:endParaRPr b="0" lang="en-PH" sz="1800" spc="-1" strike="noStrike">
              <a:latin typeface="Arial"/>
            </a:endParaRPr>
          </a:p>
          <a:p>
            <a:pPr>
              <a:lnSpc>
                <a:spcPct val="100000"/>
              </a:lnSpc>
              <a:buNone/>
            </a:pPr>
            <a:r>
              <a:rPr b="0" lang="en-PH" sz="1800" spc="-1" strike="noStrike">
                <a:latin typeface="Lato"/>
              </a:rPr>
              <a:t>To solve for the selling price, divide the commission by the commission rate.</a:t>
            </a:r>
            <a:endParaRPr b="0" lang="en-PH" sz="1800" spc="-1" strike="noStrike">
              <a:latin typeface="Arial"/>
            </a:endParaRPr>
          </a:p>
          <a:p>
            <a:pPr>
              <a:lnSpc>
                <a:spcPct val="100000"/>
              </a:lnSpc>
              <a:buNone/>
            </a:pPr>
            <a:r>
              <a:rPr b="0" lang="en-PH" sz="1800" spc="-1" strike="noStrike">
                <a:latin typeface="Lato"/>
              </a:rPr>
              <a:t>Selling Price = 25,000 ÷ 0.15 = 166,666.67</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 the selling price is </a:t>
            </a:r>
            <a:r>
              <a:rPr b="1" lang="en-PH" sz="1800" spc="-1" strike="noStrike">
                <a:latin typeface="Lato"/>
              </a:rPr>
              <a:t>₱166,666.67.</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53"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p:nvPr>
        </p:nvSpPr>
        <p:spPr>
          <a:xfrm>
            <a:off x="83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ff00"/>
                </a:highlight>
                <a:latin typeface="Lato"/>
              </a:rPr>
              <a:t>Application 5: Sales Tax</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Sales tax is the amount added to the price of an item purchased. It is a tax that is imposed by the government on the sale of goods and services.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To solve for the sales tax, multiply the amount of the purchased item by the tax rate.</a:t>
            </a:r>
            <a:endParaRPr b="0" lang="en-PH" sz="1800" spc="-1" strike="noStrike">
              <a:latin typeface="Arial"/>
            </a:endParaRPr>
          </a:p>
          <a:p>
            <a:pPr>
              <a:lnSpc>
                <a:spcPct val="100000"/>
              </a:lnSpc>
              <a:buNone/>
            </a:pPr>
            <a:r>
              <a:rPr b="1" lang="en-PH" sz="1800" spc="-1" strike="noStrike">
                <a:latin typeface="Lato"/>
              </a:rPr>
              <a:t>         </a:t>
            </a:r>
            <a:r>
              <a:rPr b="1" lang="en-PH" sz="1800" spc="-1" strike="noStrike">
                <a:latin typeface="Lato"/>
              </a:rPr>
              <a:t>Sales Tax = Amount of the Purchased Item × Tax Rate</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55"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650160" y="1260000"/>
            <a:ext cx="10329480" cy="899640"/>
          </a:xfrm>
          <a:prstGeom prst="rect">
            <a:avLst/>
          </a:prstGeom>
          <a:solidFill>
            <a:srgbClr val="d4ea6b"/>
          </a:solidFill>
          <a:ln w="72000">
            <a:solidFill>
              <a:srgbClr val="3465a4"/>
            </a:solidFill>
            <a:round/>
          </a:ln>
        </p:spPr>
        <p:style>
          <a:lnRef idx="0"/>
          <a:fillRef idx="0"/>
          <a:effectRef idx="0"/>
          <a:fontRef idx="minor"/>
        </p:style>
      </p:sp>
      <p:sp>
        <p:nvSpPr>
          <p:cNvPr id="157" name="PlaceHolder 1"/>
          <p:cNvSpPr>
            <a:spLocks noGrp="1"/>
          </p:cNvSpPr>
          <p:nvPr>
            <p:ph/>
          </p:nvPr>
        </p:nvSpPr>
        <p:spPr>
          <a:xfrm>
            <a:off x="830160" y="720000"/>
            <a:ext cx="10149480" cy="4344120"/>
          </a:xfrm>
          <a:prstGeom prst="rect">
            <a:avLst/>
          </a:prstGeom>
          <a:noFill/>
          <a:ln w="0">
            <a:noFill/>
          </a:ln>
        </p:spPr>
        <p:txBody>
          <a:bodyPr lIns="0" rIns="0" tIns="0" bIns="0" anchor="t">
            <a:normAutofit/>
          </a:bodyPr>
          <a:p>
            <a:pPr>
              <a:lnSpc>
                <a:spcPct val="100000"/>
              </a:lnSpc>
              <a:buNone/>
            </a:pPr>
            <a:r>
              <a:rPr b="0"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Problem 5.1:</a:t>
            </a:r>
            <a:r>
              <a:rPr b="0" lang="en-PH" sz="1800" spc="-1" strike="noStrike">
                <a:latin typeface="Lato"/>
              </a:rPr>
              <a:t> You bought a coloring book for ₱65.00. If a 12% sales tax will be imposed, how </a:t>
            </a:r>
            <a:r>
              <a:rPr b="0" lang="en-PH" sz="1800" spc="-1" strike="noStrike">
                <a:latin typeface="Lato"/>
              </a:rPr>
              <a:t>	</a:t>
            </a:r>
            <a:r>
              <a:rPr b="0" lang="en-PH" sz="1800" spc="-1" strike="noStrike">
                <a:latin typeface="Lato"/>
              </a:rPr>
              <a:t>	</a:t>
            </a:r>
            <a:r>
              <a:rPr b="0" lang="en-PH" sz="1800" spc="-1" strike="noStrike">
                <a:latin typeface="Lato"/>
              </a:rPr>
              <a:t>                  much will you pay in total?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Amount of the purchased item is ₱65.00.</a:t>
            </a:r>
            <a:endParaRPr b="0" lang="en-PH" sz="1800" spc="-1" strike="noStrike">
              <a:latin typeface="Arial"/>
            </a:endParaRPr>
          </a:p>
          <a:p>
            <a:pPr>
              <a:lnSpc>
                <a:spcPct val="100000"/>
              </a:lnSpc>
              <a:buNone/>
            </a:pPr>
            <a:r>
              <a:rPr b="0" lang="en-PH" sz="1800" spc="-1" strike="noStrike">
                <a:latin typeface="Lato"/>
              </a:rPr>
              <a:t>Sales tax rate is 12% or 0.12.</a:t>
            </a:r>
            <a:endParaRPr b="0" lang="en-PH" sz="1800" spc="-1" strike="noStrike">
              <a:latin typeface="Arial"/>
            </a:endParaRPr>
          </a:p>
          <a:p>
            <a:pPr>
              <a:lnSpc>
                <a:spcPct val="100000"/>
              </a:lnSpc>
              <a:buNone/>
            </a:pPr>
            <a:r>
              <a:rPr b="0" lang="en-PH" sz="1800" spc="-1" strike="noStrike">
                <a:latin typeface="Lato"/>
              </a:rPr>
              <a:t>Sales tax = ₱65.00 x 0.12 = 7.80</a:t>
            </a:r>
            <a:endParaRPr b="0" lang="en-PH" sz="1800" spc="-1" strike="noStrike">
              <a:latin typeface="Arial"/>
            </a:endParaRPr>
          </a:p>
          <a:p>
            <a:pPr>
              <a:lnSpc>
                <a:spcPct val="100000"/>
              </a:lnSpc>
              <a:buNone/>
            </a:pPr>
            <a:r>
              <a:rPr b="0" lang="en-PH" sz="1800" spc="-1" strike="noStrike">
                <a:latin typeface="Lato"/>
              </a:rPr>
              <a:t>The amount that you will pay in total is ₱65.00 + ₱7.80 = ₱72.80.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Hence, you will pay</a:t>
            </a:r>
            <a:r>
              <a:rPr b="1" lang="en-PH" sz="1800" spc="-1" strike="noStrike">
                <a:latin typeface="Lato"/>
              </a:rPr>
              <a:t> ₱72.80 for the coloring book.</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58"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650160" y="1440360"/>
            <a:ext cx="10329480" cy="899640"/>
          </a:xfrm>
          <a:prstGeom prst="rect">
            <a:avLst/>
          </a:prstGeom>
          <a:solidFill>
            <a:srgbClr val="d4ea6b"/>
          </a:solidFill>
          <a:ln w="72000">
            <a:solidFill>
              <a:srgbClr val="3465a4"/>
            </a:solidFill>
            <a:round/>
          </a:ln>
        </p:spPr>
        <p:style>
          <a:lnRef idx="0"/>
          <a:fillRef idx="0"/>
          <a:effectRef idx="0"/>
          <a:fontRef idx="minor"/>
        </p:style>
      </p:sp>
      <p:sp>
        <p:nvSpPr>
          <p:cNvPr id="160" name="PlaceHolder 1"/>
          <p:cNvSpPr>
            <a:spLocks noGrp="1"/>
          </p:cNvSpPr>
          <p:nvPr>
            <p:ph/>
          </p:nvPr>
        </p:nvSpPr>
        <p:spPr>
          <a:xfrm>
            <a:off x="83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Problem 5.2: </a:t>
            </a:r>
            <a:r>
              <a:rPr b="0" lang="en-PH" sz="1800" spc="-1" strike="noStrike">
                <a:latin typeface="Lato"/>
              </a:rPr>
              <a:t>A sales tax of ₱780.25 represents 12% of the original amount of the items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purchased. What is the original amount of the items?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The sales tax is ₱780.25, and the tax rate is 12%. To solve for the amount</a:t>
            </a:r>
            <a:endParaRPr b="0" lang="en-PH" sz="1800" spc="-1" strike="noStrike">
              <a:latin typeface="Arial"/>
            </a:endParaRPr>
          </a:p>
          <a:p>
            <a:pPr>
              <a:lnSpc>
                <a:spcPct val="100000"/>
              </a:lnSpc>
              <a:buNone/>
            </a:pPr>
            <a:r>
              <a:rPr b="0" lang="en-PH" sz="1800" spc="-1" strike="noStrike">
                <a:latin typeface="Lato"/>
              </a:rPr>
              <a:t>of the purchased item, divide the sales tax by the tax rate.</a:t>
            </a:r>
            <a:endParaRPr b="0" lang="en-PH" sz="1800" spc="-1" strike="noStrike">
              <a:latin typeface="Arial"/>
            </a:endParaRPr>
          </a:p>
          <a:p>
            <a:pPr>
              <a:lnSpc>
                <a:spcPct val="100000"/>
              </a:lnSpc>
              <a:buNone/>
            </a:pPr>
            <a:r>
              <a:rPr b="0" lang="en-PH" sz="1800" spc="-1" strike="noStrike">
                <a:latin typeface="Lato"/>
              </a:rPr>
              <a:t>Amount = ₱780.25 ÷ 0.12 = 6,502.08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 the original amount of the items is </a:t>
            </a:r>
            <a:r>
              <a:rPr b="1" lang="en-PH" sz="1800" spc="-1" strike="noStrike">
                <a:latin typeface="Lato"/>
              </a:rPr>
              <a:t>₱6,502.08.</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61"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65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ff38"/>
                </a:highlight>
                <a:latin typeface="Lato"/>
              </a:rPr>
              <a:t>Application 1:Interest </a:t>
            </a:r>
            <a:endParaRPr b="0" lang="en-PH" sz="1800" spc="-1" strike="noStrike">
              <a:latin typeface="Arial"/>
            </a:endParaRPr>
          </a:p>
          <a:p>
            <a:pPr>
              <a:lnSpc>
                <a:spcPct val="100000"/>
              </a:lnSpc>
              <a:buNone/>
            </a:pPr>
            <a:r>
              <a:rPr b="0" lang="en-PH" sz="1800" spc="-1" strike="noStrike">
                <a:latin typeface="Lato"/>
              </a:rPr>
              <a:t> </a:t>
            </a:r>
            <a:r>
              <a:rPr b="1" lang="en-PH" sz="1800" spc="-1" strike="noStrike">
                <a:latin typeface="Lato"/>
              </a:rPr>
              <a:t>        </a:t>
            </a:r>
            <a:endParaRPr b="0" lang="en-PH" sz="1800" spc="-1" strike="noStrike">
              <a:latin typeface="Arial"/>
            </a:endParaRPr>
          </a:p>
          <a:p>
            <a:pPr>
              <a:lnSpc>
                <a:spcPct val="100000"/>
              </a:lnSpc>
              <a:buNone/>
            </a:pPr>
            <a:r>
              <a:rPr b="1" lang="en-PH" sz="1800" spc="-1" strike="noStrike">
                <a:latin typeface="Lato"/>
              </a:rPr>
              <a:t>        </a:t>
            </a:r>
            <a:r>
              <a:rPr b="1" lang="en-PH" sz="1800" spc="-1" strike="noStrike">
                <a:latin typeface="Lato"/>
              </a:rPr>
              <a:t>Interest</a:t>
            </a:r>
            <a:r>
              <a:rPr b="0" lang="en-PH" sz="1800" spc="-1" strike="noStrike">
                <a:latin typeface="Lato"/>
              </a:rPr>
              <a:t> is the extra money that you pay if you borrowed money. Interest can also be the extra money that you receive if you invested your money. This is what happens when you invest your money in a bank.</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        </a:t>
            </a:r>
            <a:r>
              <a:rPr b="1" lang="en-PH" sz="1800" spc="-1" strike="noStrike">
                <a:latin typeface="Lato"/>
              </a:rPr>
              <a:t>Simple Interest</a:t>
            </a:r>
            <a:endParaRPr b="0" lang="en-PH" sz="1800" spc="-1" strike="noStrike">
              <a:latin typeface="Arial"/>
            </a:endParaRPr>
          </a:p>
          <a:p>
            <a:pPr>
              <a:lnSpc>
                <a:spcPct val="100000"/>
              </a:lnSpc>
              <a:buNone/>
            </a:pPr>
            <a:r>
              <a:rPr b="0" lang="en-PH" sz="1800" spc="-1" strike="noStrike">
                <a:latin typeface="Lato"/>
              </a:rPr>
              <a:t>In </a:t>
            </a:r>
            <a:r>
              <a:rPr b="1" lang="en-PH" sz="1800" spc="-1" strike="noStrike">
                <a:latin typeface="Lato"/>
              </a:rPr>
              <a:t>simple interest</a:t>
            </a:r>
            <a:r>
              <a:rPr b="0" lang="en-PH" sz="1800" spc="-1" strike="noStrike">
                <a:latin typeface="Lato"/>
              </a:rPr>
              <a:t>, the interest is calculated based on the principal amount.</a:t>
            </a:r>
            <a:endParaRPr b="0" lang="en-PH" sz="1800" spc="-1" strike="noStrike">
              <a:latin typeface="Arial"/>
            </a:endParaRPr>
          </a:p>
          <a:p>
            <a:pPr>
              <a:lnSpc>
                <a:spcPct val="100000"/>
              </a:lnSpc>
              <a:buNone/>
            </a:pPr>
            <a:r>
              <a:rPr b="0" lang="en-PH" sz="1800" spc="-1" strike="noStrike">
                <a:latin typeface="Lato"/>
              </a:rPr>
              <a:t>There are three terms that you must remember about simple interest. These terms are:</a:t>
            </a:r>
            <a:endParaRPr b="0" lang="en-PH" sz="1800" spc="-1" strike="noStrike">
              <a:latin typeface="Arial"/>
            </a:endParaRPr>
          </a:p>
          <a:p>
            <a:pPr>
              <a:lnSpc>
                <a:spcPct val="100000"/>
              </a:lnSpc>
              <a:buNone/>
            </a:pPr>
            <a:r>
              <a:rPr b="1" lang="en-PH" sz="1800" spc="-1" strike="noStrike">
                <a:latin typeface="Lato"/>
              </a:rPr>
              <a:t>           </a:t>
            </a:r>
            <a:r>
              <a:rPr b="1" lang="en-PH" sz="1800" spc="-1" strike="noStrike">
                <a:latin typeface="Lato"/>
              </a:rPr>
              <a:t>Principal</a:t>
            </a:r>
            <a:r>
              <a:rPr b="0" lang="en-PH" sz="1800" spc="-1" strike="noStrike">
                <a:latin typeface="Lato"/>
              </a:rPr>
              <a:t> – the amount of money borrowed, invested, or deposited.</a:t>
            </a:r>
            <a:endParaRPr b="0" lang="en-PH" sz="1800" spc="-1" strike="noStrike">
              <a:latin typeface="Arial"/>
            </a:endParaRPr>
          </a:p>
          <a:p>
            <a:pPr>
              <a:lnSpc>
                <a:spcPct val="100000"/>
              </a:lnSpc>
              <a:buNone/>
            </a:pPr>
            <a:r>
              <a:rPr b="1" lang="en-PH" sz="1800" spc="-1" strike="noStrike">
                <a:latin typeface="Lato"/>
              </a:rPr>
              <a:t>           </a:t>
            </a:r>
            <a:r>
              <a:rPr b="1" lang="en-PH" sz="1800" spc="-1" strike="noStrike">
                <a:latin typeface="Lato"/>
              </a:rPr>
              <a:t>Rate of Interest</a:t>
            </a:r>
            <a:r>
              <a:rPr b="0" lang="en-PH" sz="1800" spc="-1" strike="noStrike">
                <a:latin typeface="Lato"/>
              </a:rPr>
              <a:t> – it is the percent that will be applied to the principal.</a:t>
            </a:r>
            <a:endParaRPr b="0" lang="en-PH" sz="1800" spc="-1" strike="noStrike">
              <a:latin typeface="Arial"/>
            </a:endParaRPr>
          </a:p>
          <a:p>
            <a:pPr>
              <a:lnSpc>
                <a:spcPct val="100000"/>
              </a:lnSpc>
              <a:buNone/>
            </a:pPr>
            <a:r>
              <a:rPr b="1" lang="en-PH" sz="1800" spc="-1" strike="noStrike">
                <a:latin typeface="Lato"/>
              </a:rPr>
              <a:t>           </a:t>
            </a:r>
            <a:r>
              <a:rPr b="1" lang="en-PH" sz="1800" spc="-1" strike="noStrike">
                <a:latin typeface="Lato"/>
              </a:rPr>
              <a:t>Time</a:t>
            </a:r>
            <a:r>
              <a:rPr b="0" lang="en-PH" sz="1800" spc="-1" strike="noStrike">
                <a:latin typeface="Lato"/>
              </a:rPr>
              <a:t> – it is the length of time in years that money will be borrowed or invested.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Simple Interest can be computed using the formula:</a:t>
            </a:r>
            <a:endParaRPr b="0" lang="en-PH" sz="1800" spc="-1" strike="noStrike">
              <a:latin typeface="Arial"/>
            </a:endParaRPr>
          </a:p>
          <a:p>
            <a:pPr>
              <a:lnSpc>
                <a:spcPct val="100000"/>
              </a:lnSpc>
              <a:buNone/>
            </a:pPr>
            <a:r>
              <a:rPr b="0" lang="en-PH" sz="1800" spc="-1" strike="noStrike">
                <a:latin typeface="Lato"/>
              </a:rPr>
              <a:t>                       </a:t>
            </a:r>
            <a:r>
              <a:rPr b="1" lang="en-PH" sz="1800" spc="-1" strike="noStrike">
                <a:latin typeface="Lato"/>
              </a:rPr>
              <a:t> </a:t>
            </a:r>
            <a:r>
              <a:rPr b="1" lang="en-PH" sz="1800" spc="-1" strike="noStrike">
                <a:latin typeface="Lato"/>
              </a:rPr>
              <a:t>Interest = Principal × Rate × Time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6"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650160" y="1260000"/>
            <a:ext cx="10329480" cy="1079640"/>
          </a:xfrm>
          <a:prstGeom prst="rect">
            <a:avLst/>
          </a:prstGeom>
          <a:solidFill>
            <a:srgbClr val="d4ea6b"/>
          </a:solidFill>
          <a:ln w="72000">
            <a:solidFill>
              <a:srgbClr val="3465a4"/>
            </a:solidFill>
            <a:round/>
          </a:ln>
        </p:spPr>
        <p:style>
          <a:lnRef idx="0"/>
          <a:fillRef idx="0"/>
          <a:effectRef idx="0"/>
          <a:fontRef idx="minor"/>
        </p:style>
      </p:sp>
      <p:sp>
        <p:nvSpPr>
          <p:cNvPr id="128" name="PlaceHolder 1"/>
          <p:cNvSpPr>
            <a:spLocks noGrp="1"/>
          </p:cNvSpPr>
          <p:nvPr>
            <p:ph/>
          </p:nvPr>
        </p:nvSpPr>
        <p:spPr>
          <a:xfrm>
            <a:off x="65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Problem 1.1:</a:t>
            </a:r>
            <a:r>
              <a:rPr b="0" lang="en-PH" sz="1800" spc="-1" strike="noStrike">
                <a:latin typeface="Lato"/>
              </a:rPr>
              <a:t> A lending institution offers a loan with a simple interest of 6.75% every year. If a </a:t>
            </a:r>
            <a:r>
              <a:rPr b="0" lang="en-PH" sz="1800" spc="-1" strike="noStrike">
                <a:latin typeface="Lato"/>
              </a:rPr>
              <a:t>	</a:t>
            </a:r>
            <a:r>
              <a:rPr b="0" lang="en-PH" sz="1800" spc="-1" strike="noStrike">
                <a:latin typeface="Lato"/>
              </a:rPr>
              <a:t>	</a:t>
            </a:r>
            <a:r>
              <a:rPr b="0" lang="en-PH" sz="1800" spc="-1" strike="noStrike">
                <a:latin typeface="Lato"/>
              </a:rPr>
              <a:t>                  person borrows ₱50,000.00 to be paid in 30 months, how much is the interest that </a:t>
            </a:r>
            <a:r>
              <a:rPr b="0" lang="en-PH" sz="1800" spc="-1" strike="noStrike">
                <a:latin typeface="Lato"/>
              </a:rPr>
              <a:t>	</a:t>
            </a:r>
            <a:r>
              <a:rPr b="0" lang="en-PH" sz="1800" spc="-1" strike="noStrike">
                <a:latin typeface="Lato"/>
              </a:rPr>
              <a:t>                  has to be paid?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Principal = ₱50,000.00</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Rate = 6.75% = 0.0675</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Time = 30 months is the same as 2 and 1/2 years, which is equal to 2.5 years.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Interest = Principal × Rate × Time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Interest = 50,000 × 0.0675 × 2.5 = 8,437.5</a:t>
            </a:r>
            <a:endParaRPr b="0" lang="en-PH" sz="1800" spc="-1" strike="noStrike">
              <a:latin typeface="Arial"/>
            </a:endParaRPr>
          </a:p>
          <a:p>
            <a:pPr>
              <a:lnSpc>
                <a:spcPct val="100000"/>
              </a:lnSpc>
              <a:buNone/>
            </a:pPr>
            <a:r>
              <a:rPr b="0" lang="en-PH" sz="1800" spc="-1" strike="noStrike">
                <a:latin typeface="Lato"/>
              </a:rPr>
              <a:t>The interest that has to be paid is ₱8,437.50.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9"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650160" y="1260000"/>
            <a:ext cx="10329480" cy="899640"/>
          </a:xfrm>
          <a:prstGeom prst="rect">
            <a:avLst/>
          </a:prstGeom>
          <a:solidFill>
            <a:srgbClr val="d4ea6b"/>
          </a:solidFill>
          <a:ln w="72000">
            <a:solidFill>
              <a:srgbClr val="3465a4"/>
            </a:solidFill>
            <a:round/>
          </a:ln>
        </p:spPr>
        <p:style>
          <a:lnRef idx="0"/>
          <a:fillRef idx="0"/>
          <a:effectRef idx="0"/>
          <a:fontRef idx="minor"/>
        </p:style>
      </p:sp>
      <p:sp>
        <p:nvSpPr>
          <p:cNvPr id="131" name="PlaceHolder 1"/>
          <p:cNvSpPr>
            <a:spLocks noGrp="1"/>
          </p:cNvSpPr>
          <p:nvPr>
            <p:ph/>
          </p:nvPr>
        </p:nvSpPr>
        <p:spPr>
          <a:xfrm>
            <a:off x="65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Problem 1.2: </a:t>
            </a:r>
            <a:r>
              <a:rPr b="0" lang="en-PH" sz="1800" spc="-1" strike="noStrike">
                <a:latin typeface="Lato"/>
              </a:rPr>
              <a:t>Your mother deposited ₱12,000.00 in a bank and left the money for a year. Her new balance became ₱12,096.00 after adding the interest. What is the interest rate per year?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Before solving for the interest rate, solve for the interest by subtracting ₱12,096.00 and ₱12,000.00. The interest is ₱96.00.</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Interest = ₱96.00</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Principal = ₱12,000.00</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Time = 1 year</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Interest = Principal × Rate × Time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96 = ₱12,000 × Rate × 1 year</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Rate = 96 ÷ 12,000 = 0.008 or 0.8%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 the interest rate is </a:t>
            </a:r>
            <a:r>
              <a:rPr b="1" lang="en-PH" sz="1800" spc="-1" strike="noStrike">
                <a:latin typeface="Lato"/>
              </a:rPr>
              <a:t>0.8%.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2"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p:nvPr>
        </p:nvSpPr>
        <p:spPr>
          <a:xfrm>
            <a:off x="65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ff6d"/>
                </a:highlight>
                <a:latin typeface="Lato"/>
              </a:rPr>
              <a:t>Application 2: Discounts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Malls and shopping centers usually place items on sale, especially during paydays. This is when they sell their goods or items at a reduced price. A certain amount called percentage is deducted from the original price. This amount deducted is called a discount. When the discount is subtracted from the original price, the reduced price is called discounted price.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To solve for discount, multiply the original price by the discount rate.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                    </a:t>
            </a:r>
            <a:r>
              <a:rPr b="1" lang="en-PH" sz="1800" spc="-1" strike="noStrike">
                <a:latin typeface="Lato"/>
              </a:rPr>
              <a:t>Discoun</a:t>
            </a:r>
            <a:r>
              <a:rPr b="0" lang="en-PH" sz="1800" spc="-1" strike="noStrike">
                <a:latin typeface="Lato"/>
              </a:rPr>
              <a:t>t = Original Price × Discount Rate</a:t>
            </a:r>
            <a:endParaRPr b="0" lang="en-PH" sz="1800" spc="-1" strike="noStrike">
              <a:latin typeface="Arial"/>
            </a:endParaRPr>
          </a:p>
          <a:p>
            <a:pPr>
              <a:lnSpc>
                <a:spcPct val="100000"/>
              </a:lnSpc>
              <a:buNone/>
            </a:pPr>
            <a:r>
              <a:rPr b="1" lang="en-PH" sz="1800" spc="-1" strike="noStrike">
                <a:latin typeface="Lato"/>
              </a:rPr>
              <a:t>                </a:t>
            </a:r>
            <a:r>
              <a:rPr b="1" lang="en-PH" sz="1800" spc="-1" strike="noStrike">
                <a:latin typeface="Lato"/>
              </a:rPr>
              <a:t>Discounted Price</a:t>
            </a:r>
            <a:r>
              <a:rPr b="0" lang="en-PH" sz="1800" spc="-1" strike="noStrike">
                <a:latin typeface="Lato"/>
              </a:rPr>
              <a:t> = Original Price – Discount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4"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650160" y="1260000"/>
            <a:ext cx="10329480" cy="720000"/>
          </a:xfrm>
          <a:prstGeom prst="rect">
            <a:avLst/>
          </a:prstGeom>
          <a:solidFill>
            <a:srgbClr val="d4ea6b"/>
          </a:solidFill>
          <a:ln w="72000">
            <a:solidFill>
              <a:srgbClr val="3465a4"/>
            </a:solidFill>
            <a:round/>
          </a:ln>
        </p:spPr>
        <p:style>
          <a:lnRef idx="0"/>
          <a:fillRef idx="0"/>
          <a:effectRef idx="0"/>
          <a:fontRef idx="minor"/>
        </p:style>
      </p:sp>
      <p:sp>
        <p:nvSpPr>
          <p:cNvPr id="136" name="PlaceHolder 1"/>
          <p:cNvSpPr>
            <a:spLocks noGrp="1"/>
          </p:cNvSpPr>
          <p:nvPr>
            <p:ph/>
          </p:nvPr>
        </p:nvSpPr>
        <p:spPr>
          <a:xfrm>
            <a:off x="65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Problem 2.1:</a:t>
            </a:r>
            <a:r>
              <a:rPr b="0" lang="en-PH" sz="1800" spc="-1" strike="noStrike">
                <a:latin typeface="Lato"/>
              </a:rPr>
              <a:t> A washing machine originally priced at ₱9,500.00 is on sale at 20% off. How much </a:t>
            </a:r>
            <a:r>
              <a:rPr b="0" lang="en-PH" sz="1800" spc="-1" strike="noStrike">
                <a:latin typeface="Lato"/>
              </a:rPr>
              <a:t>	</a:t>
            </a:r>
            <a:r>
              <a:rPr b="0" lang="en-PH" sz="1800" spc="-1" strike="noStrike">
                <a:latin typeface="Lato"/>
              </a:rPr>
              <a:t>                  is the discount? How much is the discounted price?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To get the discount, solve for the 20% of ₱9,500.00.</a:t>
            </a:r>
            <a:endParaRPr b="0" lang="en-PH" sz="1800" spc="-1" strike="noStrike">
              <a:latin typeface="Arial"/>
            </a:endParaRPr>
          </a:p>
          <a:p>
            <a:pPr>
              <a:lnSpc>
                <a:spcPct val="100000"/>
              </a:lnSpc>
              <a:buNone/>
            </a:pPr>
            <a:r>
              <a:rPr b="0" lang="en-PH" sz="1800" spc="-1" strike="noStrike">
                <a:latin typeface="Lato"/>
              </a:rPr>
              <a:t>9,500 x 0.20 = 1,900. The discount is ₱1,900.00.</a:t>
            </a:r>
            <a:endParaRPr b="0" lang="en-PH" sz="1800" spc="-1" strike="noStrike">
              <a:latin typeface="Arial"/>
            </a:endParaRPr>
          </a:p>
          <a:p>
            <a:pPr>
              <a:lnSpc>
                <a:spcPct val="100000"/>
              </a:lnSpc>
              <a:buNone/>
            </a:pPr>
            <a:r>
              <a:rPr b="0" lang="en-PH" sz="1800" spc="-1" strike="noStrike">
                <a:latin typeface="Lato"/>
              </a:rPr>
              <a:t>To get the discounted price, subtract the discount from the original price.</a:t>
            </a:r>
            <a:endParaRPr b="0" lang="en-PH" sz="1800" spc="-1" strike="noStrike">
              <a:latin typeface="Arial"/>
            </a:endParaRPr>
          </a:p>
          <a:p>
            <a:pPr>
              <a:lnSpc>
                <a:spcPct val="100000"/>
              </a:lnSpc>
              <a:buNone/>
            </a:pPr>
            <a:r>
              <a:rPr b="0" lang="en-PH" sz="1800" spc="-1" strike="noStrike">
                <a:latin typeface="Lato"/>
              </a:rPr>
              <a:t>₱</a:t>
            </a:r>
            <a:r>
              <a:rPr b="0" lang="en-PH" sz="1800" spc="-1" strike="noStrike">
                <a:latin typeface="Lato"/>
              </a:rPr>
              <a:t>9,500.00 – ₱1,900.00 = ₱7,600.00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discounted price is </a:t>
            </a:r>
            <a:r>
              <a:rPr b="1" lang="en-PH" sz="1800" spc="-1" strike="noStrike">
                <a:latin typeface="Lato"/>
              </a:rPr>
              <a:t>₱7,600.00.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7"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650160" y="1260000"/>
            <a:ext cx="10329480" cy="720000"/>
          </a:xfrm>
          <a:prstGeom prst="rect">
            <a:avLst/>
          </a:prstGeom>
          <a:solidFill>
            <a:srgbClr val="d4ea6b"/>
          </a:solidFill>
          <a:ln w="72000">
            <a:solidFill>
              <a:srgbClr val="3465a4"/>
            </a:solidFill>
            <a:round/>
          </a:ln>
        </p:spPr>
        <p:style>
          <a:lnRef idx="0"/>
          <a:fillRef idx="0"/>
          <a:effectRef idx="0"/>
          <a:fontRef idx="minor"/>
        </p:style>
      </p:sp>
      <p:sp>
        <p:nvSpPr>
          <p:cNvPr id="139" name="PlaceHolder 1"/>
          <p:cNvSpPr>
            <a:spLocks noGrp="1"/>
          </p:cNvSpPr>
          <p:nvPr>
            <p:ph/>
          </p:nvPr>
        </p:nvSpPr>
        <p:spPr>
          <a:xfrm>
            <a:off x="83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Problem 2.2: </a:t>
            </a:r>
            <a:r>
              <a:rPr b="0" lang="en-PH" sz="1800" spc="-1" strike="noStrike">
                <a:latin typeface="Lato"/>
              </a:rPr>
              <a:t>You received a discount of ₱125.00 on a school bag. If the sale price was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₱400.00, what was the discount rate?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The discount is ₱125.00, and the selling price is ₱400.00.</a:t>
            </a:r>
            <a:endParaRPr b="0" lang="en-PH" sz="1800" spc="-1" strike="noStrike">
              <a:latin typeface="Arial"/>
            </a:endParaRPr>
          </a:p>
          <a:p>
            <a:pPr>
              <a:lnSpc>
                <a:spcPct val="100000"/>
              </a:lnSpc>
              <a:buNone/>
            </a:pPr>
            <a:r>
              <a:rPr b="0" lang="en-PH" sz="1800" spc="-1" strike="noStrike">
                <a:latin typeface="Lato"/>
              </a:rPr>
              <a:t>To solve for the discount rate, divide the discount by the selling price.</a:t>
            </a:r>
            <a:endParaRPr b="0" lang="en-PH" sz="1800" spc="-1" strike="noStrike">
              <a:latin typeface="Arial"/>
            </a:endParaRPr>
          </a:p>
          <a:p>
            <a:pPr>
              <a:lnSpc>
                <a:spcPct val="100000"/>
              </a:lnSpc>
              <a:buNone/>
            </a:pPr>
            <a:r>
              <a:rPr b="0" lang="en-PH" sz="1800" spc="-1" strike="noStrike">
                <a:latin typeface="Lato"/>
              </a:rPr>
              <a:t>₱</a:t>
            </a:r>
            <a:r>
              <a:rPr b="0" lang="en-PH" sz="1800" spc="-1" strike="noStrike">
                <a:latin typeface="Lato"/>
              </a:rPr>
              <a:t>125 ÷ ₱400 = 0.3125 or 31.25%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 the discount rate is </a:t>
            </a:r>
            <a:r>
              <a:rPr b="1" lang="en-PH" sz="1800" spc="-1" strike="noStrike">
                <a:latin typeface="Lato"/>
              </a:rPr>
              <a:t>31.25%.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0"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83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ff00"/>
                </a:highlight>
                <a:latin typeface="Lato"/>
              </a:rPr>
              <a:t>Application 3: Markup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 markup is the percentage more than the cost price. It is the value added to the cost of the purchased item to know how much its selling price will be. For instance, in a sari-sari store, the items being sold are based on the cost price from the grocery added by the markup.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1" lang="en-PH" sz="1800" spc="-1" strike="noStrike">
                <a:latin typeface="Lato"/>
              </a:rPr>
              <a:t>Markup = Markup Rate × Cost Price</a:t>
            </a:r>
            <a:endParaRPr b="0" lang="en-PH" sz="1800" spc="-1" strike="noStrike">
              <a:latin typeface="Arial"/>
            </a:endParaRPr>
          </a:p>
          <a:p>
            <a:pPr>
              <a:lnSpc>
                <a:spcPct val="100000"/>
              </a:lnSpc>
              <a:buNone/>
            </a:pPr>
            <a:r>
              <a:rPr b="0" lang="en-PH" sz="1800" spc="-1" strike="noStrike">
                <a:latin typeface="Lato"/>
              </a:rPr>
              <a:t>Markup is added to the Cost Price to get the Selling Price.</a:t>
            </a:r>
            <a:endParaRPr b="0" lang="en-PH" sz="1800" spc="-1" strike="noStrike">
              <a:latin typeface="Arial"/>
            </a:endParaRPr>
          </a:p>
          <a:p>
            <a:pPr>
              <a:lnSpc>
                <a:spcPct val="100000"/>
              </a:lnSpc>
              <a:buNone/>
            </a:pPr>
            <a:r>
              <a:rPr b="0" lang="en-PH" sz="1800" spc="-1" strike="noStrike">
                <a:latin typeface="Lato"/>
              </a:rPr>
              <a:t>                                        </a:t>
            </a:r>
            <a:r>
              <a:rPr b="1" lang="en-PH" sz="1800" spc="-1" strike="noStrike">
                <a:latin typeface="Lato"/>
              </a:rPr>
              <a:t>Selling Price = Cost Price + Markup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2"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650160" y="1260000"/>
            <a:ext cx="10329480" cy="1079640"/>
          </a:xfrm>
          <a:prstGeom prst="rect">
            <a:avLst/>
          </a:prstGeom>
          <a:solidFill>
            <a:srgbClr val="d4ea6b"/>
          </a:solidFill>
          <a:ln w="72000">
            <a:solidFill>
              <a:srgbClr val="3465a4"/>
            </a:solidFill>
            <a:round/>
          </a:ln>
        </p:spPr>
        <p:style>
          <a:lnRef idx="0"/>
          <a:fillRef idx="0"/>
          <a:effectRef idx="0"/>
          <a:fontRef idx="minor"/>
        </p:style>
      </p:sp>
      <p:sp>
        <p:nvSpPr>
          <p:cNvPr id="144" name="PlaceHolder 1"/>
          <p:cNvSpPr>
            <a:spLocks noGrp="1"/>
          </p:cNvSpPr>
          <p:nvPr>
            <p:ph/>
          </p:nvPr>
        </p:nvSpPr>
        <p:spPr>
          <a:xfrm>
            <a:off x="830160" y="72000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Discount, Markup, Commission, and Interest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Problem 3.1: </a:t>
            </a:r>
            <a:r>
              <a:rPr b="0" lang="en-PH" sz="1800" spc="-1" strike="noStrike">
                <a:latin typeface="Lato"/>
              </a:rPr>
              <a:t>Your family owns a rice and grains store. The markup rate for each item is 10%. </a:t>
            </a:r>
            <a:r>
              <a:rPr b="0" lang="en-PH" sz="1800" spc="-1" strike="noStrike">
                <a:latin typeface="Lato"/>
              </a:rPr>
              <a:t>	</a:t>
            </a:r>
            <a:r>
              <a:rPr b="0" lang="en-PH" sz="1800" spc="-1" strike="noStrike">
                <a:latin typeface="Lato"/>
              </a:rPr>
              <a:t>	</a:t>
            </a:r>
            <a:r>
              <a:rPr b="0" lang="en-PH" sz="1800" spc="-1" strike="noStrike">
                <a:latin typeface="Lato"/>
              </a:rPr>
              <a:t>                   How much will you sell a 50-kilogram sack of rice, which originally costs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₱1,950.00?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To get the markup, multiply the cost price by the markup rate.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1,950.00 x 0.10 = ₱195.00</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markup price is ₱195.00.</a:t>
            </a:r>
            <a:endParaRPr b="0" lang="en-PH" sz="1800" spc="-1" strike="noStrike">
              <a:latin typeface="Arial"/>
            </a:endParaRPr>
          </a:p>
          <a:p>
            <a:pPr>
              <a:lnSpc>
                <a:spcPct val="100000"/>
              </a:lnSpc>
              <a:buNone/>
            </a:pPr>
            <a:r>
              <a:rPr b="0" lang="en-PH" sz="1800" spc="-1" strike="noStrike">
                <a:latin typeface="Lato"/>
              </a:rPr>
              <a:t>To know the selling price, add the markup price to the cost price.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1,950.00 + ₱195.00 = ₱2,145.00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selling price is </a:t>
            </a:r>
            <a:r>
              <a:rPr b="1" lang="en-PH" sz="1800" spc="-1" strike="noStrike">
                <a:latin typeface="Lato"/>
              </a:rPr>
              <a:t>₱2,145.00.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5"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504</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2023-03-21T14:53:37Z</dcterms:modified>
  <cp:revision>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