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3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_rels/presentation.xml.rels" ContentType="application/vnd.openxmlformats-package.relationshi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presProps.xml" ContentType="application/vnd.openxmlformats-officedocument.presentationml.presProps+xml"/>
  <Override PartName="/ppt/slideLayouts/slideLayout1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_rels/slideLayout3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_rels/slide9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x="12192000" cy="6858000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3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4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6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1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2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3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Rectangle 6"/>
          <p:cNvSpPr/>
          <p:nvPr/>
        </p:nvSpPr>
        <p:spPr>
          <a:xfrm>
            <a:off x="0" y="0"/>
            <a:ext cx="12174480" cy="6840360"/>
          </a:xfrm>
          <a:prstGeom prst="rect">
            <a:avLst/>
          </a:prstGeom>
          <a:solidFill>
            <a:srgbClr val="fffff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" name="Picture 4" descr=""/>
          <p:cNvPicPr/>
          <p:nvPr/>
        </p:nvPicPr>
        <p:blipFill>
          <a:blip r:embed="rId3"/>
          <a:stretch/>
        </p:blipFill>
        <p:spPr>
          <a:xfrm>
            <a:off x="333000" y="1801080"/>
            <a:ext cx="2781360" cy="2781360"/>
          </a:xfrm>
          <a:prstGeom prst="rect">
            <a:avLst/>
          </a:prstGeom>
          <a:ln w="0">
            <a:noFill/>
          </a:ln>
        </p:spPr>
      </p:pic>
      <p:sp>
        <p:nvSpPr>
          <p:cNvPr id="2" name="Rectangle 5"/>
          <p:cNvSpPr/>
          <p:nvPr/>
        </p:nvSpPr>
        <p:spPr>
          <a:xfrm>
            <a:off x="3487320" y="1475280"/>
            <a:ext cx="8686800" cy="3844800"/>
          </a:xfrm>
          <a:prstGeom prst="rect">
            <a:avLst/>
          </a:prstGeom>
          <a:solidFill>
            <a:srgbClr val="9c000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" name="Rectangle 8"/>
          <p:cNvSpPr/>
          <p:nvPr/>
        </p:nvSpPr>
        <p:spPr>
          <a:xfrm>
            <a:off x="3487320" y="5337720"/>
            <a:ext cx="8686800" cy="366480"/>
          </a:xfrm>
          <a:prstGeom prst="rect">
            <a:avLst/>
          </a:prstGeom>
          <a:gradFill rotWithShape="0">
            <a:gsLst>
              <a:gs pos="0">
                <a:srgbClr val="c00000"/>
              </a:gs>
              <a:gs pos="100000">
                <a:srgbClr val="e9bf0e">
                  <a:alpha val="83137"/>
                </a:srgbClr>
              </a:gs>
            </a:gsLst>
            <a:lin ang="0"/>
          </a:gra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18" descr=""/>
          <p:cNvPicPr/>
          <p:nvPr/>
        </p:nvPicPr>
        <p:blipFill>
          <a:blip r:embed="rId2"/>
          <a:stretch/>
        </p:blipFill>
        <p:spPr>
          <a:xfrm>
            <a:off x="0" y="6242760"/>
            <a:ext cx="12174480" cy="617400"/>
          </a:xfrm>
          <a:prstGeom prst="rect">
            <a:avLst/>
          </a:prstGeom>
          <a:ln w="0">
            <a:noFill/>
          </a:ln>
        </p:spPr>
      </p:pic>
      <p:sp>
        <p:nvSpPr>
          <p:cNvPr id="43" name="Rectangle 7"/>
          <p:cNvSpPr/>
          <p:nvPr/>
        </p:nvSpPr>
        <p:spPr>
          <a:xfrm>
            <a:off x="10868760" y="0"/>
            <a:ext cx="952920" cy="952920"/>
          </a:xfrm>
          <a:prstGeom prst="rect">
            <a:avLst/>
          </a:prstGeom>
          <a:solidFill>
            <a:srgbClr val="9c000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44" name="Picture 10" descr=""/>
          <p:cNvPicPr/>
          <p:nvPr/>
        </p:nvPicPr>
        <p:blipFill>
          <a:blip r:embed="rId3"/>
          <a:stretch/>
        </p:blipFill>
        <p:spPr>
          <a:xfrm>
            <a:off x="10857240" y="-64440"/>
            <a:ext cx="1017000" cy="1017000"/>
          </a:xfrm>
          <a:prstGeom prst="rect">
            <a:avLst/>
          </a:prstGeom>
          <a:ln w="0">
            <a:noFill/>
          </a:ln>
        </p:spPr>
      </p:pic>
      <p:sp>
        <p:nvSpPr>
          <p:cNvPr id="45" name="TextBox 9"/>
          <p:cNvSpPr/>
          <p:nvPr/>
        </p:nvSpPr>
        <p:spPr>
          <a:xfrm>
            <a:off x="185400" y="6362280"/>
            <a:ext cx="46742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Rex Curriculum Resource 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46" name="TextBox 11"/>
          <p:cNvSpPr/>
          <p:nvPr/>
        </p:nvSpPr>
        <p:spPr>
          <a:xfrm>
            <a:off x="9452520" y="6352200"/>
            <a:ext cx="260568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WWW.REX.COM.PH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New REX Education Mission Logo V.png" descr="New REX Education Mission Logo V.png"/>
          <p:cNvPicPr/>
          <p:nvPr/>
        </p:nvPicPr>
        <p:blipFill>
          <a:blip r:embed="rId2"/>
          <a:stretch/>
        </p:blipFill>
        <p:spPr>
          <a:xfrm>
            <a:off x="2755800" y="1508760"/>
            <a:ext cx="6598800" cy="3367080"/>
          </a:xfrm>
          <a:prstGeom prst="rect">
            <a:avLst/>
          </a:prstGeom>
          <a:ln w="12600">
            <a:noFill/>
          </a:ln>
        </p:spPr>
      </p:pic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extBox 7"/>
          <p:cNvSpPr/>
          <p:nvPr/>
        </p:nvSpPr>
        <p:spPr>
          <a:xfrm>
            <a:off x="4032000" y="2881080"/>
            <a:ext cx="808272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en-US" sz="36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Effective Informative Speech</a:t>
            </a:r>
            <a:endParaRPr b="0" lang="en-PH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9"/>
          <p:cNvSpPr/>
          <p:nvPr/>
        </p:nvSpPr>
        <p:spPr>
          <a:xfrm>
            <a:off x="-2942640" y="0"/>
            <a:ext cx="10497960" cy="2327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115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  <p:sp>
        <p:nvSpPr>
          <p:cNvPr id="126" name=""/>
          <p:cNvSpPr/>
          <p:nvPr/>
        </p:nvSpPr>
        <p:spPr>
          <a:xfrm>
            <a:off x="540360" y="1152000"/>
            <a:ext cx="11157840" cy="4857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2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An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informative speech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aims to provide factual information about a particular topic and expand the listeners’ knowledge. When delivering a speech, it is important to know the correct stance and behavior as this allows a speaker to be more effective in delivering a message. To make an effective informative speech, remember to speak clearly, use appropriate gestures or facial expressions, and prepare a visual aid that supports the topic or subject you are assigned to present.</a:t>
            </a:r>
            <a:endParaRPr b="0" lang="en-PH" sz="1800" spc="-1" strike="noStrike">
              <a:latin typeface="Lato"/>
            </a:endParaRPr>
          </a:p>
          <a:p>
            <a:pPr algn="just">
              <a:lnSpc>
                <a:spcPct val="150000"/>
              </a:lnSpc>
              <a:spcBef>
                <a:spcPts val="567"/>
              </a:spcBef>
              <a:spcAft>
                <a:spcPts val="567"/>
              </a:spcAft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Verbal Communication</a:t>
            </a:r>
            <a:endParaRPr b="0" lang="en-PH" sz="1800" spc="-1" strike="noStrike">
              <a:latin typeface="Lato"/>
            </a:endParaRPr>
          </a:p>
          <a:p>
            <a:pPr algn="just">
              <a:lnSpc>
                <a:spcPct val="150000"/>
              </a:lnSpc>
              <a:spcBef>
                <a:spcPts val="567"/>
              </a:spcBef>
              <a:spcAft>
                <a:spcPts val="567"/>
              </a:spcAft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•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Speak in a voice loud enough to be heard by everyone in the room.</a:t>
            </a:r>
            <a:endParaRPr b="0" lang="en-PH" sz="1800" spc="-1" strike="noStrike">
              <a:latin typeface="Lato"/>
            </a:endParaRPr>
          </a:p>
          <a:p>
            <a:pPr algn="just">
              <a:lnSpc>
                <a:spcPct val="150000"/>
              </a:lnSpc>
              <a:spcBef>
                <a:spcPts val="567"/>
              </a:spcBef>
              <a:spcAft>
                <a:spcPts val="567"/>
              </a:spcAft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•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Use your natural voice as this adds color and interest to your topic.</a:t>
            </a:r>
            <a:endParaRPr b="0" lang="en-PH" sz="1800" spc="-1" strike="noStrike">
              <a:latin typeface="Lato"/>
            </a:endParaRPr>
          </a:p>
          <a:p>
            <a:pPr algn="just">
              <a:lnSpc>
                <a:spcPct val="150000"/>
              </a:lnSpc>
              <a:spcBef>
                <a:spcPts val="567"/>
              </a:spcBef>
              <a:spcAft>
                <a:spcPts val="567"/>
              </a:spcAft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•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Speak clearly. Articulate your words so that you do not mumble.</a:t>
            </a:r>
            <a:endParaRPr b="0" lang="en-PH" sz="1800" spc="-1" strike="noStrike">
              <a:latin typeface="Lato"/>
            </a:endParaRPr>
          </a:p>
          <a:p>
            <a:pPr algn="just">
              <a:lnSpc>
                <a:spcPct val="150000"/>
              </a:lnSpc>
              <a:spcBef>
                <a:spcPts val="567"/>
              </a:spcBef>
              <a:spcAft>
                <a:spcPts val="567"/>
              </a:spcAft>
              <a:buNone/>
            </a:pPr>
            <a:endParaRPr b="0" lang="en-PH" sz="1800" spc="-1" strike="noStrike">
              <a:latin typeface="Lato"/>
            </a:endParaRPr>
          </a:p>
        </p:txBody>
      </p:sp>
      <p:sp>
        <p:nvSpPr>
          <p:cNvPr id="127" name=""/>
          <p:cNvSpPr/>
          <p:nvPr/>
        </p:nvSpPr>
        <p:spPr>
          <a:xfrm>
            <a:off x="540360" y="360000"/>
            <a:ext cx="9317160" cy="733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3600" spc="-1" strike="noStrike">
                <a:solidFill>
                  <a:srgbClr val="000000"/>
                </a:solidFill>
                <a:latin typeface="Lato"/>
                <a:ea typeface="DejaVu Sans"/>
              </a:rPr>
              <a:t>Effective Informative Speech</a:t>
            </a:r>
            <a:endParaRPr b="0" lang="en-PH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/>
          <p:nvPr/>
        </p:nvSpPr>
        <p:spPr>
          <a:xfrm>
            <a:off x="-2942640" y="0"/>
            <a:ext cx="10497960" cy="2327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115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  <p:sp>
        <p:nvSpPr>
          <p:cNvPr id="129" name=""/>
          <p:cNvSpPr/>
          <p:nvPr/>
        </p:nvSpPr>
        <p:spPr>
          <a:xfrm>
            <a:off x="612360" y="1404000"/>
            <a:ext cx="11157840" cy="4857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200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Nonverbal Communication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200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•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Walk to the podium carefully; arrange your notes if there are.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200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•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Do not slouch or sway. Stand straight and keep your feet together. Face the audience with your head up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    and back straight.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200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•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Do not panic; take your time and glance at your notes when you need to.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200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•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Communicate with your hand and body through gestures.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200000"/>
              </a:lnSpc>
              <a:spcBef>
                <a:spcPts val="283"/>
              </a:spcBef>
              <a:spcAft>
                <a:spcPts val="283"/>
              </a:spcAft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200000"/>
              </a:lnSpc>
              <a:spcBef>
                <a:spcPts val="283"/>
              </a:spcBef>
              <a:spcAft>
                <a:spcPts val="283"/>
              </a:spcAft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200000"/>
              </a:lnSpc>
              <a:spcBef>
                <a:spcPts val="283"/>
              </a:spcBef>
              <a:spcAft>
                <a:spcPts val="283"/>
              </a:spcAft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200000"/>
              </a:lnSpc>
              <a:spcBef>
                <a:spcPts val="283"/>
              </a:spcBef>
              <a:spcAft>
                <a:spcPts val="283"/>
              </a:spcAft>
              <a:buNone/>
            </a:pPr>
            <a:endParaRPr b="0" lang="en-PH" sz="1800" spc="-1" strike="noStrike">
              <a:latin typeface="Arial"/>
            </a:endParaRPr>
          </a:p>
        </p:txBody>
      </p:sp>
      <p:sp>
        <p:nvSpPr>
          <p:cNvPr id="130" name=""/>
          <p:cNvSpPr/>
          <p:nvPr/>
        </p:nvSpPr>
        <p:spPr>
          <a:xfrm>
            <a:off x="540360" y="360000"/>
            <a:ext cx="9317160" cy="733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3600" spc="-1" strike="noStrike">
                <a:solidFill>
                  <a:srgbClr val="000000"/>
                </a:solidFill>
                <a:latin typeface="Lato"/>
                <a:ea typeface="DejaVu Sans"/>
              </a:rPr>
              <a:t>Effective Informative Speech</a:t>
            </a:r>
            <a:endParaRPr b="0" lang="en-PH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3"/>
          <p:cNvSpPr/>
          <p:nvPr/>
        </p:nvSpPr>
        <p:spPr>
          <a:xfrm>
            <a:off x="-2942640" y="0"/>
            <a:ext cx="10497960" cy="2327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115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  <p:sp>
        <p:nvSpPr>
          <p:cNvPr id="132" name=""/>
          <p:cNvSpPr/>
          <p:nvPr/>
        </p:nvSpPr>
        <p:spPr>
          <a:xfrm>
            <a:off x="612360" y="1512000"/>
            <a:ext cx="11157840" cy="4857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200000"/>
              </a:lnSpc>
              <a:spcBef>
                <a:spcPts val="567"/>
              </a:spcBef>
              <a:spcAft>
                <a:spcPts val="567"/>
              </a:spcAft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•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Use your eyes and facial expressions by looking at your audience as you speak.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200000"/>
              </a:lnSpc>
              <a:spcBef>
                <a:spcPts val="567"/>
              </a:spcBef>
              <a:spcAft>
                <a:spcPts val="567"/>
              </a:spcAft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•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Use visual aids or equipment while speaking.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200000"/>
              </a:lnSpc>
              <a:spcBef>
                <a:spcPts val="567"/>
              </a:spcBef>
              <a:spcAft>
                <a:spcPts val="567"/>
              </a:spcAft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•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Conclude your speech and walk carefully to your seat.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200000"/>
              </a:lnSpc>
              <a:spcBef>
                <a:spcPts val="567"/>
              </a:spcBef>
              <a:spcAft>
                <a:spcPts val="567"/>
              </a:spcAft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•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Speak with your eyes and facial expressions by looking at the audience.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200000"/>
              </a:lnSpc>
              <a:spcBef>
                <a:spcPts val="567"/>
              </a:spcBef>
              <a:spcAft>
                <a:spcPts val="567"/>
              </a:spcAft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•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Use visual aids or equipment while speaking.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200000"/>
              </a:lnSpc>
              <a:spcBef>
                <a:spcPts val="567"/>
              </a:spcBef>
              <a:spcAft>
                <a:spcPts val="567"/>
              </a:spcAft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•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Conclude your speech and walk carefully to your seat.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33" name=""/>
          <p:cNvSpPr/>
          <p:nvPr/>
        </p:nvSpPr>
        <p:spPr>
          <a:xfrm>
            <a:off x="540360" y="360000"/>
            <a:ext cx="9317160" cy="733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3600" spc="-1" strike="noStrike">
                <a:solidFill>
                  <a:srgbClr val="000000"/>
                </a:solidFill>
                <a:latin typeface="Lato"/>
                <a:ea typeface="DejaVu Sans"/>
              </a:rPr>
              <a:t>Effective Informative Speech</a:t>
            </a:r>
            <a:endParaRPr b="0" lang="en-PH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4"/>
          <p:cNvSpPr/>
          <p:nvPr/>
        </p:nvSpPr>
        <p:spPr>
          <a:xfrm>
            <a:off x="-2942640" y="0"/>
            <a:ext cx="10497960" cy="2327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115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  <p:sp>
        <p:nvSpPr>
          <p:cNvPr id="135" name=""/>
          <p:cNvSpPr/>
          <p:nvPr/>
        </p:nvSpPr>
        <p:spPr>
          <a:xfrm>
            <a:off x="540360" y="1116000"/>
            <a:ext cx="11157840" cy="4857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Part of speaking is recognizing the changes in volume, projection, pitch, stress, intonation, juncture, and rate of speech.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•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Volume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refers to the loudness or softness of sound.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Example: Abolish segregation!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•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Projection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refers to the strength of speaking as the voice is used to capture attention from the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audience.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Example: I am an African boy, and I dream to become a great leader.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•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Pitch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refers to the highness or lowness of the tone of our voice.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Example: I spent most of my free time in the veld playing with the village boys.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•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Stress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refers to the increased loudness when a word is given an emphasis.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Example: His European name, Rolihlahla, which literally means “pulling the branch of a tree,” means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more colloquially as “troublemaker.”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36" name=""/>
          <p:cNvSpPr/>
          <p:nvPr/>
        </p:nvSpPr>
        <p:spPr>
          <a:xfrm>
            <a:off x="540360" y="324000"/>
            <a:ext cx="9317160" cy="733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3600" spc="-1" strike="noStrike">
                <a:solidFill>
                  <a:srgbClr val="000000"/>
                </a:solidFill>
                <a:latin typeface="Lato"/>
                <a:ea typeface="DejaVu Sans"/>
              </a:rPr>
              <a:t>Effective Informative Speech</a:t>
            </a:r>
            <a:endParaRPr b="0" lang="en-PH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5"/>
          <p:cNvSpPr/>
          <p:nvPr/>
        </p:nvSpPr>
        <p:spPr>
          <a:xfrm>
            <a:off x="-2942640" y="0"/>
            <a:ext cx="10497960" cy="2327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115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  <p:sp>
        <p:nvSpPr>
          <p:cNvPr id="138" name=""/>
          <p:cNvSpPr/>
          <p:nvPr/>
        </p:nvSpPr>
        <p:spPr>
          <a:xfrm>
            <a:off x="540360" y="1116000"/>
            <a:ext cx="11157840" cy="4857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2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Part of speaking is recognizing the changes in volume, projection, pitch, stress, intonation, juncture, and rate of speech.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2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•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Intonation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refers to the rise and fall of the voice.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2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Example: He hunted buck and stole mealie cobs from the maize fields.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2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•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Juncture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refers to the breaks and pauses when speaking.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2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Example: It was a quiet || tranquil existence || Qunu was a long way from anywhere || especially in those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days || when local roads || were undeveloped.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2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•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Rate of Speech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refers to the speed of speaking measured in words per minute.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39" name=""/>
          <p:cNvSpPr/>
          <p:nvPr/>
        </p:nvSpPr>
        <p:spPr>
          <a:xfrm>
            <a:off x="540360" y="324000"/>
            <a:ext cx="9317160" cy="733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3600" spc="-1" strike="noStrike">
                <a:solidFill>
                  <a:srgbClr val="000000"/>
                </a:solidFill>
                <a:latin typeface="Lato"/>
                <a:ea typeface="DejaVu Sans"/>
              </a:rPr>
              <a:t>Effective Informative Speech</a:t>
            </a:r>
            <a:endParaRPr b="0" lang="en-PH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"/>
          <p:cNvSpPr/>
          <p:nvPr/>
        </p:nvSpPr>
        <p:spPr>
          <a:xfrm>
            <a:off x="540360" y="1404000"/>
            <a:ext cx="11157840" cy="4857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50000"/>
              </a:lnSpc>
              <a:spcBef>
                <a:spcPts val="850"/>
              </a:spcBef>
              <a:spcAft>
                <a:spcPts val="850"/>
              </a:spcAft>
              <a:buNone/>
            </a:pPr>
            <a:r>
              <a:rPr b="1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Activity: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Read the statements carefully. Write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T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if the statement is true and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F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if false.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spcBef>
                <a:spcPts val="850"/>
              </a:spcBef>
              <a:spcAft>
                <a:spcPts val="850"/>
              </a:spcAft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______1. An informative speech provides a factual evidence about a particular topic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spcBef>
                <a:spcPts val="567"/>
              </a:spcBef>
              <a:spcAft>
                <a:spcPts val="567"/>
              </a:spcAft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______2. To make an effective informative speech, remember to speak clearly. 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spcBef>
                <a:spcPts val="850"/>
              </a:spcBef>
              <a:spcAft>
                <a:spcPts val="850"/>
              </a:spcAft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______3. To make an effective informative speech, the use appropriate gestures or facial expressions is not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necessary.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spcBef>
                <a:spcPts val="850"/>
              </a:spcBef>
              <a:spcAft>
                <a:spcPts val="850"/>
              </a:spcAft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______4. In nonverbal communication, do not use hand and body through gestures.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spcBef>
                <a:spcPts val="850"/>
              </a:spcBef>
              <a:spcAft>
                <a:spcPts val="850"/>
              </a:spcAft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______5. Choosing photos or image in visual presentation supports an explanation.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41" name=""/>
          <p:cNvSpPr/>
          <p:nvPr/>
        </p:nvSpPr>
        <p:spPr>
          <a:xfrm>
            <a:off x="540360" y="324000"/>
            <a:ext cx="9317160" cy="733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3600" spc="-1" strike="noStrike">
                <a:solidFill>
                  <a:srgbClr val="000000"/>
                </a:solidFill>
                <a:latin typeface="Lato"/>
                <a:ea typeface="DejaVu Sans"/>
              </a:rPr>
              <a:t>Effective Informative Speech</a:t>
            </a:r>
            <a:endParaRPr b="0" lang="en-PH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"/>
          <p:cNvSpPr/>
          <p:nvPr/>
        </p:nvSpPr>
        <p:spPr>
          <a:xfrm>
            <a:off x="540360" y="1404000"/>
            <a:ext cx="11157840" cy="4857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50000"/>
              </a:lnSpc>
              <a:spcBef>
                <a:spcPts val="850"/>
              </a:spcBef>
              <a:spcAft>
                <a:spcPts val="850"/>
              </a:spcAft>
              <a:buNone/>
            </a:pPr>
            <a:r>
              <a:rPr b="1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Activity: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Read the statements carefully. Write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T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if the statement is true and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F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if false.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spcBef>
                <a:spcPts val="850"/>
              </a:spcBef>
              <a:spcAft>
                <a:spcPts val="850"/>
              </a:spcAft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___</a:t>
            </a:r>
            <a:r>
              <a:rPr b="0" lang="en-PH" sz="1800" spc="-1" strike="noStrike" u="sng">
                <a:solidFill>
                  <a:srgbClr val="000000"/>
                </a:solidFill>
                <a:uFillTx/>
                <a:latin typeface="LaTO"/>
                <a:ea typeface="DejaVu Sans"/>
              </a:rPr>
              <a:t>T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__1. An informative speech provides a factual evidence about a particular topic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spcBef>
                <a:spcPts val="567"/>
              </a:spcBef>
              <a:spcAft>
                <a:spcPts val="567"/>
              </a:spcAft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___</a:t>
            </a:r>
            <a:r>
              <a:rPr b="0" lang="en-PH" sz="1800" spc="-1" strike="noStrike" u="sng">
                <a:solidFill>
                  <a:srgbClr val="000000"/>
                </a:solidFill>
                <a:uFillTx/>
                <a:latin typeface="LaTO"/>
                <a:ea typeface="DejaVu Sans"/>
              </a:rPr>
              <a:t>T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__2. To make an effective informative speech, remember to speak clearly. 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spcBef>
                <a:spcPts val="850"/>
              </a:spcBef>
              <a:spcAft>
                <a:spcPts val="850"/>
              </a:spcAft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___</a:t>
            </a:r>
            <a:r>
              <a:rPr b="0" lang="en-PH" sz="1800" spc="-1" strike="noStrike" u="sng">
                <a:solidFill>
                  <a:srgbClr val="000000"/>
                </a:solidFill>
                <a:uFillTx/>
                <a:latin typeface="LaTO"/>
                <a:ea typeface="DejaVu Sans"/>
              </a:rPr>
              <a:t>F__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3. To make an effective informative speech, the use appropriate gestures or facial expressions is not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necessary.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spcBef>
                <a:spcPts val="850"/>
              </a:spcBef>
              <a:spcAft>
                <a:spcPts val="850"/>
              </a:spcAft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__</a:t>
            </a:r>
            <a:r>
              <a:rPr b="0" lang="en-PH" sz="1800" spc="-1" strike="noStrike" u="sng">
                <a:solidFill>
                  <a:srgbClr val="000000"/>
                </a:solidFill>
                <a:uFillTx/>
                <a:latin typeface="LaTO"/>
                <a:ea typeface="DejaVu Sans"/>
              </a:rPr>
              <a:t>_F_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_4. In nonverbal communication, do not use hand and body through gestures.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spcBef>
                <a:spcPts val="850"/>
              </a:spcBef>
              <a:spcAft>
                <a:spcPts val="850"/>
              </a:spcAft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__</a:t>
            </a:r>
            <a:r>
              <a:rPr b="0" lang="en-PH" sz="1800" spc="-1" strike="noStrike" u="sng">
                <a:solidFill>
                  <a:srgbClr val="000000"/>
                </a:solidFill>
                <a:uFillTx/>
                <a:latin typeface="LaTO"/>
                <a:ea typeface="DejaVu Sans"/>
              </a:rPr>
              <a:t>_T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__5. Choosing photos or image in visual presentation supports an explanation.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43" name=""/>
          <p:cNvSpPr/>
          <p:nvPr/>
        </p:nvSpPr>
        <p:spPr>
          <a:xfrm>
            <a:off x="540360" y="324000"/>
            <a:ext cx="9317160" cy="733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3600" spc="-1" strike="noStrike">
                <a:solidFill>
                  <a:srgbClr val="000000"/>
                </a:solidFill>
                <a:latin typeface="Lato"/>
                <a:ea typeface="DejaVu Sans"/>
              </a:rPr>
              <a:t>Effective Informative Speech</a:t>
            </a:r>
            <a:endParaRPr b="0" lang="en-PH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2852</TotalTime>
  <Application>LibreOffice/7.2.5.2$MacOSX_X86_64 LibreOffice_project/499f9727c189e6ef3471021d6132d4c694f357e5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2019-04-16T02:10:14Z</dcterms:created>
  <dc:creator>Microsoft Office User</dc:creator>
  <dc:description/>
  <dc:language>en-PH</dc:language>
  <cp:lastModifiedBy/>
  <dcterms:modified xsi:type="dcterms:W3CDTF">2023-07-10T10:36:04Z</dcterms:modified>
  <cp:revision>183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Widescreen</vt:lpwstr>
  </property>
  <property fmtid="{D5CDD505-2E9C-101B-9397-08002B2CF9AE}" pid="3" name="Slides">
    <vt:r8>7</vt:r8>
  </property>
</Properties>
</file>