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E71FDFD-E519-4C8E-B651-7D974290CC85}"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0446AF5-B996-4F87-A366-C890A83544C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FEFF1B5E-F0D1-489D-81DC-9C0228E7CD04}"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CEDAC426-E6E9-4C8B-B1D0-1909FC8EEECC}"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BE17B59-DF8F-4062-9054-D0FBC43AA2F7}"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9FA00FD-0E7A-4908-BF92-9DCE908921BA}"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CE9C45B4-690A-489F-BAF9-8E627C18102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29E7626-3976-46E5-A13D-552DA4B4C46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DFC71BE-2A72-4F7D-8B6E-16A57F4F3A3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A5B73BD-26B7-42A7-B1F6-3773E8B8959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C0621BB6-BADE-48B4-944B-29791A362B8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73EEF1B-732F-4DE0-A55F-3A03D2C33B21}"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A40272D-3B1B-4182-9F50-C09D39D6D39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C519A78-0EE4-49C9-BF04-8E67AC9137A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B7BD69C-4154-4FFB-B274-444D0F4A1089}"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66DCB8B5-C476-40C2-9074-4FA2D66D6517}"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999B5B29-42FF-498F-9B7E-B9DFA1D7279B}"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8961762-C859-452B-968D-17E05C0A4920}"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14887F1-BA94-47E9-AB26-230F750D9E8A}"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3E5969C-DE40-4FC2-AA5E-6A8EB467DA2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3A11295-5239-44E5-B13E-D200D7D9637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ABAE1FB-2808-4286-95D1-F30E3D4FD88B}"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C439D600-6D7F-48A9-90FD-1D0FE26CCD31}"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C8407A8-D366-47CB-B55E-9A19A142C65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ABB7788-C82E-4518-A9EF-3C6E0480AB1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D844FE5-AA14-462A-9FBA-10EAC2EF66C2}"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F53302F-1C2F-45FB-9C66-5B87B05A986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C994D47-4B4D-4CEE-B0B1-31CC2F6C21E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9C3B362C-05B6-486D-907C-34098F943F6F}"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FC9D91A6-6B48-48B1-8C72-994775271D54}"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BDEB857-7B64-460D-B132-DB7CABDEFCEB}"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EE451888-65BD-4687-9A38-2DC13B5171E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E19F387-DAC9-4DFF-9EC6-94551DB17A57}"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B25DF89-C103-4C88-996B-3CA9209DBAD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AC66A3E-30BD-47DA-9606-7225DE299E75}"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708C6C7-D1A9-418A-A17E-4013FC80D2A5}"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D214AF8-00D3-4697-AA48-492F47976130}"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B84CCF81-0717-48BD-B26D-620D27C2CAF5}"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21F07B0-C624-46C6-8B9D-045F61BC0F34}"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08000"/>
            <a:ext cx="6960240" cy="212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Naging Epekto ng Pananakop ng mga Amerikano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941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Pananakop ng mga Amerikano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832680" y="1631520"/>
            <a:ext cx="10317600" cy="3459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Ayon sa prinsipyo ng </a:t>
            </a:r>
            <a:r>
              <a:rPr b="1" i="1" lang="en-PH" sz="1800" spc="-1" strike="noStrike">
                <a:solidFill>
                  <a:srgbClr val="000000"/>
                </a:solidFill>
                <a:latin typeface="Lato"/>
                <a:ea typeface="DejaVu Sans"/>
              </a:rPr>
              <a:t>benevolent assimilation</a:t>
            </a:r>
            <a:r>
              <a:rPr b="0" lang="en-PH" sz="1800" spc="-1" strike="noStrike">
                <a:solidFill>
                  <a:srgbClr val="000000"/>
                </a:solidFill>
                <a:latin typeface="Lato"/>
                <a:ea typeface="DejaVu Sans"/>
              </a:rPr>
              <a:t> ni </a:t>
            </a:r>
            <a:r>
              <a:rPr b="1" lang="en-PH" sz="1800" spc="-1" strike="noStrike">
                <a:solidFill>
                  <a:srgbClr val="000000"/>
                </a:solidFill>
                <a:latin typeface="Lato"/>
                <a:ea typeface="DejaVu Sans"/>
              </a:rPr>
              <a:t>William McKinley</a:t>
            </a:r>
            <a:r>
              <a:rPr b="0" lang="en-PH" sz="1800" spc="-1" strike="noStrike">
                <a:solidFill>
                  <a:srgbClr val="000000"/>
                </a:solidFill>
                <a:latin typeface="Lato"/>
                <a:ea typeface="DejaVu Sans"/>
              </a:rPr>
              <a:t>, pangulo ng Estados Unidos noong panahon ng pananakop nito sa Pilipinas, mabuti raw ang kanilang intensiyon sa kanilang pananakop sa Pilipinas.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Nilayon nilang paunlarin ang lipunan at pamumuhay ng mga Pilipino kagaya ng kaunlarang kanilang tinatamasa. Ninais ipakita ng mga Amerikano na kaiba ang kanilang pananakop sa anyo at paraan ng iba pang mga bansa tulad ng Espanya.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Sa likod ng tila mabuting layuning ito, maraming kapinsalaan pa rin ang naganap sa kabuhayan, lipunan, pag-iisip, at kultura ng mga Pilipino. Ang mga programa at patakarang ipinatupad ng mga Amerikano sa Pilipinas ay nagbunga ng parehong kapakinabangan at hindi mabuting resulta.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9941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Pananakop ng mga Amerikano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832680" y="1631520"/>
            <a:ext cx="10317600" cy="3765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Isa sa mahalagang resulta ng pananakop ng mga Amerikano sa Pilipinas ay ang pagiging </a:t>
            </a:r>
            <a:r>
              <a:rPr b="1" lang="en-PH" sz="1800" spc="-1" strike="noStrike">
                <a:solidFill>
                  <a:srgbClr val="000000"/>
                </a:solidFill>
                <a:latin typeface="Lato"/>
                <a:ea typeface="DejaVu Sans"/>
              </a:rPr>
              <a:t>demokratikong estado</a:t>
            </a:r>
            <a:r>
              <a:rPr b="0" lang="en-PH" sz="1800" spc="-1" strike="noStrike">
                <a:solidFill>
                  <a:srgbClr val="000000"/>
                </a:solidFill>
                <a:latin typeface="Lato"/>
                <a:ea typeface="DejaVu Sans"/>
              </a:rPr>
              <a:t> ng ating bansa. Ipinakilala ng mga Amerikano ang ideolohiyang ito at niyakap naman ito ng mga Pilipino lalo na sa sektor ng pamamahala at kabuhayan.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Sinanay nila tayo sa panahon ng </a:t>
            </a:r>
            <a:r>
              <a:rPr b="1" lang="en-PH" sz="1800" spc="-1" strike="noStrike">
                <a:solidFill>
                  <a:srgbClr val="000000"/>
                </a:solidFill>
                <a:latin typeface="Lato"/>
                <a:ea typeface="DejaVu Sans"/>
              </a:rPr>
              <a:t>pamahalaang komonwelt</a:t>
            </a:r>
            <a:r>
              <a:rPr b="0" lang="en-PH" sz="1800" spc="-1" strike="noStrike">
                <a:solidFill>
                  <a:srgbClr val="000000"/>
                </a:solidFill>
                <a:latin typeface="Lato"/>
                <a:ea typeface="DejaVu Sans"/>
              </a:rPr>
              <a:t> na mamahala ayon sa ideolohiya ng demokrasya. Nagkaroon tayo ng mga </a:t>
            </a:r>
            <a:r>
              <a:rPr b="1" lang="en-PH" sz="1800" spc="-1" strike="noStrike">
                <a:solidFill>
                  <a:srgbClr val="000000"/>
                </a:solidFill>
                <a:latin typeface="Lato"/>
                <a:ea typeface="DejaVu Sans"/>
              </a:rPr>
              <a:t>halalan</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plebesito</a:t>
            </a:r>
            <a:r>
              <a:rPr b="0" lang="en-PH" sz="1800" spc="-1" strike="noStrike">
                <a:solidFill>
                  <a:srgbClr val="000000"/>
                </a:solidFill>
                <a:latin typeface="Lato"/>
                <a:ea typeface="DejaVu Sans"/>
              </a:rPr>
              <a:t>, at nagdesisyon ayon sa ikabubuti ng nakararaming mamamayan.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Mayroon ding hindi mabuting bunga ang demokrasyang ipinakilala ng mga Amerikano. Maraming makapangyarihang may-ari ng lupa ang ninais na tumakbo at maihalal sa pamahalaan. Ang mga boto ng mga mamamayan ay nabili at nabayaran din. Nagbunga ito ng mga pinuno sa lokal at pambansang pamahalaan na sariling interes lamang ang inisip.</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0"/>
          <p:cNvSpPr/>
          <p:nvPr/>
        </p:nvSpPr>
        <p:spPr>
          <a:xfrm>
            <a:off x="-113040" y="532080"/>
            <a:ext cx="9941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1"/>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Pananakop ng mga Amerikano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832680" y="1631520"/>
            <a:ext cx="10317600" cy="40723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Sa panahon ng pananakop ng mga Amerikano sa Pilipinas naitatag ang Philippine Army. Noong taong 1934 ay inihain ni </a:t>
            </a:r>
            <a:r>
              <a:rPr b="1" lang="en-PH" sz="1800" spc="-1" strike="noStrike">
                <a:solidFill>
                  <a:srgbClr val="000000"/>
                </a:solidFill>
                <a:latin typeface="Lato"/>
                <a:ea typeface="DejaVu Sans"/>
              </a:rPr>
              <a:t>Pangulong Manuel Quezon</a:t>
            </a:r>
            <a:r>
              <a:rPr b="0" lang="en-PH" sz="1800" spc="-1" strike="noStrike">
                <a:solidFill>
                  <a:srgbClr val="000000"/>
                </a:solidFill>
                <a:latin typeface="Lato"/>
                <a:ea typeface="DejaVu Sans"/>
              </a:rPr>
              <a:t> ang pagbabalangkas ng </a:t>
            </a:r>
            <a:r>
              <a:rPr b="1" lang="en-PH" sz="1800" spc="-1" strike="noStrike">
                <a:solidFill>
                  <a:srgbClr val="000000"/>
                </a:solidFill>
                <a:latin typeface="Lato"/>
                <a:ea typeface="DejaVu Sans"/>
              </a:rPr>
              <a:t>National Defense Plan</a:t>
            </a:r>
            <a:r>
              <a:rPr b="0" lang="en-PH" sz="1800" spc="-1" strike="noStrike">
                <a:solidFill>
                  <a:srgbClr val="000000"/>
                </a:solidFill>
                <a:latin typeface="Lato"/>
                <a:ea typeface="DejaVu Sans"/>
              </a:rPr>
              <a:t> sa tulong ng mga Amerikanong heneral kaya nabuo ang ating hukbong sandatahan. Ito ang simula ng pangmatagalang ugnayan sa pagitan ng mga sandatahan ng mga Amerikano at mga Pilipino. Ngunit dahil din dito, nadamay ang Pilipinas sa malawakang digmaang kinasangkutan ng mga Amerikano.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Isa ring resulta ng pananakop ng mga Amerikano sa Pilipinas ang pagpapatuloy ng </a:t>
            </a:r>
            <a:r>
              <a:rPr b="1" lang="en-PH" sz="1800" spc="-1" strike="noStrike">
                <a:solidFill>
                  <a:srgbClr val="000000"/>
                </a:solidFill>
                <a:latin typeface="Lato"/>
                <a:ea typeface="DejaVu Sans"/>
              </a:rPr>
              <a:t>malayang kalakalan </a:t>
            </a:r>
            <a:r>
              <a:rPr b="0" lang="en-PH" sz="1800" spc="-1" strike="noStrike">
                <a:solidFill>
                  <a:srgbClr val="000000"/>
                </a:solidFill>
                <a:latin typeface="Lato"/>
                <a:ea typeface="DejaVu Sans"/>
              </a:rPr>
              <a:t>o </a:t>
            </a:r>
            <a:r>
              <a:rPr b="1" i="1" lang="en-PH" sz="1800" spc="-1" strike="noStrike">
                <a:solidFill>
                  <a:srgbClr val="000000"/>
                </a:solidFill>
                <a:latin typeface="Lato"/>
                <a:ea typeface="DejaVu Sans"/>
              </a:rPr>
              <a:t>free trade</a:t>
            </a:r>
            <a:r>
              <a:rPr b="0" lang="en-PH" sz="1800" spc="-1" strike="noStrike">
                <a:solidFill>
                  <a:srgbClr val="000000"/>
                </a:solidFill>
                <a:latin typeface="Lato"/>
                <a:ea typeface="DejaVu Sans"/>
              </a:rPr>
              <a:t> sa pagitan ng dalawang bansa. Dahil din sa pagbuhos ng mga produktong Amerikano, nabuo sa mga Pilipino ang </a:t>
            </a:r>
            <a:r>
              <a:rPr b="1" i="1" lang="en-PH" sz="1800" spc="-1" strike="noStrike">
                <a:solidFill>
                  <a:srgbClr val="000000"/>
                </a:solidFill>
                <a:latin typeface="Lato"/>
                <a:ea typeface="DejaVu Sans"/>
              </a:rPr>
              <a:t>colonial mentality</a:t>
            </a:r>
            <a:r>
              <a:rPr b="0" lang="en-PH" sz="1800" spc="-1" strike="noStrike">
                <a:solidFill>
                  <a:srgbClr val="000000"/>
                </a:solidFill>
                <a:latin typeface="Lato"/>
                <a:ea typeface="DejaVu Sans"/>
              </a:rPr>
              <a:t> o ang pag-iisip na mas binibigyang halaga o mas tinatangkilik ang mga produkto, serbisyo, teknolohiya, at kaisipang gawa sa Estados Unidos. Dumami rin ang pinangarap na mandarayuhan o maghanapbuhay sa Estados Unidos sa pagaakalang doon matatagpuan ang kaginhawaan.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2"/>
          <p:cNvSpPr/>
          <p:nvPr/>
        </p:nvSpPr>
        <p:spPr>
          <a:xfrm>
            <a:off x="-113040" y="532080"/>
            <a:ext cx="9941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3"/>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Pananakop ng mga Amerikano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832680" y="1631520"/>
            <a:ext cx="10317600" cy="34596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Naisakatuparan sa Pilipinas ang </a:t>
            </a:r>
            <a:r>
              <a:rPr b="1" lang="en-PH" sz="1800" spc="-1" strike="noStrike">
                <a:solidFill>
                  <a:srgbClr val="000000"/>
                </a:solidFill>
                <a:latin typeface="Lato"/>
                <a:ea typeface="DejaVu Sans"/>
              </a:rPr>
              <a:t>libreng pampublikong edukasyon</a:t>
            </a:r>
            <a:r>
              <a:rPr b="0" lang="en-PH" sz="1800" spc="-1" strike="noStrike">
                <a:solidFill>
                  <a:srgbClr val="000000"/>
                </a:solidFill>
                <a:latin typeface="Lato"/>
                <a:ea typeface="DejaVu Sans"/>
              </a:rPr>
              <a:t>. Ito ay kanilang nagamit sa pakikipag-ugnayan sa iba, sa pagtatayo ng sariling negosyo, at sa pagkamit ng mas mataas na </a:t>
            </a:r>
            <a:r>
              <a:rPr b="1" i="1" lang="en-PH" sz="1800" spc="-1" strike="noStrike">
                <a:solidFill>
                  <a:srgbClr val="000000"/>
                </a:solidFill>
                <a:latin typeface="Lato"/>
                <a:ea typeface="DejaVu Sans"/>
              </a:rPr>
              <a:t>degree</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kurso</a:t>
            </a:r>
            <a:r>
              <a:rPr b="0" lang="en-PH" sz="1800" spc="-1" strike="noStrike">
                <a:solidFill>
                  <a:srgbClr val="000000"/>
                </a:solidFill>
                <a:latin typeface="Lato"/>
                <a:ea typeface="DejaVu Sans"/>
              </a:rPr>
              <a:t> mula sa mga pamantasan. Itinuro rin sa atin ng mga Amerikano ang </a:t>
            </a:r>
            <a:r>
              <a:rPr b="1" lang="en-PH" sz="1800" spc="-1" strike="noStrike">
                <a:solidFill>
                  <a:srgbClr val="000000"/>
                </a:solidFill>
                <a:latin typeface="Lato"/>
                <a:ea typeface="DejaVu Sans"/>
              </a:rPr>
              <a:t>wikang Ingles</a:t>
            </a:r>
            <a:r>
              <a:rPr b="0" lang="en-PH" sz="1800" spc="-1" strike="noStrike">
                <a:solidFill>
                  <a:srgbClr val="000000"/>
                </a:solidFill>
                <a:latin typeface="Lato"/>
                <a:ea typeface="DejaVu Sans"/>
              </a:rPr>
              <a:t>. Subalit, hindi naglaon, ang kahusayan sa paggamit sa wikang Ingles ay naging sukatan ng katalinuhan at maging ng antas sa lipunan.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Nakapagpatayo ang mga Amerikano ng mga gusali at iba pang-estruktura sa halos lahat ng lugar sa bansa. Makikita natin ito sa mga </a:t>
            </a:r>
            <a:r>
              <a:rPr b="0" i="1" lang="en-PH" sz="1800" spc="-1" strike="noStrike">
                <a:solidFill>
                  <a:srgbClr val="000000"/>
                </a:solidFill>
                <a:latin typeface="Lato"/>
                <a:ea typeface="DejaVu Sans"/>
              </a:rPr>
              <a:t>plaza</a:t>
            </a:r>
            <a:r>
              <a:rPr b="0" lang="en-PH" sz="1800" spc="-1" strike="noStrike">
                <a:solidFill>
                  <a:srgbClr val="000000"/>
                </a:solidFill>
                <a:latin typeface="Lato"/>
                <a:ea typeface="DejaVu Sans"/>
              </a:rPr>
              <a:t>, pamahalaang bayan, mga gusali ng mga ahensiya ng pambansang pamahalaan, at marami pang iba. Tinuruan din tayo ng kalinisan ayon sa pamantayan ng mga Amerikano. Nabuo ang ating mga </a:t>
            </a:r>
            <a:r>
              <a:rPr b="1" lang="en-PH" sz="1800" spc="-1" strike="noStrike">
                <a:solidFill>
                  <a:srgbClr val="000000"/>
                </a:solidFill>
                <a:latin typeface="Lato"/>
                <a:ea typeface="DejaVu Sans"/>
              </a:rPr>
              <a:t>sistemang pangkalusugan</a:t>
            </a:r>
            <a:r>
              <a:rPr b="0" lang="en-PH" sz="1800" spc="-1" strike="noStrike">
                <a:solidFill>
                  <a:srgbClr val="000000"/>
                </a:solidFill>
                <a:latin typeface="Lato"/>
                <a:ea typeface="DejaVu Sans"/>
              </a:rPr>
              <a:t>. Subalit, dahil din dito, maraming tao ang nahusgahan batay sa kanilang anyo at sakit.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4"/>
          <p:cNvSpPr/>
          <p:nvPr/>
        </p:nvSpPr>
        <p:spPr>
          <a:xfrm>
            <a:off x="-113040" y="532080"/>
            <a:ext cx="9941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6"/>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Epekto ng Pananakop ng mga Amerikano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p:nvPr/>
        </p:nvSpPr>
        <p:spPr>
          <a:xfrm>
            <a:off x="832680" y="1631520"/>
            <a:ext cx="10317600" cy="1612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pagkakaroon ng karapatan ng </a:t>
            </a:r>
            <a:r>
              <a:rPr b="1" lang="en-PH" sz="1800" spc="-1" strike="noStrike">
                <a:solidFill>
                  <a:srgbClr val="000000"/>
                </a:solidFill>
                <a:latin typeface="Lato"/>
                <a:ea typeface="DejaVu Sans"/>
              </a:rPr>
              <a:t>kababaihang makaboto</a:t>
            </a:r>
            <a:r>
              <a:rPr b="0" lang="en-PH" sz="1800" spc="-1" strike="noStrike">
                <a:solidFill>
                  <a:srgbClr val="000000"/>
                </a:solidFill>
                <a:latin typeface="Lato"/>
                <a:ea typeface="DejaVu Sans"/>
              </a:rPr>
              <a:t> ay resulta rin ng mga patakarang ipinatupad ng mga Amerikano sa Pilipinas. Dahil dito, nabigyan ng karapatan ang kababaihan sa lipunan upang makalahok sa gawaing politikal ng bansa at makapili ng mga pinuno.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5"/>
          <p:cNvSpPr/>
          <p:nvPr/>
        </p:nvSpPr>
        <p:spPr>
          <a:xfrm>
            <a:off x="-113040" y="552240"/>
            <a:ext cx="38894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92"/>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1"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2" name=""/>
          <p:cNvSpPr/>
          <p:nvPr/>
        </p:nvSpPr>
        <p:spPr>
          <a:xfrm>
            <a:off x="967320" y="1496160"/>
            <a:ext cx="9689400" cy="2167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ea typeface="DejaVu Sans"/>
              </a:rPr>
              <a:t>I. Panuto: Sagutin ang sumusunod na tanong.</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Ano-ano ang kapakinabangang nakuha ng mga Pilipino sa pagpapatupad ng mga Amerikano ng mga patakaran at programa sa Pilipinas?</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Ano-ano naman ang pinsalang naidulot ng mga patakaran at programang ipinatupad ng mga Amerikano sa pamumuhay ng mga Pilipino?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
          <p:cNvSpPr/>
          <p:nvPr/>
        </p:nvSpPr>
        <p:spPr>
          <a:xfrm>
            <a:off x="-113040" y="552240"/>
            <a:ext cx="688248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Rectangle 2"/>
          <p:cNvSpPr/>
          <p:nvPr/>
        </p:nvSpPr>
        <p:spPr>
          <a:xfrm>
            <a:off x="426960" y="52776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5" name="Rectangle 3"/>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ng Kasagutan</a:t>
            </a:r>
            <a:endParaRPr b="0" lang="en-PH" sz="3600" spc="-1" strike="noStrike">
              <a:solidFill>
                <a:srgbClr val="000000"/>
              </a:solidFill>
              <a:latin typeface="Arial"/>
            </a:endParaRPr>
          </a:p>
        </p:txBody>
      </p:sp>
      <p:sp>
        <p:nvSpPr>
          <p:cNvPr id="156" name="Rectangle 4"/>
          <p:cNvSpPr/>
          <p:nvPr/>
        </p:nvSpPr>
        <p:spPr>
          <a:xfrm>
            <a:off x="720000" y="1060560"/>
            <a:ext cx="995148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7" name=""/>
          <p:cNvSpPr/>
          <p:nvPr/>
        </p:nvSpPr>
        <p:spPr>
          <a:xfrm>
            <a:off x="933840" y="1627200"/>
            <a:ext cx="9897840" cy="16214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Umunlad ang sistema ng edukasyon, politika, at impraestruktura sa bansa.</a:t>
            </a:r>
            <a:endParaRPr b="0" lang="en-PH" sz="1800" spc="-1" strike="noStrike">
              <a:solidFill>
                <a:srgbClr val="000000"/>
              </a:solidFill>
              <a:latin typeface="Arial"/>
            </a:endParaRPr>
          </a:p>
          <a:p>
            <a:pPr marL="216000" indent="-216000">
              <a:lnSpc>
                <a:spcPct val="100000"/>
              </a:lnSpc>
              <a:spcBef>
                <a:spcPts val="850"/>
              </a:spcBef>
              <a:spcAft>
                <a:spcPts val="850"/>
              </a:spcAft>
              <a:buClr>
                <a:srgbClr val="000000"/>
              </a:buClr>
              <a:buFont typeface="StarSymbol"/>
              <a:buAutoNum type="arabicPeriod"/>
            </a:pPr>
            <a:r>
              <a:rPr b="0" lang="en-PH" sz="1800" spc="-1" strike="noStrike">
                <a:solidFill>
                  <a:srgbClr val="000000"/>
                </a:solidFill>
                <a:latin typeface="Lato"/>
                <a:ea typeface="DejaVu Sans"/>
              </a:rPr>
              <a:t>Nag-iba ang pananaw at pamantayan sa mga produkto at pisikal na kagandahan ng nakararaming Pilipino.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1843</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2023-07-11T13:35:12Z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