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10.png" ContentType="image/png"/>
  <Override PartName="/ppt/media/image11.png" ContentType="image/png"/>
  <Override PartName="/ppt/media/image6.png" ContentType="image/png"/>
  <Override PartName="/ppt/media/image7.png" ContentType="image/png"/>
  <Override PartName="/ppt/media/image8.png" ContentType="image/png"/>
  <Override PartName="/ppt/media/image9.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60.xml.rels" ContentType="application/vnd.openxmlformats-package.relationships+xml"/>
  <Override PartName="/ppt/slideLayouts/_rels/slideLayout51.xml.rels" ContentType="application/vnd.openxmlformats-package.relationships+xml"/>
  <Override PartName="/ppt/slideLayouts/_rels/slideLayout4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4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0.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24.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4.xml" ContentType="application/vnd.openxmlformats-officedocument.presentationml.slideLayout+xml"/>
  <Override PartName="/ppt/slideLayouts/slideLayout27.xml" ContentType="application/vnd.openxmlformats-officedocument.presentationml.slideLayout+xml"/>
  <Override PartName="/ppt/slideLayouts/slideLayout60.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7920" cy="682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4800" cy="2764800"/>
          </a:xfrm>
          <a:prstGeom prst="rect">
            <a:avLst/>
          </a:prstGeom>
          <a:ln w="0">
            <a:noFill/>
          </a:ln>
        </p:spPr>
      </p:pic>
      <p:sp>
        <p:nvSpPr>
          <p:cNvPr id="2" name="Rectangle 5"/>
          <p:cNvSpPr/>
          <p:nvPr/>
        </p:nvSpPr>
        <p:spPr>
          <a:xfrm>
            <a:off x="3487320" y="1475280"/>
            <a:ext cx="8670240" cy="3828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70240" cy="349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7920" cy="600840"/>
          </a:xfrm>
          <a:prstGeom prst="rect">
            <a:avLst/>
          </a:prstGeom>
          <a:ln w="0">
            <a:noFill/>
          </a:ln>
        </p:spPr>
      </p:pic>
      <p:sp>
        <p:nvSpPr>
          <p:cNvPr id="43"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00440" cy="1000440"/>
          </a:xfrm>
          <a:prstGeom prst="rect">
            <a:avLst/>
          </a:prstGeom>
          <a:ln w="0">
            <a:noFill/>
          </a:ln>
        </p:spPr>
      </p:pic>
      <p:sp>
        <p:nvSpPr>
          <p:cNvPr id="45"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7920" cy="600840"/>
          </a:xfrm>
          <a:prstGeom prst="rect">
            <a:avLst/>
          </a:prstGeom>
          <a:ln w="0">
            <a:noFill/>
          </a:ln>
        </p:spPr>
      </p:pic>
      <p:sp>
        <p:nvSpPr>
          <p:cNvPr id="86"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00440" cy="1000440"/>
          </a:xfrm>
          <a:prstGeom prst="rect">
            <a:avLst/>
          </a:prstGeom>
          <a:ln w="0">
            <a:noFill/>
          </a:ln>
        </p:spPr>
      </p:pic>
      <p:sp>
        <p:nvSpPr>
          <p:cNvPr id="88"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7920" cy="600840"/>
          </a:xfrm>
          <a:prstGeom prst="rect">
            <a:avLst/>
          </a:prstGeom>
          <a:ln w="0">
            <a:noFill/>
          </a:ln>
        </p:spPr>
      </p:pic>
      <p:sp>
        <p:nvSpPr>
          <p:cNvPr id="129" name="Rectangle 7"/>
          <p:cNvSpPr/>
          <p:nvPr/>
        </p:nvSpPr>
        <p:spPr>
          <a:xfrm>
            <a:off x="10868760" y="0"/>
            <a:ext cx="936360" cy="936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00440" cy="1000440"/>
          </a:xfrm>
          <a:prstGeom prst="rect">
            <a:avLst/>
          </a:prstGeom>
          <a:ln w="0">
            <a:noFill/>
          </a:ln>
        </p:spPr>
      </p:pic>
      <p:sp>
        <p:nvSpPr>
          <p:cNvPr id="131" name="TextBox 9"/>
          <p:cNvSpPr/>
          <p:nvPr/>
        </p:nvSpPr>
        <p:spPr>
          <a:xfrm>
            <a:off x="185400" y="6362280"/>
            <a:ext cx="4657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589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82240" cy="335052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Box 7"/>
          <p:cNvSpPr/>
          <p:nvPr/>
        </p:nvSpPr>
        <p:spPr>
          <a:xfrm>
            <a:off x="4239360" y="3012840"/>
            <a:ext cx="746100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Mga Pangkat Etniko sa Asya</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sp>
        <p:nvSpPr>
          <p:cNvPr id="212" name="PlaceHolder 2"/>
          <p:cNvSpPr>
            <a:spLocks noGrp="1"/>
          </p:cNvSpPr>
          <p:nvPr>
            <p:ph/>
          </p:nvPr>
        </p:nvSpPr>
        <p:spPr>
          <a:xfrm>
            <a:off x="609480" y="1604520"/>
            <a:ext cx="10972080" cy="3976920"/>
          </a:xfrm>
          <a:prstGeom prst="rect">
            <a:avLst/>
          </a:prstGeom>
          <a:noFill/>
          <a:ln w="76320">
            <a:solidFill>
              <a:srgbClr val="8d281e"/>
            </a:solidFill>
            <a:prstDash val="sysDot"/>
            <a:round/>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Ang </a:t>
            </a:r>
            <a:r>
              <a:rPr b="1" lang="en-PH" sz="2000" spc="-1" strike="noStrike">
                <a:latin typeface="Lato"/>
                <a:ea typeface="AppleSystemUIFont"/>
              </a:rPr>
              <a:t>heograpiyang pantao</a:t>
            </a:r>
            <a:r>
              <a:rPr b="0" lang="en-PH" sz="2000" spc="-1" strike="noStrike">
                <a:latin typeface="Lato"/>
                <a:ea typeface="AppleSystemUIFont"/>
              </a:rPr>
              <a:t> ay nahahati sa iba’t ibang sangay. Ang sangay pangekonomiya ay nakatuon sa kabuoan na kalagayan ng ekonomiya sa isang lugar at kung paano ito maiuugnay sa mga taong naninirahan dito. Ang sangay pampolitika ay tumutukoy sa pagaaral sa aspekto ng pamumuno ng bansa at ang mga katangian ng mga mamamayan ayon sa kanilang kinaroroonan. Ang sangay ng heograpiyang panlipunan naman ay nagbibigaydiin sa iba’t ibang kalagayan ng tao at mahahalagang pangangailangan ayon sa lipunan na kaniyang ginagalawan. Samantala, ang sangay ng heograpiyang pangkultura ay tumutukoy sa uri ng pamumuhay ng tao ayon sa kaniyang lokasyon. Saklaw ng sangay na ito ang sining, paniniwala, tradisyon, at wika ng bawat tao na naiuugnay sa kaniyang lokasyon.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sp>
        <p:nvSpPr>
          <p:cNvPr id="214" name="PlaceHolder 2"/>
          <p:cNvSpPr>
            <a:spLocks noGrp="1"/>
          </p:cNvSpPr>
          <p:nvPr>
            <p:ph/>
          </p:nvPr>
        </p:nvSpPr>
        <p:spPr>
          <a:xfrm>
            <a:off x="609480" y="1604520"/>
            <a:ext cx="10972080" cy="3976920"/>
          </a:xfrm>
          <a:prstGeom prst="rect">
            <a:avLst/>
          </a:prstGeom>
          <a:noFill/>
          <a:ln w="76320">
            <a:solidFill>
              <a:srgbClr val="8d281e"/>
            </a:solidFill>
            <a:prstDash val="sysDot"/>
            <a:round/>
          </a:ln>
        </p:spPr>
        <p:txBody>
          <a:bodyPr lIns="38160" rIns="38160" tIns="38160" bIns="3816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0" lang="en-PH" sz="2000" spc="-1" strike="noStrike">
                <a:latin typeface="Lato"/>
                <a:ea typeface="AppleSystemUIFont"/>
              </a:rPr>
              <a:t>Ang </a:t>
            </a:r>
            <a:r>
              <a:rPr b="1" lang="en-PH" sz="2000" spc="-1" strike="noStrike">
                <a:latin typeface="Lato"/>
                <a:ea typeface="AppleSystemUIFont"/>
              </a:rPr>
              <a:t>etnisidad</a:t>
            </a:r>
            <a:r>
              <a:rPr b="0" lang="en-PH" sz="2000" spc="-1" strike="noStrike">
                <a:latin typeface="Lato"/>
                <a:ea typeface="AppleSystemUIFont"/>
              </a:rPr>
              <a:t> ay tumutukoy sa pagkilala sa mga pangkat ng tao dahil sa kanilang pagkakaparehong kultural na katangian. Naiuugnay ang mga pangkat na ito dahil sa kanilang pagkakapareho sa paraan ng pamumuhay at nagbibigay sa kanila ng sariling pagkakakilanlan. Ito ay mapapansin sa pamamagitan ng paninirahan sa isang teritoryo, pagkakaroon ng iisang pinagmulan at mga ninuno, sariling wika, at mga tradisyon. Ang etnisidad ay isa sa mga batayan kung saan namumukod-tangi ang mga pangkat etniko sa mga rehiyon sa Asya. Ang talahanayan sa susunod na pahina ay nagpapakita ng mga komposisyong etniko sa mga rehiyon ng Asya na siyang mga pangunahing pagkakapangkat-pangkat ng mga tao sa nasabing rehiyon. Marahil, ang kanilang pagkakapangkat-pangkat ay ayon sa kaibahang makikita hindi lamang sa pisikal na anyo kundi maging sa kanilang wika at pamumuhay.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graphicFrame>
        <p:nvGraphicFramePr>
          <p:cNvPr id="216" name=""/>
          <p:cNvGraphicFramePr/>
          <p:nvPr/>
        </p:nvGraphicFramePr>
        <p:xfrm>
          <a:off x="2160000" y="1238400"/>
          <a:ext cx="7919640" cy="4505760"/>
        </p:xfrm>
        <a:graphic>
          <a:graphicData uri="http://schemas.openxmlformats.org/drawingml/2006/table">
            <a:tbl>
              <a:tblPr/>
              <a:tblGrid>
                <a:gridCol w="3959280"/>
                <a:gridCol w="3960720"/>
              </a:tblGrid>
              <a:tr h="608040">
                <a:tc>
                  <a:txBody>
                    <a:bodyPr lIns="90000" rIns="90000" anchor="ctr">
                      <a:noAutofit/>
                    </a:bodyPr>
                    <a:p>
                      <a:pPr algn="ctr">
                        <a:lnSpc>
                          <a:spcPct val="100000"/>
                        </a:lnSpc>
                        <a:buNone/>
                      </a:pPr>
                      <a:r>
                        <a:rPr b="1" lang="en-PH" sz="2000" spc="-1" strike="noStrike">
                          <a:solidFill>
                            <a:srgbClr val="ffffff"/>
                          </a:solidFill>
                          <a:latin typeface="Lato"/>
                        </a:rPr>
                        <a:t>GITNANG ASYA</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468a1a"/>
                    </a:solidFill>
                  </a:tcPr>
                </a:tc>
                <a:tc>
                  <a:txBody>
                    <a:bodyPr lIns="90000" rIns="90000" anchor="ctr">
                      <a:noAutofit/>
                    </a:bodyPr>
                    <a:p>
                      <a:pPr algn="ctr">
                        <a:lnSpc>
                          <a:spcPct val="100000"/>
                        </a:lnSpc>
                        <a:buNone/>
                      </a:pPr>
                      <a:r>
                        <a:rPr b="1" lang="en-PH" sz="2000" spc="-1" strike="noStrike">
                          <a:solidFill>
                            <a:srgbClr val="ffffff"/>
                          </a:solidFill>
                          <a:latin typeface="Lato"/>
                        </a:rPr>
                        <a:t>KANLURANG ASYA</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468a1a"/>
                    </a:solidFill>
                  </a:tcPr>
                </a:tc>
              </a:tr>
              <a:tr h="1298880">
                <a:tc>
                  <a:txBody>
                    <a:bodyPr lIns="90000" rIns="90000" anchor="ctr">
                      <a:noAutofit/>
                    </a:bodyPr>
                    <a:p>
                      <a:pPr>
                        <a:lnSpc>
                          <a:spcPct val="100000"/>
                        </a:lnSpc>
                        <a:buNone/>
                      </a:pPr>
                      <a:r>
                        <a:rPr b="1" lang="en-PH" sz="2000" spc="-1" strike="noStrike">
                          <a:latin typeface="Lato"/>
                          <a:ea typeface="AppleSystemUIFont"/>
                        </a:rPr>
                        <a:t>Ural-Altaic, Paleosiberian, at Eskaleut</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cc"/>
                    </a:solidFill>
                  </a:tcPr>
                </a:tc>
                <a:tc>
                  <a:txBody>
                    <a:bodyPr lIns="90000" rIns="90000" anchor="ctr">
                      <a:noAutofit/>
                    </a:bodyPr>
                    <a:p>
                      <a:pPr>
                        <a:lnSpc>
                          <a:spcPct val="100000"/>
                        </a:lnSpc>
                        <a:buNone/>
                      </a:pPr>
                      <a:r>
                        <a:rPr b="1" lang="en-PH" sz="2000" spc="-1" strike="noStrike">
                          <a:latin typeface="Lato"/>
                          <a:ea typeface="AppleSystemUIFont"/>
                        </a:rPr>
                        <a:t>Sumerian, Elamite, Kassite, Hatti, Haide, Hurri, Lyciane, Lydian, Caanite, Arabe, Armenian, Jew, Assyrian, Hittite, Persian, Curd, Afghan, at Turk</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ffffcc"/>
                    </a:solidFill>
                  </a:tcPr>
                </a:tc>
              </a:tr>
              <a:tr h="649440">
                <a:tc>
                  <a:txBody>
                    <a:bodyPr lIns="90000" rIns="90000" anchor="ctr">
                      <a:noAutofit/>
                    </a:bodyPr>
                    <a:p>
                      <a:pPr algn="ctr">
                        <a:lnSpc>
                          <a:spcPct val="100000"/>
                        </a:lnSpc>
                        <a:buNone/>
                      </a:pPr>
                      <a:r>
                        <a:rPr b="1" lang="en-PH" sz="2000" spc="-1" strike="noStrike">
                          <a:solidFill>
                            <a:srgbClr val="ffffff"/>
                          </a:solidFill>
                          <a:latin typeface="Lato"/>
                        </a:rPr>
                        <a:t>TIMOG ASYA</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lnB w="720">
                      <a:solidFill>
                        <a:srgbClr val="000000"/>
                      </a:solidFill>
                    </a:lnB>
                    <a:solidFill>
                      <a:srgbClr val="468a1a"/>
                    </a:solidFill>
                  </a:tcPr>
                </a:tc>
                <a:tc>
                  <a:txBody>
                    <a:bodyPr lIns="90000" rIns="90000" anchor="ctr">
                      <a:noAutofit/>
                    </a:bodyPr>
                    <a:p>
                      <a:pPr algn="ctr">
                        <a:lnSpc>
                          <a:spcPct val="100000"/>
                        </a:lnSpc>
                        <a:buNone/>
                      </a:pPr>
                      <a:r>
                        <a:rPr b="1" lang="en-PH" sz="2000" spc="-1" strike="noStrike">
                          <a:solidFill>
                            <a:srgbClr val="ffffff"/>
                          </a:solidFill>
                          <a:latin typeface="Lato"/>
                        </a:rPr>
                        <a:t>TIMOG-SILANGANG ASYA</a:t>
                      </a:r>
                      <a:endParaRPr b="0" lang="en-PH" sz="2000" spc="-1" strike="noStrike">
                        <a:latin typeface="Arial"/>
                      </a:endParaRPr>
                    </a:p>
                  </a:txBody>
                  <a:tcPr anchor="ctr" marL="90000" marR="90000">
                    <a:lnL w="720">
                      <a:solidFill>
                        <a:srgbClr val="000000"/>
                      </a:solidFill>
                    </a:lnL>
                    <a:lnR w="720">
                      <a:solidFill>
                        <a:srgbClr val="000000"/>
                      </a:solidFill>
                    </a:lnR>
                    <a:lnT w="720">
                      <a:solidFill>
                        <a:srgbClr val="000000"/>
                      </a:solidFill>
                    </a:lnT>
                    <a:solidFill>
                      <a:srgbClr val="468a1a"/>
                    </a:solidFill>
                  </a:tcPr>
                </a:tc>
              </a:tr>
              <a:tr h="649440">
                <a:tc>
                  <a:txBody>
                    <a:bodyPr lIns="90000" rIns="90000" anchor="ctr">
                      <a:noAutofit/>
                    </a:bodyPr>
                    <a:p>
                      <a:pPr>
                        <a:lnSpc>
                          <a:spcPct val="100000"/>
                        </a:lnSpc>
                        <a:buNone/>
                      </a:pPr>
                      <a:r>
                        <a:rPr b="1" lang="en-PH" sz="2000" spc="-1" strike="noStrike">
                          <a:latin typeface="Lato"/>
                          <a:ea typeface="AppleSystemUIFont"/>
                        </a:rPr>
                        <a:t>Austro-Asiatic, Dravidian, at Indo-Aryan</a:t>
                      </a:r>
                      <a:endParaRPr b="0" lang="en-PH" sz="2000" spc="-1" strike="noStrike">
                        <a:latin typeface="Arial"/>
                      </a:endParaRPr>
                    </a:p>
                  </a:txBody>
                  <a:tcPr anchor="ctr" marL="90000" marR="90000">
                    <a:lnL w="720">
                      <a:solidFill>
                        <a:srgbClr val="000000"/>
                      </a:solidFill>
                    </a:lnL>
                    <a:lnT w="720">
                      <a:solidFill>
                        <a:srgbClr val="000000"/>
                      </a:solidFill>
                    </a:lnT>
                    <a:lnB w="720">
                      <a:solidFill>
                        <a:srgbClr val="000000"/>
                      </a:solidFill>
                    </a:lnB>
                    <a:solidFill>
                      <a:srgbClr val="ffffcc"/>
                    </a:solidFill>
                  </a:tcPr>
                </a:tc>
                <a:tc rowSpan="3">
                  <a:txBody>
                    <a:bodyPr lIns="90000" rIns="90000" anchor="t">
                      <a:noAutofit/>
                    </a:bodyPr>
                    <a:p>
                      <a:pPr>
                        <a:lnSpc>
                          <a:spcPct val="100000"/>
                        </a:lnSpc>
                        <a:buNone/>
                      </a:pPr>
                      <a:r>
                        <a:rPr b="1" lang="en-PH" sz="2000" spc="-1" strike="noStrike">
                          <a:latin typeface="Lato"/>
                          <a:ea typeface="AppleSystemUIFont"/>
                        </a:rPr>
                        <a:t>Austro-Asiatic at Austronesian</a:t>
                      </a:r>
                      <a:endParaRPr b="0" lang="en-PH" sz="2000" spc="-1" strike="noStrike">
                        <a:latin typeface="Arial"/>
                      </a:endParaRPr>
                    </a:p>
                  </a:txBody>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ffffcc"/>
                    </a:solidFill>
                  </a:tcPr>
                </a:tc>
              </a:tr>
              <a:tr h="649440">
                <a:tc>
                  <a:txBody>
                    <a:bodyPr lIns="90000" rIns="90000" anchor="ctr">
                      <a:noAutofit/>
                    </a:bodyPr>
                    <a:p>
                      <a:pPr algn="ctr">
                        <a:lnSpc>
                          <a:spcPct val="100000"/>
                        </a:lnSpc>
                        <a:buNone/>
                      </a:pPr>
                      <a:r>
                        <a:rPr b="1" lang="en-PH" sz="2000" spc="-1" strike="noStrike">
                          <a:solidFill>
                            <a:srgbClr val="ffffff"/>
                          </a:solidFill>
                          <a:latin typeface="Lato"/>
                        </a:rPr>
                        <a:t>SILANGANG ASYA</a:t>
                      </a:r>
                      <a:endParaRPr b="0" lang="en-PH" sz="2000" spc="-1" strike="noStrike">
                        <a:latin typeface="Arial"/>
                      </a:endParaRPr>
                    </a:p>
                  </a:txBody>
                  <a:tcPr anchor="ctr" marL="90000" marR="90000">
                    <a:lnL w="720">
                      <a:solidFill>
                        <a:srgbClr val="000000"/>
                      </a:solidFill>
                    </a:lnL>
                    <a:lnT w="720">
                      <a:solidFill>
                        <a:srgbClr val="000000"/>
                      </a:solidFill>
                    </a:lnT>
                    <a:lnB w="720">
                      <a:solidFill>
                        <a:srgbClr val="000000"/>
                      </a:solidFill>
                    </a:lnB>
                    <a:solidFill>
                      <a:srgbClr val="468a1a"/>
                    </a:solidFill>
                  </a:tcPr>
                </a:tc>
                <a:tc v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r>
              <a:tr h="650880">
                <a:tc>
                  <a:txBody>
                    <a:bodyPr lIns="90000" rIns="90000" anchor="ctr">
                      <a:noAutofit/>
                    </a:bodyPr>
                    <a:p>
                      <a:pPr>
                        <a:lnSpc>
                          <a:spcPct val="100000"/>
                        </a:lnSpc>
                        <a:buNone/>
                      </a:pPr>
                      <a:r>
                        <a:rPr b="1" lang="en-PH" sz="2000" spc="-1" strike="noStrike">
                          <a:latin typeface="Lato"/>
                          <a:ea typeface="AppleSystemUIFont"/>
                        </a:rPr>
                        <a:t>Sino-Tibetan, Korean, at Japanese</a:t>
                      </a:r>
                      <a:endParaRPr b="0" lang="en-PH" sz="2000" spc="-1" strike="noStrike">
                        <a:latin typeface="Arial"/>
                      </a:endParaRPr>
                    </a:p>
                  </a:txBody>
                  <a:tcPr anchor="ctr" marL="90000" marR="90000">
                    <a:lnL w="720">
                      <a:solidFill>
                        <a:srgbClr val="000000"/>
                      </a:solidFill>
                    </a:lnL>
                    <a:lnT w="720">
                      <a:solidFill>
                        <a:srgbClr val="000000"/>
                      </a:solidFill>
                    </a:lnT>
                    <a:lnB w="720">
                      <a:solidFill>
                        <a:srgbClr val="000000"/>
                      </a:solidFill>
                    </a:lnB>
                    <a:solidFill>
                      <a:srgbClr val="ffffcc"/>
                    </a:solidFill>
                  </a:tcPr>
                </a:tc>
                <a:tc vMerge="1">
                  <a:tcPr anchor="t" marL="90000" marR="90000">
                    <a:lnL w="720">
                      <a:solidFill>
                        <a:srgbClr val="000000"/>
                      </a:solidFill>
                    </a:lnL>
                    <a:lnR w="720">
                      <a:solidFill>
                        <a:srgbClr val="000000"/>
                      </a:solidFill>
                    </a:lnR>
                    <a:lnT w="720">
                      <a:solidFill>
                        <a:srgbClr val="000000"/>
                      </a:solidFill>
                    </a:lnT>
                    <a:lnB w="720">
                      <a:solidFill>
                        <a:srgbClr val="000000"/>
                      </a:solidFill>
                    </a:lnB>
                    <a:solidFill>
                      <a:srgbClr val="729fcf"/>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sp>
        <p:nvSpPr>
          <p:cNvPr id="218" name="PlaceHolder 2"/>
          <p:cNvSpPr>
            <a:spLocks noGrp="1"/>
          </p:cNvSpPr>
          <p:nvPr>
            <p:ph/>
          </p:nvPr>
        </p:nvSpPr>
        <p:spPr>
          <a:xfrm>
            <a:off x="609480" y="1440000"/>
            <a:ext cx="6590160" cy="4319640"/>
          </a:xfrm>
          <a:prstGeom prst="rect">
            <a:avLst/>
          </a:prstGeom>
          <a:noFill/>
          <a:ln w="76320">
            <a:solidFill>
              <a:srgbClr val="8d281e"/>
            </a:solidFill>
            <a:prstDash val="sysDot"/>
            <a:round/>
          </a:ln>
        </p:spPr>
        <p:txBody>
          <a:bodyPr lIns="38160" rIns="38160" tIns="38160" bIns="38160" anchor="ctr">
            <a:normAutofit/>
          </a:bodyPr>
          <a:p>
            <a:pPr algn="just">
              <a:lnSpc>
                <a:spcPct val="100000"/>
              </a:lnSpc>
              <a:spcBef>
                <a:spcPts val="1417"/>
              </a:spcBef>
              <a:buNone/>
            </a:pPr>
            <a:r>
              <a:rPr b="0" lang="en-PH" sz="2000" spc="-1" strike="noStrike">
                <a:latin typeface="Lato"/>
                <a:ea typeface="AppleSystemUIFont"/>
              </a:rPr>
              <a:t>Ang pagkakaiba ng mga pangkat sa Asya ayon sa kani-kanilang etnisidad ay nagbibigay sa kontinente ng inspirasyon na maging malikhain sa kanilang pakikitungo sa bawat isa. Ang pagkakaroon ng iba’t ibang pangkat etniko ay isang katangiang nagpapatingkad sa kabihasnang Asyano.</a:t>
            </a:r>
            <a:endParaRPr b="0" lang="en-PH" sz="2000" spc="-1" strike="noStrike">
              <a:latin typeface="Arial"/>
            </a:endParaRPr>
          </a:p>
        </p:txBody>
      </p:sp>
      <p:pic>
        <p:nvPicPr>
          <p:cNvPr id="219" name="" descr=""/>
          <p:cNvPicPr/>
          <p:nvPr/>
        </p:nvPicPr>
        <p:blipFill>
          <a:blip r:embed="rId1"/>
          <a:stretch/>
        </p:blipFill>
        <p:spPr>
          <a:xfrm>
            <a:off x="7308360" y="1416960"/>
            <a:ext cx="4571280" cy="43426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sp>
        <p:nvSpPr>
          <p:cNvPr id="221" name="PlaceHolder 2"/>
          <p:cNvSpPr>
            <a:spLocks noGrp="1"/>
          </p:cNvSpPr>
          <p:nvPr>
            <p:ph/>
          </p:nvPr>
        </p:nvSpPr>
        <p:spPr>
          <a:xfrm>
            <a:off x="609480" y="1440000"/>
            <a:ext cx="6590160" cy="4319640"/>
          </a:xfrm>
          <a:prstGeom prst="rect">
            <a:avLst/>
          </a:prstGeom>
          <a:noFill/>
          <a:ln w="76320">
            <a:solidFill>
              <a:srgbClr val="8d281e"/>
            </a:solidFill>
            <a:prstDash val="sysDot"/>
            <a:round/>
          </a:ln>
        </p:spPr>
        <p:txBody>
          <a:bodyPr lIns="38160" rIns="38160" tIns="38160" bIns="38160" anchor="ctr">
            <a:normAutofit/>
          </a:bodyPr>
          <a:p>
            <a:pPr algn="just">
              <a:lnSpc>
                <a:spcPct val="100000"/>
              </a:lnSpc>
              <a:spcBef>
                <a:spcPts val="1417"/>
              </a:spcBef>
              <a:buNone/>
            </a:pPr>
            <a:r>
              <a:rPr b="0" lang="en-PH" sz="2000" spc="-1" strike="noStrike">
                <a:latin typeface="Lato"/>
                <a:ea typeface="AppleSystemUIFont"/>
              </a:rPr>
              <a:t>Ang pag-aaral sa iba’t ibang pangkat etniko ng Asya ay nagbibigay ng kaalaman tungkol sa uri ng pamumuhay na mayroon ang mga sinaunang pangkat sa bawat rehiyon sa Asya. Sa pamamagitan ng pagsusuri at paglalarawan sa kanilang pamumuhay, malalaman mo kung paano napagtagumpayan ng bawat pangkat ang iba’t ibang hamon na naranasan sa kanilang kapaligiran. Bagaman sila ay namumuhay nang payak at malayo sa impluwensiya ng makabagong kaisipan, mahihinuha na ang tunay na kultura ng isang lugar ay nakadaragdag ng kulay at pagkakaiba ng mga bansa sa Asya. Sa pamamagitan ng mga pangkat na ito, masasalamin ang tunay na kaugalian at mga katangiang natatangi lamang sa mga lugar na kanilang pinagmulan.</a:t>
            </a:r>
            <a:endParaRPr b="0" lang="en-PH" sz="2000" spc="-1" strike="noStrike">
              <a:latin typeface="Arial"/>
            </a:endParaRPr>
          </a:p>
        </p:txBody>
      </p:sp>
      <p:pic>
        <p:nvPicPr>
          <p:cNvPr id="222" name="" descr=""/>
          <p:cNvPicPr/>
          <p:nvPr/>
        </p:nvPicPr>
        <p:blipFill>
          <a:blip r:embed="rId1"/>
          <a:stretch/>
        </p:blipFill>
        <p:spPr>
          <a:xfrm>
            <a:off x="7308360" y="1416960"/>
            <a:ext cx="4571280" cy="43426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algn="ctr">
              <a:lnSpc>
                <a:spcPct val="100000"/>
              </a:lnSpc>
              <a:buNone/>
            </a:pPr>
            <a:r>
              <a:rPr b="1" lang="en-PH" sz="4400" spc="-1" strike="noStrike">
                <a:solidFill>
                  <a:srgbClr val="8d281e"/>
                </a:solidFill>
                <a:latin typeface="Lato"/>
              </a:rPr>
              <a:t>Mga Pangkat Etniko sa Asya</a:t>
            </a:r>
            <a:endParaRPr b="0" lang="en-PH" sz="4400" spc="-1" strike="noStrike">
              <a:latin typeface="Arial"/>
            </a:endParaRPr>
          </a:p>
        </p:txBody>
      </p:sp>
      <p:sp>
        <p:nvSpPr>
          <p:cNvPr id="224" name="PlaceHolder 2"/>
          <p:cNvSpPr>
            <a:spLocks noGrp="1"/>
          </p:cNvSpPr>
          <p:nvPr>
            <p:ph/>
          </p:nvPr>
        </p:nvSpPr>
        <p:spPr>
          <a:xfrm>
            <a:off x="609480" y="1604520"/>
            <a:ext cx="10972080" cy="3976920"/>
          </a:xfrm>
          <a:prstGeom prst="rect">
            <a:avLst/>
          </a:prstGeom>
          <a:noFill/>
          <a:ln w="76320">
            <a:solidFill>
              <a:srgbClr val="8d281e"/>
            </a:solidFill>
            <a:prstDash val="sysDot"/>
            <a:round/>
          </a:ln>
        </p:spPr>
        <p:txBody>
          <a:bodyPr lIns="38160" rIns="38160" tIns="38160" bIns="38160" anchor="t">
            <a:normAutofit fontScale="98000"/>
          </a:bodyPr>
          <a:p>
            <a:pPr algn="just">
              <a:lnSpc>
                <a:spcPct val="100000"/>
              </a:lnSpc>
              <a:buNone/>
            </a:pPr>
            <a:r>
              <a:rPr b="0" lang="en-PH" sz="2000" spc="-1" strike="noStrike">
                <a:latin typeface="Lato"/>
                <a:ea typeface="AppleSystemUIFont"/>
              </a:rPr>
              <a:t>Ang kasalukuyang panahon ay napalilibutan ng maraming pagbabago dulot ng iba’t ibang impluwensiya na nagmumula sa mga Kanluraning bansa. Dahil dito, unti-unting nawawala ang mga katutubong paraan ng pamumuhay at sa kasamaang palad ay tuluyang nawawaglit sa mga kamalayan ng bawat isa. Sa pamamagitan ng pag-aaral sa mga pangkat etniko sa Asya, naipaaabot sa kasalukuyan at pausbong pang mga henerasyon ang tunay na nararanasan ng mga pangkat na ito dulot ng maraming mga pagbabago at pag-unlad. Dapat isaisip at isapuso ang lahat ng ating nalalaman dahil ang pamumuhay ng mga pangkat etnikong ito ang bumubuo sa tunay na kaluluwa ng ating bayan.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0" lang="en-PH" sz="2000" spc="-1" strike="noStrike">
                <a:latin typeface="Lato"/>
                <a:ea typeface="AppleSystemUIFont"/>
              </a:rPr>
              <a:t>Marapat lamang na sa mga susunod pang mga paksa na tatalakayin ay dapat isaalangalang ang ambag ng mga pangkat na ito, at mapanatili at mapangalagaan ang kadalisayan ng kanilang kultura at tradisyon sa kabila ng mga pagbabago. Sa pamamagitan nito ay mapananatili sa iyong isipan ang iyong tunay na pinagmulan at maging sandigan sa iyong paroroonan sa hinaharap.</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26" name="PlaceHolder 9"/>
          <p:cNvSpPr/>
          <p:nvPr/>
        </p:nvSpPr>
        <p:spPr>
          <a:xfrm>
            <a:off x="609480" y="1604880"/>
            <a:ext cx="10954800" cy="3959640"/>
          </a:xfrm>
          <a:prstGeom prst="rect">
            <a:avLst/>
          </a:prstGeom>
          <a:noFill/>
          <a:ln w="0">
            <a:noFill/>
          </a:ln>
        </p:spPr>
        <p:style>
          <a:lnRef idx="0"/>
          <a:fillRef idx="0"/>
          <a:effectRef idx="0"/>
          <a:fontRef idx="minor"/>
        </p:style>
      </p:sp>
      <p:sp>
        <p:nvSpPr>
          <p:cNvPr id="227" name="PlaceHolder 11"/>
          <p:cNvSpPr/>
          <p:nvPr/>
        </p:nvSpPr>
        <p:spPr>
          <a:xfrm>
            <a:off x="609840" y="1604520"/>
            <a:ext cx="10954800" cy="3959640"/>
          </a:xfrm>
          <a:prstGeom prst="rect">
            <a:avLst/>
          </a:prstGeom>
          <a:noFill/>
          <a:ln w="0">
            <a:noFill/>
          </a:ln>
        </p:spPr>
        <p:style>
          <a:lnRef idx="0"/>
          <a:fillRef idx="0"/>
          <a:effectRef idx="0"/>
          <a:fontRef idx="minor"/>
        </p:style>
      </p:sp>
      <p:sp>
        <p:nvSpPr>
          <p:cNvPr id="228" name="PlaceHolder 2"/>
          <p:cNvSpPr>
            <a:spLocks noGrp="1"/>
          </p:cNvSpPr>
          <p:nvPr>
            <p:ph/>
          </p:nvPr>
        </p:nvSpPr>
        <p:spPr>
          <a:xfrm>
            <a:off x="609840" y="1591200"/>
            <a:ext cx="10968120" cy="3972960"/>
          </a:xfrm>
          <a:prstGeom prst="rect">
            <a:avLst/>
          </a:prstGeom>
          <a:noFill/>
          <a:ln w="0">
            <a:noFill/>
          </a:ln>
        </p:spPr>
        <p:txBody>
          <a:bodyPr lIns="0" rIns="0" tIns="0" bIns="0" anchor="t">
            <a:normAutofit/>
          </a:bodyPr>
          <a:p>
            <a:pPr algn="just">
              <a:lnSpc>
                <a:spcPct val="100000"/>
              </a:lnSpc>
              <a:buNone/>
            </a:pPr>
            <a:r>
              <a:rPr b="0" lang="en-PH" sz="1800" spc="-1" strike="noStrike">
                <a:solidFill>
                  <a:srgbClr val="000000"/>
                </a:solidFill>
                <a:latin typeface="Lato"/>
                <a:ea typeface="AppleSystemUIFont"/>
              </a:rPr>
              <a:t>Ipaliwanag ang pagkakaiba ng konsepto ng heograpiyang pantao at etnisidad.</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title"/>
          </p:nvPr>
        </p:nvSpPr>
        <p:spPr>
          <a:xfrm>
            <a:off x="609480" y="273600"/>
            <a:ext cx="10954800" cy="11271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30" name="PlaceHolder 2"/>
          <p:cNvSpPr>
            <a:spLocks noGrp="1"/>
          </p:cNvSpPr>
          <p:nvPr>
            <p:ph/>
          </p:nvPr>
        </p:nvSpPr>
        <p:spPr>
          <a:xfrm>
            <a:off x="609480" y="1604520"/>
            <a:ext cx="10954800" cy="3959640"/>
          </a:xfrm>
          <a:prstGeom prst="rect">
            <a:avLst/>
          </a:prstGeom>
          <a:noFill/>
          <a:ln w="0">
            <a:noFill/>
          </a:ln>
        </p:spPr>
        <p:txBody>
          <a:bodyPr lIns="0" rIns="0" tIns="0" bIns="0" anchor="t">
            <a:normAutofit/>
          </a:bodyPr>
          <a:p>
            <a:pPr algn="just">
              <a:lnSpc>
                <a:spcPct val="100000"/>
              </a:lnSpc>
              <a:buNone/>
            </a:pPr>
            <a:r>
              <a:rPr b="0" lang="en-PH" sz="2000" spc="-1" strike="noStrike">
                <a:latin typeface="Lato"/>
              </a:rPr>
              <a:t>Ang heograpiyang pantao ay nahahati sa iba’t ibang sangay: aspektong pang-ekonomiya, pampolitika, panlipunan, at pangkultura na nakaaapekto sa pamumuhay ng mga tao. Samantalang ang etnisidad ay tumutukoy sa pagkilala sa isang pangkat ng tao dahil sa kanilang pagkakaparehong kultural na katangian. Naiuugnay ang mga pangkat na ito dahil sa kanilang pagkakapareho sa pamamaraan ng pamumuhay at nagbibigay sa kanilang ng sariling pagkakakilanlan.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6473</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2023-05-11T13:57:35Z</dcterms:modified>
  <cp:revision>3020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