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151ED130-CEA1-4279-A6DE-EDBB859574D9}"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0508088B-AF30-4A56-85D9-0AFD3D9EFEC7}"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788CD384-9458-4DFC-A93D-FDCC73CFD4DB}"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AD6579B9-FB18-4F97-8ACB-61F649BC7596}"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CB5C04D2-D39A-49DB-BDAD-DD40C15FE183}"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C309618F-7053-4A12-8FDA-A550CCBF2897}"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B4DA730D-E26E-455C-BD18-1DD8BDD71DB1}"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8E2F456F-0E67-4900-82EC-1A6A38350BBF}"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63F77ABC-BD3A-4E4F-B0AC-CE1D4BD24FA5}"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1E84BB07-4BF8-464E-AF23-DBDAE94666E7}"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58E3CF80-C03A-49CF-BFC6-F1B66BFFB264}"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72CA4A7B-227C-4FAF-9342-C7651ED6A304}"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87FC7CE9-8AD7-47C8-913F-547B8BCBDAF2}"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BCC17A71-97DD-4035-B739-379105FD3DF4}"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3DA47AA6-4CE1-42A9-8A84-229F0517556C}"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169E25E4-E7AA-4900-9315-EAA923910C7A}"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BAD7DA9B-C6D3-41D8-91F0-FE1DC5D34055}"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5019D3FD-41BB-4404-A28C-2D92C9F2DD3F}"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D0B3ABED-5EAB-4506-B28B-3546E4CBCE59}"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F756E8D0-87BA-4EE3-88DE-804EF624D610}"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D955AB27-A58C-4526-ADF5-2775E56BADD4}"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02E767E9-4A43-42FD-BF2B-2CD0F387C058}"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B9C8E79B-C900-4ED1-A5CC-D57991C8E6E7}"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4E32ADB3-F28E-4057-93D9-4DFFD56C2B5A}"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698048BB-9E12-434E-B41A-ACA1C92781C7}"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940E335-AC89-4D2B-92B2-A2FCECC6FC38}"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DEE374F3-6F61-4A98-A92D-B26ED5B31CD1}"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65CE411F-F9D5-419D-A95C-A8F778A6E341}"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0958BA9D-181E-4ADD-9AD5-DB0072FA5F8A}"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720EF074-E37D-45FC-9D12-B159C8F79384}"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03751061-926D-4A0F-A70A-C1E36B600690}"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9F0D3008-8735-4BFC-A066-FF3B5FAD0DA3}"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87AFA6D6-1435-485C-B103-42BDE268D370}"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09E17C2-A193-4F95-9219-AF10B16DD3FB}"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34CD9D29-7B2E-47C6-B7A6-9404C99AD90C}"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AC68FE41-1A35-4AA2-80A1-0A3F8140FC47}"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640" cy="684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520" cy="2783520"/>
          </a:xfrm>
          <a:prstGeom prst="rect">
            <a:avLst/>
          </a:prstGeom>
          <a:ln w="0">
            <a:noFill/>
          </a:ln>
        </p:spPr>
      </p:pic>
      <p:sp>
        <p:nvSpPr>
          <p:cNvPr id="2" name="Rectangle 5"/>
          <p:cNvSpPr/>
          <p:nvPr/>
        </p:nvSpPr>
        <p:spPr>
          <a:xfrm>
            <a:off x="3487320" y="1475280"/>
            <a:ext cx="8688960" cy="38469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960" cy="3686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9320" cy="349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720" cy="349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B3DCC229-B62B-496C-A97E-82F37C70C16F}"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720" cy="349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6640" cy="619560"/>
          </a:xfrm>
          <a:prstGeom prst="rect">
            <a:avLst/>
          </a:prstGeom>
          <a:ln w="0">
            <a:noFill/>
          </a:ln>
        </p:spPr>
      </p:pic>
      <p:sp>
        <p:nvSpPr>
          <p:cNvPr id="46" name="Rectangle 7"/>
          <p:cNvSpPr/>
          <p:nvPr/>
        </p:nvSpPr>
        <p:spPr>
          <a:xfrm>
            <a:off x="10868760" y="0"/>
            <a:ext cx="955080" cy="955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9160" cy="1019160"/>
          </a:xfrm>
          <a:prstGeom prst="rect">
            <a:avLst/>
          </a:prstGeom>
          <a:ln w="0">
            <a:noFill/>
          </a:ln>
        </p:spPr>
      </p:pic>
      <p:sp>
        <p:nvSpPr>
          <p:cNvPr id="48" name="TextBox 9"/>
          <p:cNvSpPr/>
          <p:nvPr/>
        </p:nvSpPr>
        <p:spPr>
          <a:xfrm>
            <a:off x="185400" y="6362280"/>
            <a:ext cx="4676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9320" cy="34956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720" cy="34956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CCFDA7E6-4BDF-4835-A33F-7C187B870989}"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720" cy="34956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960" cy="3369240"/>
          </a:xfrm>
          <a:prstGeom prst="rect">
            <a:avLst/>
          </a:prstGeom>
          <a:ln w="12700">
            <a:noFill/>
          </a:ln>
        </p:spPr>
      </p:pic>
      <p:sp>
        <p:nvSpPr>
          <p:cNvPr id="92" name="PlaceHolder 1"/>
          <p:cNvSpPr>
            <a:spLocks noGrp="1"/>
          </p:cNvSpPr>
          <p:nvPr>
            <p:ph type="ftr" idx="7"/>
          </p:nvPr>
        </p:nvSpPr>
        <p:spPr>
          <a:xfrm>
            <a:off x="4038480" y="6356520"/>
            <a:ext cx="4099320" cy="349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720" cy="349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1A13954A-8D22-41ED-B702-75AE8402991F}"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720" cy="349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278240" y="2376000"/>
            <a:ext cx="7476840" cy="2122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Mga Salik na Nakakaimpluwensiya sa mga Pangangailangan at Kagustuhan ng Tao</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10697400" cy="1240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971892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Limang Salik na Nakakaimpluwensiya sa mga Pangangailangan at Kagustuhan ng Tao</a:t>
            </a:r>
            <a:endParaRPr b="0" lang="en-PH" sz="3400" spc="-1" strike="noStrike">
              <a:solidFill>
                <a:srgbClr val="000000"/>
              </a:solidFill>
              <a:latin typeface="Arial"/>
            </a:endParaRPr>
          </a:p>
          <a:p>
            <a:pPr>
              <a:lnSpc>
                <a:spcPct val="100000"/>
              </a:lnSpc>
            </a:pPr>
            <a:endParaRPr b="0" lang="en-PH" sz="3400" spc="-1" strike="noStrike">
              <a:solidFill>
                <a:srgbClr val="000000"/>
              </a:solidFill>
              <a:latin typeface="Arial"/>
            </a:endParaRPr>
          </a:p>
          <a:p>
            <a:pPr>
              <a:lnSpc>
                <a:spcPct val="100000"/>
              </a:lnSpc>
            </a:pPr>
            <a:endParaRPr b="0" lang="en-PH" sz="3400" spc="-1" strike="noStrike">
              <a:solidFill>
                <a:srgbClr val="000000"/>
              </a:solidFill>
              <a:latin typeface="Arial"/>
            </a:endParaRPr>
          </a:p>
        </p:txBody>
      </p:sp>
      <p:sp>
        <p:nvSpPr>
          <p:cNvPr id="136" name=""/>
          <p:cNvSpPr txBox="1"/>
          <p:nvPr/>
        </p:nvSpPr>
        <p:spPr>
          <a:xfrm>
            <a:off x="821880" y="2055240"/>
            <a:ext cx="10475640" cy="4379400"/>
          </a:xfrm>
          <a:prstGeom prst="rect">
            <a:avLst/>
          </a:prstGeom>
          <a:noFill/>
          <a:ln w="0">
            <a:noFill/>
          </a:ln>
        </p:spPr>
        <p:txBody>
          <a:bodyPr lIns="90000" rIns="90000" tIns="45000" bIns="45000" anchor="t">
            <a:noAutofit/>
          </a:bodyPr>
          <a:p>
            <a:pPr algn="just"/>
            <a:r>
              <a:rPr b="1" lang="en-PH" sz="1800" spc="-1" strike="noStrike">
                <a:solidFill>
                  <a:srgbClr val="000000"/>
                </a:solidFill>
                <a:latin typeface="Lato"/>
              </a:rPr>
              <a:t>1. Edad</a:t>
            </a:r>
            <a:r>
              <a:rPr b="0" lang="en-PH" sz="1800" spc="-1" strike="noStrike">
                <a:solidFill>
                  <a:srgbClr val="000000"/>
                </a:solidFill>
                <a:latin typeface="Lato"/>
              </a:rPr>
              <a:t> – Malaki ang nagiging impluwensiya ng edad sa pangangailangan at kagustuhan ng bawat tao. Sa larang ng kagustuhan, mapapansin na mas marami sa bumibili ng matatamis na pagkain gaya ng kendi ay mga bata. Sa larang ng pangangailangan, mapapansin naman na mas malaki ang inilalaan na panggastos ng mga may edad sa kanilang gamot. Makikita rin na kapag ang isang tao ay nagiging ama o ina ay kadalasan, isinasantabi nito ang kaniyang pansariling kagustuhan at pangangailangan para sa mga pangangailangan ng kaniyang anak o ibang mahal sa buhay.</a:t>
            </a:r>
            <a:endParaRPr b="0" lang="en-PH" sz="1800" spc="-1" strike="noStrike">
              <a:solidFill>
                <a:srgbClr val="000000"/>
              </a:solidFill>
              <a:latin typeface="Lato"/>
              <a:ea typeface="AppleSystemUIFont"/>
            </a:endParaRPr>
          </a:p>
          <a:p>
            <a:endParaRPr b="0" lang="en-PH" sz="1800" spc="-1" strike="noStrike">
              <a:solidFill>
                <a:srgbClr val="000000"/>
              </a:solidFill>
              <a:latin typeface="AppleSystemUIFont"/>
              <a:ea typeface="AppleSystemUIFont"/>
            </a:endParaRPr>
          </a:p>
          <a:p>
            <a:pPr algn="just"/>
            <a:r>
              <a:rPr b="1" lang="en-PH" sz="1800" spc="-1" strike="noStrike">
                <a:solidFill>
                  <a:srgbClr val="000000"/>
                </a:solidFill>
                <a:latin typeface="Lato"/>
                <a:ea typeface="AppleSystemUIFont"/>
              </a:rPr>
              <a:t>2. Hanapbuhay</a:t>
            </a:r>
            <a:r>
              <a:rPr b="0" lang="en-PH" sz="1800" spc="-1" strike="noStrike">
                <a:solidFill>
                  <a:srgbClr val="000000"/>
                </a:solidFill>
                <a:latin typeface="Lato"/>
                <a:ea typeface="AppleSystemUIFont"/>
              </a:rPr>
              <a:t> – Na aapektuhan ng hanapbuhay ang pangangailangan at kagustuhan sa maraming paraan. Maaaring ang isang magandang </a:t>
            </a:r>
            <a:r>
              <a:rPr b="0" i="1" lang="en-PH" sz="1800" spc="-1" strike="noStrike">
                <a:solidFill>
                  <a:srgbClr val="000000"/>
                </a:solidFill>
                <a:latin typeface="Lato"/>
                <a:ea typeface="AppleSystemUIFont"/>
              </a:rPr>
              <a:t>camera</a:t>
            </a:r>
            <a:r>
              <a:rPr b="0" lang="en-PH" sz="1800" spc="-1" strike="noStrike">
                <a:solidFill>
                  <a:srgbClr val="000000"/>
                </a:solidFill>
                <a:latin typeface="Lato"/>
                <a:ea typeface="AppleSystemUIFont"/>
              </a:rPr>
              <a:t> ay isang kagustuhan lamang ngunit hindi maikakaila na makikita ito ng isang </a:t>
            </a:r>
            <a:r>
              <a:rPr b="0" i="1" lang="en-PH" sz="1800" spc="-1" strike="noStrike">
                <a:solidFill>
                  <a:srgbClr val="000000"/>
                </a:solidFill>
                <a:latin typeface="Lato"/>
                <a:ea typeface="AppleSystemUIFont"/>
              </a:rPr>
              <a:t>photographer</a:t>
            </a:r>
            <a:r>
              <a:rPr b="0" lang="en-PH" sz="1800" spc="-1" strike="noStrike">
                <a:solidFill>
                  <a:srgbClr val="000000"/>
                </a:solidFill>
                <a:latin typeface="Lato"/>
                <a:ea typeface="AppleSystemUIFont"/>
              </a:rPr>
              <a:t> bilang isang pangangailangan. Masasabi rin na dahil sa pandemya ay nagiging pangangailangan ng mga guro ang ma gagandang kompyuter, </a:t>
            </a:r>
            <a:r>
              <a:rPr b="0" i="1" lang="en-PH" sz="1800" spc="-1" strike="noStrike">
                <a:solidFill>
                  <a:srgbClr val="000000"/>
                </a:solidFill>
                <a:latin typeface="Lato"/>
                <a:ea typeface="AppleSystemUIFont"/>
              </a:rPr>
              <a:t>laptop</a:t>
            </a:r>
            <a:r>
              <a:rPr b="0" lang="en-PH" sz="1800" spc="-1" strike="noStrike">
                <a:solidFill>
                  <a:srgbClr val="000000"/>
                </a:solidFill>
                <a:latin typeface="Lato"/>
                <a:ea typeface="AppleSystemUIFont"/>
              </a:rPr>
              <a:t>, </a:t>
            </a:r>
            <a:r>
              <a:rPr b="0" i="1" lang="en-PH" sz="1800" spc="-1" strike="noStrike">
                <a:solidFill>
                  <a:srgbClr val="000000"/>
                </a:solidFill>
                <a:latin typeface="Lato"/>
                <a:ea typeface="AppleSystemUIFont"/>
              </a:rPr>
              <a:t>webcam</a:t>
            </a:r>
            <a:r>
              <a:rPr b="0" lang="en-PH" sz="1800" spc="-1" strike="noStrike">
                <a:solidFill>
                  <a:srgbClr val="000000"/>
                </a:solidFill>
                <a:latin typeface="Lato"/>
                <a:ea typeface="AppleSystemUIFont"/>
              </a:rPr>
              <a:t>, at </a:t>
            </a:r>
            <a:r>
              <a:rPr b="0" i="1" lang="en-PH" sz="1800" spc="-1" strike="noStrike">
                <a:solidFill>
                  <a:srgbClr val="000000"/>
                </a:solidFill>
                <a:latin typeface="Lato"/>
                <a:ea typeface="AppleSystemUIFont"/>
              </a:rPr>
              <a:t>headset</a:t>
            </a:r>
            <a:r>
              <a:rPr b="0" lang="en-PH" sz="1800" spc="-1" strike="noStrike">
                <a:solidFill>
                  <a:srgbClr val="000000"/>
                </a:solidFill>
                <a:latin typeface="Lato"/>
                <a:ea typeface="AppleSystemUIFont"/>
              </a:rPr>
              <a:t> upang makapagturo nang maayos. Sa larang ng kagustuhan, mapapansin ang iba’t ibang mga </a:t>
            </a:r>
            <a:r>
              <a:rPr b="0" i="1" lang="en-PH" sz="1800" spc="-1" strike="noStrike">
                <a:solidFill>
                  <a:srgbClr val="000000"/>
                </a:solidFill>
                <a:latin typeface="Lato"/>
                <a:ea typeface="AppleSystemUIFont"/>
              </a:rPr>
              <a:t>monitor</a:t>
            </a:r>
            <a:r>
              <a:rPr b="0" lang="en-PH" sz="1800" spc="-1" strike="noStrike">
                <a:solidFill>
                  <a:srgbClr val="000000"/>
                </a:solidFill>
                <a:latin typeface="Lato"/>
                <a:ea typeface="AppleSystemUIFont"/>
              </a:rPr>
              <a:t> at magagandang upuan na ginagamit ng ilang mag-aaral.</a:t>
            </a:r>
            <a:endParaRPr b="0" lang="en-PH" sz="1800" spc="-1" strike="noStrike">
              <a:solidFill>
                <a:srgbClr val="000000"/>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4"/>
          <p:cNvSpPr/>
          <p:nvPr/>
        </p:nvSpPr>
        <p:spPr>
          <a:xfrm>
            <a:off x="-113040" y="532080"/>
            <a:ext cx="10697400" cy="1240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38" name="Rectangle 5"/>
          <p:cNvSpPr/>
          <p:nvPr/>
        </p:nvSpPr>
        <p:spPr>
          <a:xfrm>
            <a:off x="426960" y="532080"/>
            <a:ext cx="971892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Limang Salik na Nakakaimpluwensiya sa mga Pangangailangan at Kagustuhan ng Tao</a:t>
            </a:r>
            <a:endParaRPr b="0" lang="en-PH" sz="3400" spc="-1" strike="noStrike">
              <a:solidFill>
                <a:srgbClr val="000000"/>
              </a:solidFill>
              <a:latin typeface="Arial"/>
            </a:endParaRPr>
          </a:p>
          <a:p>
            <a:pPr>
              <a:lnSpc>
                <a:spcPct val="100000"/>
              </a:lnSpc>
            </a:pPr>
            <a:endParaRPr b="0" lang="en-PH" sz="3400" spc="-1" strike="noStrike">
              <a:solidFill>
                <a:srgbClr val="000000"/>
              </a:solidFill>
              <a:latin typeface="Arial"/>
            </a:endParaRPr>
          </a:p>
          <a:p>
            <a:pPr>
              <a:lnSpc>
                <a:spcPct val="100000"/>
              </a:lnSpc>
            </a:pPr>
            <a:endParaRPr b="0" lang="en-PH" sz="3400" spc="-1" strike="noStrike">
              <a:solidFill>
                <a:srgbClr val="000000"/>
              </a:solidFill>
              <a:latin typeface="Arial"/>
            </a:endParaRPr>
          </a:p>
        </p:txBody>
      </p:sp>
      <p:sp>
        <p:nvSpPr>
          <p:cNvPr id="139" name=""/>
          <p:cNvSpPr txBox="1"/>
          <p:nvPr/>
        </p:nvSpPr>
        <p:spPr>
          <a:xfrm>
            <a:off x="821880" y="2055240"/>
            <a:ext cx="10475640" cy="3709800"/>
          </a:xfrm>
          <a:prstGeom prst="rect">
            <a:avLst/>
          </a:prstGeom>
          <a:noFill/>
          <a:ln w="0">
            <a:noFill/>
          </a:ln>
        </p:spPr>
        <p:txBody>
          <a:bodyPr lIns="90000" rIns="90000" tIns="45000" bIns="45000" anchor="t">
            <a:noAutofit/>
          </a:bodyPr>
          <a:p>
            <a:pPr algn="just"/>
            <a:r>
              <a:rPr b="1" lang="en-PH" sz="1800" spc="-1" strike="noStrike">
                <a:solidFill>
                  <a:srgbClr val="000000"/>
                </a:solidFill>
                <a:latin typeface="Lato"/>
                <a:ea typeface="AppleSystemUIFont"/>
              </a:rPr>
              <a:t>3. Kita</a:t>
            </a:r>
            <a:r>
              <a:rPr b="0" lang="en-PH" sz="1800" spc="-1" strike="noStrike">
                <a:solidFill>
                  <a:srgbClr val="000000"/>
                </a:solidFill>
                <a:latin typeface="Lato"/>
                <a:ea typeface="AppleSystemUIFont"/>
              </a:rPr>
              <a:t> – Ito ang salaping natatanggap bilang kapalit ng isang produkto o serbisyong ipinagkaloob. Hindi lingid sa iyong kaalaman na nadidiktahan ng kita hindi lamang ang kagustuhan at pangangailangan ng mga tao, ngunit pati na rin ang kalidad ng kanilang pamumuhay at ang pamumuhay ng kanilang mga mahal sa buhay. Sa larang ng kagustuhan ay makikita na ang ilang mga taong mataas ang kita ay lumalawak at dumarami ang mga kagustuhan at kung minsan naman ay dumarami rin ang mga obligasyon sa tahanan at mga kamag-anak.</a:t>
            </a:r>
            <a:endParaRPr b="0" lang="en-PH" sz="1800" spc="-1" strike="noStrike">
              <a:solidFill>
                <a:srgbClr val="000000"/>
              </a:solidFill>
              <a:latin typeface="AppleSystemUIFont"/>
              <a:ea typeface="AppleSystemUIFont"/>
            </a:endParaRPr>
          </a:p>
          <a:p>
            <a:endParaRPr b="0" lang="en-PH" sz="1800" spc="-1" strike="noStrike">
              <a:solidFill>
                <a:srgbClr val="000000"/>
              </a:solidFill>
              <a:latin typeface="AppleSystemUIFont"/>
              <a:ea typeface="AppleSystemUIFont"/>
            </a:endParaRPr>
          </a:p>
          <a:p>
            <a:pPr algn="just"/>
            <a:r>
              <a:rPr b="1" lang="en-PH" sz="1800" spc="-1" strike="noStrike">
                <a:solidFill>
                  <a:srgbClr val="000000"/>
                </a:solidFill>
                <a:latin typeface="Lato"/>
                <a:ea typeface="AppleSystemUIFont"/>
              </a:rPr>
              <a:t>4. Panlasa</a:t>
            </a:r>
            <a:r>
              <a:rPr b="0" lang="en-PH" sz="1800" spc="-1" strike="noStrike">
                <a:solidFill>
                  <a:srgbClr val="000000"/>
                </a:solidFill>
                <a:latin typeface="Lato"/>
                <a:ea typeface="AppleSystemUIFont"/>
              </a:rPr>
              <a:t> – Naaapektuhan ang pangangailangan at kagustuhan ng kultura, paniniwala, at iba pa. Sa larang ng kagustuhan, mapapansin na may mga produktong mas pinipili ang mga tao sa iba’t ibang rehiyon: sili para sa mga Bikolano, buro para sa mga Kapampangan, at iba pa. Mapapansin din na ang pananampalataya ay nakaaapekto sa mga gastusin. </a:t>
            </a:r>
            <a:endParaRPr b="0" lang="en-PH" sz="1800" spc="-1" strike="noStrike">
              <a:solidFill>
                <a:srgbClr val="000000"/>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8"/>
          <p:cNvSpPr/>
          <p:nvPr/>
        </p:nvSpPr>
        <p:spPr>
          <a:xfrm>
            <a:off x="-113040" y="532080"/>
            <a:ext cx="10697400" cy="1240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1" name="Rectangle 9"/>
          <p:cNvSpPr/>
          <p:nvPr/>
        </p:nvSpPr>
        <p:spPr>
          <a:xfrm>
            <a:off x="426960" y="532080"/>
            <a:ext cx="971892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Limang Salik na Nakakaimpluwensiya sa mga Pangangailangan at Kagustuhan ng Tao</a:t>
            </a:r>
            <a:endParaRPr b="0" lang="en-PH" sz="3400" spc="-1" strike="noStrike">
              <a:solidFill>
                <a:srgbClr val="000000"/>
              </a:solidFill>
              <a:latin typeface="Arial"/>
            </a:endParaRPr>
          </a:p>
          <a:p>
            <a:pPr>
              <a:lnSpc>
                <a:spcPct val="100000"/>
              </a:lnSpc>
            </a:pPr>
            <a:endParaRPr b="0" lang="en-PH" sz="3400" spc="-1" strike="noStrike">
              <a:solidFill>
                <a:srgbClr val="000000"/>
              </a:solidFill>
              <a:latin typeface="Arial"/>
            </a:endParaRPr>
          </a:p>
          <a:p>
            <a:pPr>
              <a:lnSpc>
                <a:spcPct val="100000"/>
              </a:lnSpc>
            </a:pPr>
            <a:endParaRPr b="0" lang="en-PH" sz="3400" spc="-1" strike="noStrike">
              <a:solidFill>
                <a:srgbClr val="000000"/>
              </a:solidFill>
              <a:latin typeface="Arial"/>
            </a:endParaRPr>
          </a:p>
        </p:txBody>
      </p:sp>
      <p:sp>
        <p:nvSpPr>
          <p:cNvPr id="142" name=""/>
          <p:cNvSpPr txBox="1"/>
          <p:nvPr/>
        </p:nvSpPr>
        <p:spPr>
          <a:xfrm>
            <a:off x="821880" y="2055240"/>
            <a:ext cx="10475640" cy="2594880"/>
          </a:xfrm>
          <a:prstGeom prst="rect">
            <a:avLst/>
          </a:prstGeom>
          <a:noFill/>
          <a:ln w="0">
            <a:noFill/>
          </a:ln>
        </p:spPr>
        <p:txBody>
          <a:bodyPr lIns="90000" rIns="90000" tIns="45000" bIns="45000" anchor="t">
            <a:noAutofit/>
          </a:bodyPr>
          <a:p>
            <a:pPr algn="just"/>
            <a:r>
              <a:rPr b="1" lang="en-PH" sz="1800" spc="-1" strike="noStrike">
                <a:solidFill>
                  <a:srgbClr val="000000"/>
                </a:solidFill>
                <a:latin typeface="Lato"/>
                <a:ea typeface="AppleSystemUIFont"/>
              </a:rPr>
              <a:t>5. Edukasyon </a:t>
            </a:r>
            <a:r>
              <a:rPr b="0" lang="en-PH" sz="1800" spc="-1" strike="noStrike">
                <a:solidFill>
                  <a:srgbClr val="000000"/>
                </a:solidFill>
                <a:latin typeface="Lato"/>
                <a:ea typeface="AppleSystemUIFont"/>
              </a:rPr>
              <a:t>– Ang paglinang sa kaisipan at kakayahan ng mga mamamayan ay nakaaapekto rin sa kanilang pagpili ng mga pangangailangan at kagustuhan. Isang halimbawa ay ang mga pamantayan upang makapasok sa isang paaralan na gumagamit ng </a:t>
            </a:r>
            <a:r>
              <a:rPr b="0" i="1" lang="en-PH" sz="1800" spc="-1" strike="noStrike">
                <a:solidFill>
                  <a:srgbClr val="000000"/>
                </a:solidFill>
                <a:latin typeface="Lato"/>
                <a:ea typeface="AppleSystemUIFont"/>
              </a:rPr>
              <a:t>internet</a:t>
            </a:r>
            <a:r>
              <a:rPr b="0" lang="en-PH" sz="1800" spc="-1" strike="noStrike">
                <a:solidFill>
                  <a:srgbClr val="000000"/>
                </a:solidFill>
                <a:latin typeface="Lato"/>
                <a:ea typeface="AppleSystemUIFont"/>
              </a:rPr>
              <a:t> bilang plataporma ng pagtuturo. Namumulat naman ang ilan sa realidad na kinakailangan nilang lumipat ng tirahan at tumira sa mga dormitoryo upang mapalapit sa kanilang mga paaralan. Makikita rin na may ilang mga pamilya na malaki ang inilalaan na panggastos sa edukasyon at handa silang isakripisyo ang ilang</a:t>
            </a:r>
            <a:endParaRPr b="0" lang="en-PH" sz="1800" spc="-1" strike="noStrike">
              <a:solidFill>
                <a:srgbClr val="000000"/>
              </a:solidFill>
              <a:latin typeface="Lato"/>
              <a:ea typeface="AppleSystemUIFont"/>
            </a:endParaRPr>
          </a:p>
          <a:p>
            <a:pPr algn="just"/>
            <a:r>
              <a:rPr b="0" lang="en-PH" sz="1800" spc="-1" strike="noStrike">
                <a:solidFill>
                  <a:srgbClr val="000000"/>
                </a:solidFill>
                <a:latin typeface="Lato"/>
                <a:ea typeface="AppleSystemUIFont"/>
              </a:rPr>
              <a:t>pansarili at minsan ay pampamilyang ginhawa para lamang dito.</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Rectangle 15"/>
          <p:cNvSpPr/>
          <p:nvPr/>
        </p:nvSpPr>
        <p:spPr>
          <a:xfrm>
            <a:off x="-113040" y="552240"/>
            <a:ext cx="388980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4" name="Rectangle 192"/>
          <p:cNvSpPr/>
          <p:nvPr/>
        </p:nvSpPr>
        <p:spPr>
          <a:xfrm>
            <a:off x="540000" y="552240"/>
            <a:ext cx="2868480" cy="652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45" name="Rectangle 194"/>
          <p:cNvSpPr/>
          <p:nvPr/>
        </p:nvSpPr>
        <p:spPr>
          <a:xfrm>
            <a:off x="720000" y="1496160"/>
            <a:ext cx="10969920" cy="693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46" name=""/>
          <p:cNvSpPr txBox="1"/>
          <p:nvPr/>
        </p:nvSpPr>
        <p:spPr>
          <a:xfrm>
            <a:off x="977760" y="1669320"/>
            <a:ext cx="10047240" cy="4125960"/>
          </a:xfrm>
          <a:prstGeom prst="rect">
            <a:avLst/>
          </a:prstGeom>
          <a:noFill/>
          <a:ln w="0">
            <a:noFill/>
          </a:ln>
        </p:spPr>
        <p:txBody>
          <a:bodyPr lIns="90000" rIns="90000" tIns="45000" bIns="45000" anchor="t">
            <a:noAutofit/>
          </a:bodyPr>
          <a:p>
            <a:r>
              <a:rPr b="0" lang="en-PH" sz="1800" spc="-1" strike="noStrike">
                <a:solidFill>
                  <a:srgbClr val="000000"/>
                </a:solidFill>
                <a:latin typeface="Lato"/>
              </a:rPr>
              <a:t>I. Panuto: Isaayos ang sumusunod na letra ayon sa mga salik na nakaiimpluwensiya sa</a:t>
            </a:r>
            <a:endParaRPr b="0" lang="en-PH" sz="1800" spc="-1" strike="noStrike">
              <a:solidFill>
                <a:srgbClr val="000000"/>
              </a:solidFill>
              <a:latin typeface="Lato"/>
              <a:ea typeface="AppleSystemUIFont"/>
            </a:endParaRPr>
          </a:p>
          <a:p>
            <a:r>
              <a:rPr b="0" lang="en-PH" sz="1800" spc="-1" strike="noStrike">
                <a:solidFill>
                  <a:srgbClr val="000000"/>
                </a:solidFill>
                <a:latin typeface="Lato"/>
              </a:rPr>
              <a:t>pangangailangan at kagustuhan. </a:t>
            </a:r>
            <a:endParaRPr b="0" lang="en-PH" sz="1800" spc="-1" strike="noStrike">
              <a:solidFill>
                <a:srgbClr val="000000"/>
              </a:solidFill>
              <a:latin typeface="Lato"/>
              <a:ea typeface="AppleSystemUIFont"/>
            </a:endParaRPr>
          </a:p>
          <a:p>
            <a:endParaRPr b="0" lang="en-PH" sz="1800" spc="-1" strike="noStrike">
              <a:solidFill>
                <a:srgbClr val="000000"/>
              </a:solidFill>
              <a:latin typeface="Lato"/>
              <a:ea typeface="AppleSystemUIFont"/>
            </a:endParaRPr>
          </a:p>
          <a:p>
            <a:pPr>
              <a:lnSpc>
                <a:spcPct val="100000"/>
              </a:lnSpc>
              <a:spcBef>
                <a:spcPts val="850"/>
              </a:spcBef>
              <a:spcAft>
                <a:spcPts val="850"/>
              </a:spcAft>
            </a:pPr>
            <a:r>
              <a:rPr b="0" lang="en-PH" sz="1800" spc="-1" strike="noStrike">
                <a:solidFill>
                  <a:srgbClr val="000000"/>
                </a:solidFill>
                <a:latin typeface="Lato"/>
              </a:rPr>
              <a:t>1. Ito ang salapi na tinatanggap ng tao kapalit ng ginagawang serbisyo o produkto. </a:t>
            </a:r>
            <a:r>
              <a:rPr b="1" lang="en-PH" sz="1800" spc="-1" strike="noStrike">
                <a:solidFill>
                  <a:srgbClr val="000000"/>
                </a:solidFill>
                <a:latin typeface="Lato"/>
              </a:rPr>
              <a:t>(A T I K)</a:t>
            </a:r>
            <a:endParaRPr b="0" lang="en-PH" sz="1800" spc="-1" strike="noStrike">
              <a:solidFill>
                <a:srgbClr val="000000"/>
              </a:solidFill>
              <a:latin typeface="Lato"/>
              <a:ea typeface="AppleSystemUIFont"/>
            </a:endParaRPr>
          </a:p>
          <a:p>
            <a:pPr>
              <a:lnSpc>
                <a:spcPct val="100000"/>
              </a:lnSpc>
              <a:spcBef>
                <a:spcPts val="850"/>
              </a:spcBef>
              <a:spcAft>
                <a:spcPts val="850"/>
              </a:spcAft>
            </a:pPr>
            <a:r>
              <a:rPr b="0" lang="en-PH" sz="1800" spc="-1" strike="noStrike">
                <a:solidFill>
                  <a:srgbClr val="000000"/>
                </a:solidFill>
                <a:latin typeface="Lato"/>
              </a:rPr>
              <a:t>2. Ito ang salik na bunga ng natamo mula sa paaralan. </a:t>
            </a:r>
            <a:r>
              <a:rPr b="1" lang="en-PH" sz="1800" spc="-1" strike="noStrike">
                <a:solidFill>
                  <a:srgbClr val="000000"/>
                </a:solidFill>
                <a:latin typeface="Lato"/>
              </a:rPr>
              <a:t>(Y E O N A S D U K)</a:t>
            </a:r>
            <a:endParaRPr b="0" lang="en-PH" sz="1800" spc="-1" strike="noStrike">
              <a:solidFill>
                <a:srgbClr val="000000"/>
              </a:solidFill>
              <a:latin typeface="Lato"/>
              <a:ea typeface="AppleSystemUIFont"/>
            </a:endParaRPr>
          </a:p>
          <a:p>
            <a:pPr>
              <a:lnSpc>
                <a:spcPct val="100000"/>
              </a:lnSpc>
              <a:spcBef>
                <a:spcPts val="850"/>
              </a:spcBef>
              <a:spcAft>
                <a:spcPts val="850"/>
              </a:spcAft>
            </a:pPr>
            <a:r>
              <a:rPr b="0" lang="en-PH" sz="1800" spc="-1" strike="noStrike">
                <a:solidFill>
                  <a:srgbClr val="000000"/>
                </a:solidFill>
                <a:latin typeface="Lato"/>
              </a:rPr>
              <a:t>3. Ito ang salik na naiuugnay sa pagbabago ng pangangailangan at kagustuhan ng tao sa paglipas ng panahon. </a:t>
            </a:r>
            <a:r>
              <a:rPr b="1" lang="en-PH" sz="1800" spc="-1" strike="noStrike">
                <a:solidFill>
                  <a:srgbClr val="000000"/>
                </a:solidFill>
                <a:latin typeface="Lato"/>
              </a:rPr>
              <a:t>(D A D E</a:t>
            </a:r>
            <a:r>
              <a:rPr b="0" lang="en-PH" sz="1800" spc="-1" strike="noStrike">
                <a:solidFill>
                  <a:srgbClr val="000000"/>
                </a:solidFill>
                <a:latin typeface="Lato"/>
              </a:rPr>
              <a:t>)</a:t>
            </a:r>
            <a:endParaRPr b="0" lang="en-PH" sz="1800" spc="-1" strike="noStrike">
              <a:solidFill>
                <a:srgbClr val="000000"/>
              </a:solidFill>
              <a:latin typeface="Lato"/>
              <a:ea typeface="AppleSystemUIFont"/>
            </a:endParaRPr>
          </a:p>
          <a:p>
            <a:pPr>
              <a:lnSpc>
                <a:spcPct val="100000"/>
              </a:lnSpc>
              <a:spcBef>
                <a:spcPts val="850"/>
              </a:spcBef>
              <a:spcAft>
                <a:spcPts val="850"/>
              </a:spcAft>
            </a:pPr>
            <a:r>
              <a:rPr b="0" lang="en-PH" sz="1800" spc="-1" strike="noStrike">
                <a:solidFill>
                  <a:srgbClr val="000000"/>
                </a:solidFill>
                <a:latin typeface="Lato"/>
              </a:rPr>
              <a:t>4. Ito ang salik na naiuugnay sa pagbabago ng pangangailangan at kagustuhan ayon sa trabaho ng tao. </a:t>
            </a:r>
            <a:r>
              <a:rPr b="1" lang="en-PH" sz="1800" spc="-1" strike="noStrike">
                <a:solidFill>
                  <a:srgbClr val="000000"/>
                </a:solidFill>
                <a:latin typeface="Lato"/>
              </a:rPr>
              <a:t>(Y A H U B H A P A N)</a:t>
            </a:r>
            <a:endParaRPr b="0" lang="en-PH" sz="1800" spc="-1" strike="noStrike">
              <a:solidFill>
                <a:srgbClr val="000000"/>
              </a:solidFill>
              <a:latin typeface="Lato"/>
              <a:ea typeface="AppleSystemUIFont"/>
            </a:endParaRPr>
          </a:p>
          <a:p>
            <a:pPr>
              <a:lnSpc>
                <a:spcPct val="100000"/>
              </a:lnSpc>
              <a:spcBef>
                <a:spcPts val="850"/>
              </a:spcBef>
              <a:spcAft>
                <a:spcPts val="850"/>
              </a:spcAft>
            </a:pPr>
            <a:r>
              <a:rPr b="0" lang="en-PH" sz="1800" spc="-1" strike="noStrike">
                <a:solidFill>
                  <a:srgbClr val="000000"/>
                </a:solidFill>
                <a:latin typeface="Lato"/>
              </a:rPr>
              <a:t>5. Ito ang salik na naiuugnay sa hilig ng tao.</a:t>
            </a:r>
            <a:r>
              <a:rPr b="1" lang="en-PH" sz="1800" spc="-1" strike="noStrike">
                <a:solidFill>
                  <a:srgbClr val="000000"/>
                </a:solidFill>
                <a:latin typeface="Lato"/>
              </a:rPr>
              <a:t> (A S A L P A N)</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Rectangle 1"/>
          <p:cNvSpPr/>
          <p:nvPr/>
        </p:nvSpPr>
        <p:spPr>
          <a:xfrm>
            <a:off x="-113040" y="552240"/>
            <a:ext cx="569160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8" name="Rectangle 2"/>
          <p:cNvSpPr/>
          <p:nvPr/>
        </p:nvSpPr>
        <p:spPr>
          <a:xfrm>
            <a:off x="426960" y="527760"/>
            <a:ext cx="4941000" cy="6768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49" name="Rectangle 3"/>
          <p:cNvSpPr/>
          <p:nvPr/>
        </p:nvSpPr>
        <p:spPr>
          <a:xfrm>
            <a:off x="540000" y="231480"/>
            <a:ext cx="10131840" cy="1197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50" name=""/>
          <p:cNvSpPr txBox="1"/>
          <p:nvPr/>
        </p:nvSpPr>
        <p:spPr>
          <a:xfrm>
            <a:off x="884160" y="1800720"/>
            <a:ext cx="3555360" cy="3153960"/>
          </a:xfrm>
          <a:prstGeom prst="rect">
            <a:avLst/>
          </a:prstGeom>
          <a:noFill/>
          <a:ln w="0">
            <a:noFill/>
          </a:ln>
        </p:spPr>
        <p:txBody>
          <a:bodyPr lIns="90000" rIns="90000" tIns="45000" bIns="45000" anchor="t">
            <a:noAutofit/>
          </a:bodyPr>
          <a:p>
            <a:pPr>
              <a:lnSpc>
                <a:spcPct val="100000"/>
              </a:lnSpc>
              <a:spcBef>
                <a:spcPts val="567"/>
              </a:spcBef>
              <a:spcAft>
                <a:spcPts val="567"/>
              </a:spcAft>
            </a:pPr>
            <a:r>
              <a:rPr b="0" lang="en-PH" sz="1800" spc="-1" strike="noStrike">
                <a:solidFill>
                  <a:srgbClr val="000000"/>
                </a:solidFill>
                <a:latin typeface="Lato"/>
              </a:rPr>
              <a:t>1. Kita</a:t>
            </a:r>
            <a:endParaRPr b="0" lang="en-PH" sz="1800" spc="-1" strike="noStrike">
              <a:solidFill>
                <a:srgbClr val="000000"/>
              </a:solidFill>
              <a:latin typeface="Lato"/>
              <a:ea typeface="AppleSystemUIFont"/>
            </a:endParaRPr>
          </a:p>
          <a:p>
            <a:pPr>
              <a:lnSpc>
                <a:spcPct val="100000"/>
              </a:lnSpc>
              <a:spcBef>
                <a:spcPts val="567"/>
              </a:spcBef>
              <a:spcAft>
                <a:spcPts val="567"/>
              </a:spcAft>
            </a:pPr>
            <a:r>
              <a:rPr b="0" lang="en-PH" sz="1800" spc="-1" strike="noStrike">
                <a:solidFill>
                  <a:srgbClr val="000000"/>
                </a:solidFill>
                <a:latin typeface="Lato"/>
              </a:rPr>
              <a:t>2. Edukasyon</a:t>
            </a:r>
            <a:endParaRPr b="0" lang="en-PH" sz="1800" spc="-1" strike="noStrike">
              <a:solidFill>
                <a:srgbClr val="000000"/>
              </a:solidFill>
              <a:latin typeface="Lato"/>
              <a:ea typeface="AppleSystemUIFont"/>
            </a:endParaRPr>
          </a:p>
          <a:p>
            <a:pPr>
              <a:lnSpc>
                <a:spcPct val="100000"/>
              </a:lnSpc>
              <a:spcBef>
                <a:spcPts val="567"/>
              </a:spcBef>
              <a:spcAft>
                <a:spcPts val="567"/>
              </a:spcAft>
            </a:pPr>
            <a:r>
              <a:rPr b="0" lang="en-PH" sz="1800" spc="-1" strike="noStrike">
                <a:solidFill>
                  <a:srgbClr val="000000"/>
                </a:solidFill>
                <a:latin typeface="Lato"/>
              </a:rPr>
              <a:t>3. Edad</a:t>
            </a:r>
            <a:endParaRPr b="0" lang="en-PH" sz="1800" spc="-1" strike="noStrike">
              <a:solidFill>
                <a:srgbClr val="000000"/>
              </a:solidFill>
              <a:latin typeface="Lato"/>
              <a:ea typeface="AppleSystemUIFont"/>
            </a:endParaRPr>
          </a:p>
          <a:p>
            <a:pPr>
              <a:lnSpc>
                <a:spcPct val="100000"/>
              </a:lnSpc>
              <a:spcBef>
                <a:spcPts val="567"/>
              </a:spcBef>
              <a:spcAft>
                <a:spcPts val="567"/>
              </a:spcAft>
            </a:pPr>
            <a:r>
              <a:rPr b="0" lang="en-PH" sz="1800" spc="-1" strike="noStrike">
                <a:solidFill>
                  <a:srgbClr val="000000"/>
                </a:solidFill>
                <a:latin typeface="Lato"/>
              </a:rPr>
              <a:t>4. Hanapbuhay</a:t>
            </a:r>
            <a:endParaRPr b="0" lang="en-PH" sz="1800" spc="-1" strike="noStrike">
              <a:solidFill>
                <a:srgbClr val="000000"/>
              </a:solidFill>
              <a:latin typeface="Lato"/>
              <a:ea typeface="AppleSystemUIFont"/>
            </a:endParaRPr>
          </a:p>
          <a:p>
            <a:pPr>
              <a:lnSpc>
                <a:spcPct val="100000"/>
              </a:lnSpc>
              <a:spcBef>
                <a:spcPts val="567"/>
              </a:spcBef>
              <a:spcAft>
                <a:spcPts val="567"/>
              </a:spcAft>
            </a:pPr>
            <a:r>
              <a:rPr b="0" lang="en-PH" sz="1800" spc="-1" strike="noStrike">
                <a:solidFill>
                  <a:srgbClr val="000000"/>
                </a:solidFill>
                <a:latin typeface="Lato"/>
              </a:rPr>
              <a:t>5. Panlasa</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1838</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2023-04-24T10:55:29Z</dcterms:modified>
  <cp:revision>207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