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AF44E0F-1AA6-4154-AD52-5E64674B028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7C10041-F17C-4122-ADAF-CA41B9B9D9B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7CCF9B8-98E9-41C4-9F92-55951142C213}"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7009D93-D35B-471E-AF58-94C7D8DD7A62}"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9B735F5E-AC1B-4404-8230-678128DAF155}"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280197A-D64B-4D94-BC45-A5299FBC7A3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59A7248-F6D8-47F6-AEEF-825D491D264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3735A8C-60C7-427A-81D1-2E00476DD59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CFF7352-E767-48EF-93D9-7A698D56338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1C3C4BB-01D8-4384-834A-FEB79844017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C6548F8-5719-4022-A930-4840ECA6EE8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54B5752-5B8B-4BA3-BA7B-828EAE9A0E8B}"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F60B6C3-3B69-4657-970D-744529B5890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99B5B7E-0329-4715-9053-3E701A31D9D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85354EA-EA95-43A1-8E0B-61FDC6F5945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65A6EA1-1E7A-48C2-AB97-8491A29EC3C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3319B43-AA6E-4405-8DE1-EC540E563FC0}"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F343BC6D-249D-4B8E-A758-7A57764140D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C4F23A0-3FF7-422A-9C3B-3B011F25CD6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2FE34D2-7854-4353-949B-2A0425FFDF7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33309AB-4BF1-4CED-B778-1B50024A239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62F35E7-FBCE-4174-8FDA-940C53B16722}"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7E6244B-8D9A-40F5-915B-1DE7AD25F77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3FFD79E1-43A3-4838-A112-27247735D95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41F420A-55C3-4163-B30F-39C71BF5D9E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0F3A123-EEE6-4916-9E25-92102390F02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39DE9BA-5FD0-4185-8078-1296E3017A1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0069314-AA26-4B82-8FF9-7E61E7664F0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2EE4179-1F99-4D3D-942F-C6E6FD2DCF7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FCB212A3-E708-40F2-A3EF-6E1E6EE8814C}"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5399410-D358-484A-8825-A7C042D5D92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CD91FBD-308A-4895-BE3B-EDAB3816E62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55D7602-D83D-4F7E-B56E-8B9E019A996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9AF2DE0-F9D8-40D1-B8FA-481A7987BBC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1D169EF-A094-4CF8-95E8-64AD09292FD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18FCDCA-E2A4-49BF-9E6E-44218B3B250E}"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 </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9406B8E-79A0-448E-B026-99A2D375FB61}" type="slidenum">
              <a:rPr b="0" lang="en-US" sz="1800" spc="-1" strike="noStrike">
                <a:solidFill>
                  <a:srgbClr val="000000"/>
                </a:solidFill>
                <a:latin typeface="Calibri"/>
                <a:ea typeface="DejaVu Sans"/>
              </a:rPr>
              <a:t>9</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 </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EE39F5B-5FC3-4C82-B02D-65113026A610}"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3F9447C-8B32-418F-9567-C25B793F7A4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80000"/>
            <a:ext cx="68245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Konsepto at mga Salik na Nakaaapekto sa Suplay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
          <p:cNvSpPr/>
          <p:nvPr/>
        </p:nvSpPr>
        <p:spPr>
          <a:xfrm>
            <a:off x="-113040" y="552240"/>
            <a:ext cx="54806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7" name="Rectangle 3"/>
          <p:cNvSpPr/>
          <p:nvPr/>
        </p:nvSpPr>
        <p:spPr>
          <a:xfrm>
            <a:off x="540000" y="195480"/>
            <a:ext cx="482760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8" name=""/>
          <p:cNvSpPr txBox="1"/>
          <p:nvPr/>
        </p:nvSpPr>
        <p:spPr>
          <a:xfrm>
            <a:off x="1017360" y="1538640"/>
            <a:ext cx="9998640" cy="21445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Ipinaliliwanag sa batas ng suplay na mayroong tuwirang ugnayan sa pagitan ng presyo at suplay ng produkto o serbisyo sa pamilihan. Kung tataas ang presyo, may kakayahan ang prodyuser na magtakda ng bilang ng produkto o serbisyo na kaya niyang ipagbili. Kabaligtaran naman ang mangyayari kung bababa ang itinakdang presyo nito.</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Kinakailangan ng sapat na suplay ng mga produkto sa pamilihan upang pareho nitong matugunan ang pangangailangan ng konsumer at prodyuser.</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53676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Konsepto ng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48880" y="1555560"/>
            <a:ext cx="10387080" cy="176616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suplay</a:t>
            </a:r>
            <a:r>
              <a:rPr b="0" lang="en-PH" sz="1800" spc="-1" strike="noStrike">
                <a:solidFill>
                  <a:srgbClr val="000000"/>
                </a:solidFill>
                <a:latin typeface="Lato"/>
              </a:rPr>
              <a:t> ay tumutukoy sa dami ng produkto o serbisyo na handa at nais ipagbili ng prodyuser sa iba’t ibang presyo sa takdang panahon. Katulad ng </a:t>
            </a:r>
            <a:r>
              <a:rPr b="0" i="1" lang="en-PH" sz="1800" spc="-1" strike="noStrike">
                <a:solidFill>
                  <a:srgbClr val="000000"/>
                </a:solidFill>
                <a:latin typeface="Lato"/>
              </a:rPr>
              <a:t>demand</a:t>
            </a:r>
            <a:r>
              <a:rPr b="0" lang="en-PH" sz="1800" spc="-1" strike="noStrike">
                <a:solidFill>
                  <a:srgbClr val="000000"/>
                </a:solidFill>
                <a:latin typeface="Lato"/>
              </a:rPr>
              <a:t>, and presyo rin ay itinuturing na pangunahing salik na nakaaapekto rito.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Sa </a:t>
            </a:r>
            <a:r>
              <a:rPr b="1" lang="en-PH" sz="1800" spc="-1" strike="noStrike">
                <a:solidFill>
                  <a:srgbClr val="000000"/>
                </a:solidFill>
                <a:latin typeface="Lato"/>
              </a:rPr>
              <a:t>batas ng suplay</a:t>
            </a:r>
            <a:r>
              <a:rPr b="0" lang="en-PH" sz="1800" spc="-1" strike="noStrike">
                <a:solidFill>
                  <a:srgbClr val="000000"/>
                </a:solidFill>
                <a:latin typeface="Lato"/>
              </a:rPr>
              <a:t>, ipinahahayag na sa bawat pagtataas ng presyo ng bilihin ay tumataas din ang bilang ng produktong kayang ipagbili ng prodyuser.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7242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68889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Ugnayan ng Presyo at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624960" y="1411560"/>
            <a:ext cx="10847160" cy="2111040"/>
          </a:xfrm>
          <a:prstGeom prst="rect">
            <a:avLst/>
          </a:prstGeom>
          <a:noFill/>
          <a:ln w="0">
            <a:noFill/>
          </a:ln>
        </p:spPr>
        <p:txBody>
          <a:bodyPr lIns="90000" rIns="90000" tIns="45000" bIns="45000" anchor="t">
            <a:noAutofit/>
          </a:bodyPr>
          <a:p>
            <a:r>
              <a:rPr b="1" i="1" lang="en-PH" sz="2000" spc="-1" strike="noStrike">
                <a:solidFill>
                  <a:srgbClr val="000000"/>
                </a:solidFill>
                <a:latin typeface="Lato"/>
                <a:ea typeface=""/>
              </a:rPr>
              <a:t>1. Supply Function</a:t>
            </a:r>
            <a:endParaRPr b="0" lang="en-PH" sz="2000" spc="-1" strike="noStrike">
              <a:solidFill>
                <a:srgbClr val="000000"/>
              </a:solidFill>
              <a:latin typeface="Lato"/>
              <a:ea typeface=""/>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
              </a:rPr>
              <a:t>Ipinakikita ng </a:t>
            </a:r>
            <a:r>
              <a:rPr b="0" i="1" lang="en-PH" sz="1800" spc="-1" strike="noStrike">
                <a:solidFill>
                  <a:srgbClr val="000000"/>
                </a:solidFill>
                <a:latin typeface="Lato"/>
                <a:ea typeface=""/>
              </a:rPr>
              <a:t>supply function</a:t>
            </a:r>
            <a:r>
              <a:rPr b="0" lang="en-PH" sz="1800" spc="-1" strike="noStrike">
                <a:solidFill>
                  <a:srgbClr val="000000"/>
                </a:solidFill>
                <a:latin typeface="Lato"/>
                <a:ea typeface=""/>
              </a:rPr>
              <a:t> ang ugnayan ng presyo at suplay sa isang </a:t>
            </a:r>
            <a:r>
              <a:rPr b="0" i="1" lang="en-PH" sz="1800" spc="-1" strike="noStrike">
                <a:solidFill>
                  <a:srgbClr val="000000"/>
                </a:solidFill>
                <a:latin typeface="Lato"/>
                <a:ea typeface=""/>
              </a:rPr>
              <a:t>mathematical equation</a:t>
            </a:r>
            <a:r>
              <a:rPr b="0" lang="en-PH" sz="1800" spc="-1" strike="noStrike">
                <a:solidFill>
                  <a:srgbClr val="000000"/>
                </a:solidFill>
                <a:latin typeface="Lato"/>
                <a:ea typeface=""/>
              </a:rPr>
              <a:t>. Mayroon itong ipinakikitang dalawang variables: ang Q</a:t>
            </a:r>
            <a:r>
              <a:rPr b="0" lang="en-PH" sz="1400" spc="-1" strike="noStrike">
                <a:solidFill>
                  <a:srgbClr val="000000"/>
                </a:solidFill>
                <a:latin typeface="Lato"/>
                <a:ea typeface=""/>
              </a:rPr>
              <a:t>s</a:t>
            </a:r>
            <a:r>
              <a:rPr b="0" i="1" lang="en-PH" sz="1800" spc="-1" strike="noStrike">
                <a:solidFill>
                  <a:srgbClr val="000000"/>
                </a:solidFill>
                <a:latin typeface="Lato"/>
                <a:ea typeface=""/>
              </a:rPr>
              <a:t> (quantity supplied)</a:t>
            </a:r>
            <a:r>
              <a:rPr b="0" lang="en-PH" sz="1800" spc="-1" strike="noStrike">
                <a:solidFill>
                  <a:srgbClr val="000000"/>
                </a:solidFill>
                <a:latin typeface="Lato"/>
                <a:ea typeface=""/>
              </a:rPr>
              <a:t> na </a:t>
            </a:r>
            <a:r>
              <a:rPr b="0" i="1" lang="en-PH" sz="1800" spc="-1" strike="noStrike">
                <a:solidFill>
                  <a:srgbClr val="000000"/>
                </a:solidFill>
                <a:latin typeface="Lato"/>
                <a:ea typeface=""/>
              </a:rPr>
              <a:t>dependent variable</a:t>
            </a:r>
            <a:r>
              <a:rPr b="0" lang="en-PH" sz="1800" spc="-1" strike="noStrike">
                <a:solidFill>
                  <a:srgbClr val="000000"/>
                </a:solidFill>
                <a:latin typeface="Lato"/>
                <a:ea typeface=""/>
              </a:rPr>
              <a:t> at P (presyo) na </a:t>
            </a:r>
            <a:r>
              <a:rPr b="0" i="1" lang="en-PH" sz="1800" spc="-1" strike="noStrike">
                <a:solidFill>
                  <a:srgbClr val="000000"/>
                </a:solidFill>
                <a:latin typeface="Lato"/>
                <a:ea typeface=""/>
              </a:rPr>
              <a:t>independent variable</a:t>
            </a:r>
            <a:r>
              <a:rPr b="0" lang="en-PH" sz="1800" spc="-1" strike="noStrike">
                <a:solidFill>
                  <a:srgbClr val="000000"/>
                </a:solidFill>
                <a:latin typeface="Lato"/>
                <a:ea typeface=""/>
              </a:rPr>
              <a:t>. Ang Q</a:t>
            </a:r>
            <a:r>
              <a:rPr b="0" lang="en-PH" sz="1400" spc="-1" strike="noStrike">
                <a:solidFill>
                  <a:srgbClr val="000000"/>
                </a:solidFill>
                <a:latin typeface="Lato"/>
                <a:ea typeface=""/>
              </a:rPr>
              <a:t>s</a:t>
            </a:r>
            <a:r>
              <a:rPr b="0" lang="en-PH" sz="1800" spc="-1" strike="noStrike">
                <a:solidFill>
                  <a:srgbClr val="000000"/>
                </a:solidFill>
                <a:latin typeface="Lato"/>
                <a:ea typeface=""/>
              </a:rPr>
              <a:t> ay naaapektuhan ng </a:t>
            </a:r>
            <a:r>
              <a:rPr b="0" lang="en-PH" sz="1800" spc="-1" strike="noStrike">
                <a:solidFill>
                  <a:srgbClr val="000000"/>
                </a:solidFill>
                <a:latin typeface="Lato"/>
                <a:ea typeface="AppleSystemUIFont"/>
              </a:rPr>
              <a:t>anumang pagbabago ng P.</a:t>
            </a:r>
            <a:endParaRPr b="0" lang="en-PH" sz="1800" spc="-1" strike="noStrike">
              <a:solidFill>
                <a:srgbClr val="000000"/>
              </a:solidFill>
              <a:latin typeface="Lato"/>
              <a:ea typeface=""/>
            </a:endParaRPr>
          </a:p>
          <a:p>
            <a:pPr algn="just">
              <a:lnSpc>
                <a:spcPct val="100000"/>
              </a:lnSpc>
            </a:pPr>
            <a:endParaRPr b="0" lang="en-PH" sz="1800" spc="-1" strike="noStrike">
              <a:solidFill>
                <a:srgbClr val="000000"/>
              </a:solidFill>
              <a:latin typeface="Lato"/>
              <a:ea typeface=""/>
            </a:endParaRPr>
          </a:p>
          <a:p>
            <a:pPr algn="just">
              <a:lnSpc>
                <a:spcPct val="100000"/>
              </a:lnSpc>
            </a:pPr>
            <a:r>
              <a:rPr b="1" lang="en-PH" sz="1800" spc="-1" strike="noStrike">
                <a:solidFill>
                  <a:srgbClr val="000000"/>
                </a:solidFill>
                <a:latin typeface="Lato"/>
                <a:ea typeface="AppleSystemUIFont"/>
              </a:rPr>
              <a:t>Halimbawa:</a:t>
            </a:r>
            <a:endParaRPr b="0" lang="en-PH" sz="1800" spc="-1" strike="noStrike">
              <a:solidFill>
                <a:srgbClr val="000000"/>
              </a:solidFill>
              <a:latin typeface="Lato"/>
              <a:ea typeface=""/>
            </a:endParaRPr>
          </a:p>
        </p:txBody>
      </p:sp>
      <p:sp>
        <p:nvSpPr>
          <p:cNvPr id="140" name=""/>
          <p:cNvSpPr txBox="1"/>
          <p:nvPr/>
        </p:nvSpPr>
        <p:spPr>
          <a:xfrm>
            <a:off x="793800" y="3421800"/>
            <a:ext cx="8245440" cy="284760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Ipagpalagay na ang </a:t>
            </a:r>
            <a:r>
              <a:rPr b="0" i="1" lang="en-PH" sz="1800" spc="-1" strike="noStrike">
                <a:solidFill>
                  <a:srgbClr val="000000"/>
                </a:solidFill>
                <a:latin typeface="Lato"/>
              </a:rPr>
              <a:t>mathematical equation</a:t>
            </a:r>
            <a:r>
              <a:rPr b="0" lang="en-PH" sz="1800" spc="-1" strike="noStrike">
                <a:solidFill>
                  <a:srgbClr val="000000"/>
                </a:solidFill>
                <a:latin typeface="Lato"/>
              </a:rPr>
              <a:t> ay Q</a:t>
            </a:r>
            <a:r>
              <a:rPr b="0" lang="en-PH" sz="1200" spc="-1" strike="noStrike">
                <a:solidFill>
                  <a:srgbClr val="000000"/>
                </a:solidFill>
                <a:latin typeface="Lato"/>
              </a:rPr>
              <a:t>S</a:t>
            </a:r>
            <a:r>
              <a:rPr b="0" lang="en-PH" sz="1800" spc="-1" strike="noStrike">
                <a:solidFill>
                  <a:srgbClr val="000000"/>
                </a:solidFill>
                <a:latin typeface="Lato"/>
              </a:rPr>
              <a:t> = -300 + 60P kung saan ang -300 ay nagpapakita na hindi maipagbibili ang produktong panyo kung ang presyo nito ay mas mababa sa ₱5. Ano man ang pagbabago sa Q</a:t>
            </a:r>
            <a:r>
              <a:rPr b="0" lang="en-PH" sz="1200" spc="-1" strike="noStrike">
                <a:solidFill>
                  <a:srgbClr val="000000"/>
                </a:solidFill>
                <a:latin typeface="Lato"/>
              </a:rPr>
              <a:t>S</a:t>
            </a:r>
            <a:r>
              <a:rPr b="0" lang="en-PH" sz="1800" spc="-1" strike="noStrike">
                <a:solidFill>
                  <a:srgbClr val="000000"/>
                </a:solidFill>
                <a:latin typeface="Lato"/>
              </a:rPr>
              <a:t> ay naiuugnay sa value na 60P.</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ikalawang sitwasyon, ipagpalagay na ang presyo sa kada piraso ng panyo ay tumaas sa ₱7. Mapapansin na tumaas ang suplay na kayang ipagbili ng prodyuser. Ito ay dahil sa tuwirang ugnayan ng presyo at dami ng mga produkto o serbisyo. Habang tumataas ang presyo, tumataas din ang Q</a:t>
            </a:r>
            <a:r>
              <a:rPr b="0" lang="en-PH" sz="1200" spc="-1" strike="noStrike">
                <a:solidFill>
                  <a:srgbClr val="000000"/>
                </a:solidFill>
                <a:latin typeface="Lato"/>
                <a:ea typeface="AppleSystemUIFont"/>
              </a:rPr>
              <a:t>S</a:t>
            </a:r>
            <a:r>
              <a:rPr b="0" lang="en-PH" sz="1800" spc="-1" strike="noStrike">
                <a:solidFill>
                  <a:srgbClr val="000000"/>
                </a:solidFill>
                <a:latin typeface="Lato"/>
                <a:ea typeface="AppleSystemUIFont"/>
              </a:rPr>
              <a:t>.</a:t>
            </a:r>
            <a:endParaRPr b="0" lang="en-PH" sz="1800" spc="-1" strike="noStrike">
              <a:solidFill>
                <a:srgbClr val="000000"/>
              </a:solidFill>
              <a:latin typeface="Lato"/>
              <a:ea typeface="AppleSystemUIFont"/>
            </a:endParaRPr>
          </a:p>
        </p:txBody>
      </p:sp>
      <p:sp>
        <p:nvSpPr>
          <p:cNvPr id="141" name=""/>
          <p:cNvSpPr/>
          <p:nvPr/>
        </p:nvSpPr>
        <p:spPr>
          <a:xfrm>
            <a:off x="9191160" y="3177000"/>
            <a:ext cx="2044800" cy="1372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-300 + 60(P)</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-300 + 60(5)</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 </a:t>
            </a:r>
            <a:r>
              <a:rPr b="0" lang="en-PH" sz="1800" spc="-1" strike="noStrike">
                <a:solidFill>
                  <a:srgbClr val="000000"/>
                </a:solidFill>
                <a:latin typeface="Lato"/>
              </a:rPr>
              <a:t>= -300 + 300</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0</a:t>
            </a:r>
            <a:endParaRPr b="0" lang="en-PH" sz="1800" spc="-1" strike="noStrike">
              <a:solidFill>
                <a:srgbClr val="000000"/>
              </a:solidFill>
              <a:latin typeface="Lato"/>
              <a:ea typeface="AppleSystemUIFont"/>
            </a:endParaRPr>
          </a:p>
        </p:txBody>
      </p:sp>
      <p:sp>
        <p:nvSpPr>
          <p:cNvPr id="142" name=""/>
          <p:cNvSpPr/>
          <p:nvPr/>
        </p:nvSpPr>
        <p:spPr>
          <a:xfrm>
            <a:off x="9191160" y="4725000"/>
            <a:ext cx="2044800" cy="137880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-300 + 60(P)</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-300 + 60(7)</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 </a:t>
            </a:r>
            <a:r>
              <a:rPr b="0" lang="en-PH" sz="1800" spc="-1" strike="noStrike">
                <a:solidFill>
                  <a:srgbClr val="000000"/>
                </a:solidFill>
                <a:latin typeface="Lato"/>
              </a:rPr>
              <a:t>= -300 + 420</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Q</a:t>
            </a:r>
            <a:r>
              <a:rPr b="0" lang="en-PH" sz="1400" spc="-1" strike="noStrike">
                <a:solidFill>
                  <a:srgbClr val="000000"/>
                </a:solidFill>
                <a:latin typeface="Lato"/>
              </a:rPr>
              <a:t>s</a:t>
            </a:r>
            <a:r>
              <a:rPr b="0" lang="en-PH" sz="1800" spc="-1" strike="noStrike">
                <a:solidFill>
                  <a:srgbClr val="000000"/>
                </a:solidFill>
                <a:latin typeface="Lato"/>
              </a:rPr>
              <a:t> = 120</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8"/>
          <p:cNvSpPr/>
          <p:nvPr/>
        </p:nvSpPr>
        <p:spPr>
          <a:xfrm>
            <a:off x="-113040" y="532080"/>
            <a:ext cx="7242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9"/>
          <p:cNvSpPr/>
          <p:nvPr/>
        </p:nvSpPr>
        <p:spPr>
          <a:xfrm>
            <a:off x="426960" y="532080"/>
            <a:ext cx="68889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Ugnayan ng Presyo at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624960" y="1411560"/>
            <a:ext cx="5930640" cy="2590200"/>
          </a:xfrm>
          <a:prstGeom prst="rect">
            <a:avLst/>
          </a:prstGeom>
          <a:noFill/>
          <a:ln w="0">
            <a:noFill/>
          </a:ln>
        </p:spPr>
        <p:txBody>
          <a:bodyPr lIns="90000" rIns="90000" tIns="45000" bIns="45000" anchor="t">
            <a:noAutofit/>
          </a:bodyPr>
          <a:p>
            <a:r>
              <a:rPr b="1" i="1" lang="en-PH" sz="2000" spc="-1" strike="noStrike">
                <a:solidFill>
                  <a:srgbClr val="000000"/>
                </a:solidFill>
                <a:latin typeface="Lato"/>
                <a:ea typeface=""/>
              </a:rPr>
              <a:t>2. Supply Schedule</a:t>
            </a:r>
            <a:endParaRPr b="0" lang="en-PH" sz="2000" spc="-1" strike="noStrike">
              <a:solidFill>
                <a:srgbClr val="000000"/>
              </a:solidFill>
              <a:latin typeface="Lato"/>
              <a:ea typeface=""/>
            </a:endParaRPr>
          </a:p>
          <a:p>
            <a:pPr lvl="1" marL="432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
              </a:rPr>
              <a:t>Kapansin-pansin na ang mataas na presyo ay nagsisilbing pagganyak sa mga prodyuser na dagdagan ang bilang ng kanilang ibinebentang produkto sa pamilihan. Mailalapat sa talahanayan ang konsepto ng </a:t>
            </a:r>
            <a:r>
              <a:rPr b="1" i="1" lang="en-PH" sz="1800" spc="-1" strike="noStrike">
                <a:solidFill>
                  <a:srgbClr val="000000"/>
                </a:solidFill>
                <a:latin typeface="Lato"/>
                <a:ea typeface=""/>
              </a:rPr>
              <a:t>ceteris paribus</a:t>
            </a:r>
            <a:r>
              <a:rPr b="0" lang="en-PH" sz="1800" spc="-1" strike="noStrike">
                <a:solidFill>
                  <a:srgbClr val="000000"/>
                </a:solidFill>
                <a:latin typeface="Lato"/>
                <a:ea typeface=""/>
              </a:rPr>
              <a:t> o ang pagturing na presyo lamang ang tanging salik na nakaaapekto sa pagdami o pagkaunti ng produkto.</a:t>
            </a:r>
            <a:endParaRPr b="0" lang="en-PH" sz="1800" spc="-1" strike="noStrike">
              <a:solidFill>
                <a:srgbClr val="000000"/>
              </a:solidFill>
              <a:latin typeface="AppleSystemUIFont"/>
              <a:ea typeface="AppleSystemUIFont"/>
            </a:endParaRPr>
          </a:p>
        </p:txBody>
      </p:sp>
      <p:graphicFrame>
        <p:nvGraphicFramePr>
          <p:cNvPr id="146" name=""/>
          <p:cNvGraphicFramePr/>
          <p:nvPr/>
        </p:nvGraphicFramePr>
        <p:xfrm>
          <a:off x="7029000" y="1739880"/>
          <a:ext cx="4082400" cy="3514680"/>
        </p:xfrm>
        <a:graphic>
          <a:graphicData uri="http://schemas.openxmlformats.org/drawingml/2006/table">
            <a:tbl>
              <a:tblPr/>
              <a:tblGrid>
                <a:gridCol w="1360800"/>
                <a:gridCol w="1360800"/>
                <a:gridCol w="1361160"/>
              </a:tblGrid>
              <a:tr h="390960">
                <a:tc gridSpan="3">
                  <a:txBody>
                    <a:bodyPr lIns="90000" rIns="90000" tIns="46800" bIns="46800" anchor="t">
                      <a:noAutofit/>
                    </a:bodyPr>
                    <a:p>
                      <a:pPr algn="ctr"/>
                      <a:r>
                        <a:rPr b="1" i="1" lang="en-PH" sz="1600" spc="-1" strike="noStrike">
                          <a:solidFill>
                            <a:srgbClr val="000000"/>
                          </a:solidFill>
                          <a:latin typeface="Lato"/>
                        </a:rPr>
                        <a:t>Supply Schedule</a:t>
                      </a:r>
                      <a:r>
                        <a:rPr b="1" lang="en-PH" sz="1600" spc="-1" strike="noStrike">
                          <a:solidFill>
                            <a:srgbClr val="000000"/>
                          </a:solidFill>
                          <a:latin typeface="Lato"/>
                        </a:rPr>
                        <a:t> para sa Panyo</a:t>
                      </a:r>
                      <a:endParaRPr b="1" lang="en-PH" sz="16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hMerge="1">
                  <a:txBody>
                    <a:bodyPr lIns="90000" rIns="90000" tIns="46800" bIns="46800" anchor="t">
                      <a:noAutofit/>
                    </a:bodyPr>
                    <a:p>
                      <a:pPr algn="ctr"/>
                      <a:endParaRPr b="1" lang="en-PH" sz="14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hMerge="1">
                  <a:txBody>
                    <a:bodyPr lIns="90000" rIns="90000" tIns="46800" bIns="46800" anchor="t">
                      <a:noAutofit/>
                    </a:bodyPr>
                    <a:p>
                      <a:pPr algn="ctr"/>
                      <a:endParaRPr b="1" lang="en-PH" sz="14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ctr">
                      <a:noAutofit/>
                    </a:bodyPr>
                    <a:p>
                      <a:pPr algn="ctr"/>
                      <a:r>
                        <a:rPr b="1" lang="en-PH" sz="1400" spc="-1" strike="noStrike">
                          <a:solidFill>
                            <a:srgbClr val="000000"/>
                          </a:solidFill>
                          <a:latin typeface="Lato"/>
                        </a:rPr>
                        <a:t>Punto o Sitwasyon</a:t>
                      </a:r>
                      <a:endParaRPr b="1" lang="en-PH" sz="14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400" spc="-1" strike="noStrike">
                          <a:solidFill>
                            <a:srgbClr val="000000"/>
                          </a:solidFill>
                          <a:latin typeface="Lato"/>
                        </a:rPr>
                        <a:t>Qs</a:t>
                      </a:r>
                      <a:endParaRPr b="1" lang="en-PH" sz="14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400" spc="-1" strike="noStrike">
                          <a:solidFill>
                            <a:srgbClr val="000000"/>
                          </a:solidFill>
                          <a:latin typeface="Lato"/>
                        </a:rPr>
                        <a:t>Presyo</a:t>
                      </a:r>
                      <a:endParaRPr b="1" lang="en-PH" sz="1400" spc="-1" strike="noStrike">
                        <a:solidFill>
                          <a:srgbClr val="000000"/>
                        </a:solidFill>
                        <a:latin typeface="Lato"/>
                      </a:endParaRPr>
                    </a:p>
                    <a:p>
                      <a:pPr algn="ctr"/>
                      <a:r>
                        <a:rPr b="1" lang="en-PH" sz="1400" spc="-1" strike="noStrike">
                          <a:solidFill>
                            <a:srgbClr val="000000"/>
                          </a:solidFill>
                          <a:latin typeface="Lato"/>
                        </a:rPr>
                        <a:t>(₱)</a:t>
                      </a:r>
                      <a:endParaRPr b="1" lang="en-PH" sz="14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5</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B</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120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7</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C</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300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10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D</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420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12</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E</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600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15</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0960">
                <a:tc>
                  <a:txBody>
                    <a:bodyPr lIns="90000" rIns="90000" tIns="46800" bIns="46800" anchor="t">
                      <a:noAutofit/>
                    </a:bodyPr>
                    <a:p>
                      <a:pPr algn="ctr"/>
                      <a:r>
                        <a:rPr b="0" lang="en-PH" sz="1800" spc="-1" strike="noStrike">
                          <a:solidFill>
                            <a:srgbClr val="000000"/>
                          </a:solidFill>
                          <a:latin typeface="Lato"/>
                        </a:rPr>
                        <a:t>F</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780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18</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7000">
                <a:tc>
                  <a:txBody>
                    <a:bodyPr lIns="90000" rIns="90000" tIns="46800" bIns="46800" anchor="t">
                      <a:noAutofit/>
                    </a:bodyPr>
                    <a:p>
                      <a:pPr algn="ctr"/>
                      <a:r>
                        <a:rPr b="0" lang="en-PH" sz="1800" spc="-1" strike="noStrike">
                          <a:solidFill>
                            <a:srgbClr val="000000"/>
                          </a:solidFill>
                          <a:latin typeface="Lato"/>
                        </a:rPr>
                        <a:t>G</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900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800" spc="-1" strike="noStrike">
                          <a:solidFill>
                            <a:srgbClr val="000000"/>
                          </a:solidFill>
                          <a:latin typeface="Lato"/>
                        </a:rPr>
                        <a:t>20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0"/>
          <p:cNvSpPr/>
          <p:nvPr/>
        </p:nvSpPr>
        <p:spPr>
          <a:xfrm>
            <a:off x="-113040" y="532080"/>
            <a:ext cx="7242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1"/>
          <p:cNvSpPr/>
          <p:nvPr/>
        </p:nvSpPr>
        <p:spPr>
          <a:xfrm>
            <a:off x="426960" y="532080"/>
            <a:ext cx="68889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Ugnayan ng Presyo at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txBox="1"/>
          <p:nvPr/>
        </p:nvSpPr>
        <p:spPr>
          <a:xfrm>
            <a:off x="624960" y="1411560"/>
            <a:ext cx="5525280" cy="3653280"/>
          </a:xfrm>
          <a:prstGeom prst="rect">
            <a:avLst/>
          </a:prstGeom>
          <a:noFill/>
          <a:ln w="0">
            <a:noFill/>
          </a:ln>
        </p:spPr>
        <p:txBody>
          <a:bodyPr lIns="90000" rIns="90000" tIns="45000" bIns="45000" anchor="t">
            <a:noAutofit/>
          </a:bodyPr>
          <a:p>
            <a:r>
              <a:rPr b="1" i="1" lang="en-PH" sz="2000" spc="-1" strike="noStrike">
                <a:solidFill>
                  <a:srgbClr val="000000"/>
                </a:solidFill>
                <a:latin typeface="Lato"/>
                <a:ea typeface=""/>
              </a:rPr>
              <a:t>3. Supply Curve</a:t>
            </a:r>
            <a:endParaRPr b="0" lang="en-PH" sz="2000" spc="-1" strike="noStrike">
              <a:solidFill>
                <a:srgbClr val="000000"/>
              </a:solidFill>
              <a:latin typeface="Lato"/>
              <a:ea typeface=""/>
            </a:endParaRPr>
          </a:p>
          <a:p>
            <a:pPr lvl="1" marL="432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Kapag ang mga datos ng </a:t>
            </a:r>
            <a:r>
              <a:rPr b="0" i="1" lang="en-PH" sz="1800" spc="-1" strike="noStrike">
                <a:solidFill>
                  <a:srgbClr val="000000"/>
                </a:solidFill>
                <a:latin typeface="Lato"/>
                <a:ea typeface="AppleSystemUIFont"/>
              </a:rPr>
              <a:t>supply schedule</a:t>
            </a:r>
            <a:r>
              <a:rPr b="0" lang="en-PH" sz="1800" spc="-1" strike="noStrike">
                <a:solidFill>
                  <a:srgbClr val="000000"/>
                </a:solidFill>
                <a:latin typeface="Lato"/>
                <a:ea typeface="AppleSystemUIFont"/>
              </a:rPr>
              <a:t> ay nailapat na sa isang graph, mabubuo ang </a:t>
            </a:r>
            <a:r>
              <a:rPr b="0" i="1" lang="en-PH" sz="1800" spc="-1" strike="noStrike">
                <a:solidFill>
                  <a:srgbClr val="000000"/>
                </a:solidFill>
                <a:latin typeface="Lato"/>
                <a:ea typeface="AppleSystemUIFont"/>
              </a:rPr>
              <a:t>supply curve</a:t>
            </a:r>
            <a:r>
              <a:rPr b="0" lang="en-PH" sz="1800" spc="-1" strike="noStrike">
                <a:solidFill>
                  <a:srgbClr val="000000"/>
                </a:solidFill>
                <a:latin typeface="Lato"/>
                <a:ea typeface="AppleSystemUIFont"/>
              </a:rPr>
              <a:t>. Ito ay tumutukoy sa grapikong paglalarawan ng tuwirang relasyon ng presyo at dami ng handang ipagbiling produkto ng mga prodyuser o negosyante.</a:t>
            </a:r>
            <a:endParaRPr b="0" lang="en-PH" sz="1800" spc="-1" strike="noStrike">
              <a:solidFill>
                <a:srgbClr val="000000"/>
              </a:solidFill>
              <a:latin typeface="AppleSystemUIFont"/>
              <a:ea typeface="AppleSystemUIFont"/>
            </a:endParaRPr>
          </a:p>
          <a:p>
            <a:pPr lvl="1" marL="432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Tulad sa </a:t>
            </a:r>
            <a:r>
              <a:rPr b="0" i="1" lang="en-PH" sz="1800" spc="-1" strike="noStrike">
                <a:solidFill>
                  <a:srgbClr val="000000"/>
                </a:solidFill>
                <a:latin typeface="Lato"/>
                <a:ea typeface="AppleSystemUIFont"/>
              </a:rPr>
              <a:t>demand curve</a:t>
            </a:r>
            <a:r>
              <a:rPr b="0" lang="en-PH" sz="1800" spc="-1" strike="noStrike">
                <a:solidFill>
                  <a:srgbClr val="000000"/>
                </a:solidFill>
                <a:latin typeface="Lato"/>
                <a:ea typeface="AppleSystemUIFont"/>
              </a:rPr>
              <a:t>, may dalawang </a:t>
            </a:r>
            <a:r>
              <a:rPr b="0" i="1" lang="en-PH" sz="1800" spc="-1" strike="noStrike">
                <a:solidFill>
                  <a:srgbClr val="000000"/>
                </a:solidFill>
                <a:latin typeface="Lato"/>
                <a:ea typeface="AppleSystemUIFont"/>
              </a:rPr>
              <a:t>axis</a:t>
            </a:r>
            <a:r>
              <a:rPr b="0" lang="en-PH" sz="1800" spc="-1" strike="noStrike">
                <a:solidFill>
                  <a:srgbClr val="000000"/>
                </a:solidFill>
                <a:latin typeface="Lato"/>
                <a:ea typeface="AppleSystemUIFont"/>
              </a:rPr>
              <a:t> ang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ang </a:t>
            </a:r>
            <a:r>
              <a:rPr b="1" i="1" lang="en-PH" sz="1800" spc="-1" strike="noStrike">
                <a:solidFill>
                  <a:srgbClr val="000000"/>
                </a:solidFill>
                <a:latin typeface="Lato"/>
                <a:ea typeface="AppleSystemUIFont"/>
              </a:rPr>
              <a:t>vertical</a:t>
            </a:r>
            <a:r>
              <a:rPr b="0" lang="en-PH" sz="1800" spc="-1" strike="noStrike">
                <a:solidFill>
                  <a:srgbClr val="000000"/>
                </a:solidFill>
                <a:latin typeface="Lato"/>
                <a:ea typeface="AppleSystemUIFont"/>
              </a:rPr>
              <a:t> at </a:t>
            </a:r>
            <a:r>
              <a:rPr b="1" i="1" lang="en-PH" sz="1800" spc="-1" strike="noStrike">
                <a:solidFill>
                  <a:srgbClr val="000000"/>
                </a:solidFill>
                <a:latin typeface="Lato"/>
                <a:ea typeface="AppleSystemUIFont"/>
              </a:rPr>
              <a:t>horizontal axis</a:t>
            </a:r>
            <a:r>
              <a:rPr b="0" lang="en-PH" sz="1800" spc="-1" strike="noStrike">
                <a:solidFill>
                  <a:srgbClr val="000000"/>
                </a:solidFill>
                <a:latin typeface="Lato"/>
                <a:ea typeface="AppleSystemUIFont"/>
              </a:rPr>
              <a:t>. Ang presyo ay nasa </a:t>
            </a:r>
            <a:r>
              <a:rPr b="0" i="1" lang="en-PH" sz="1800" spc="-1" strike="noStrike">
                <a:solidFill>
                  <a:srgbClr val="000000"/>
                </a:solidFill>
                <a:latin typeface="Lato"/>
                <a:ea typeface="AppleSystemUIFont"/>
              </a:rPr>
              <a:t>vertical axis</a:t>
            </a:r>
            <a:r>
              <a:rPr b="0" lang="en-PH" sz="1800" spc="-1" strike="noStrike">
                <a:solidFill>
                  <a:srgbClr val="000000"/>
                </a:solidFill>
                <a:latin typeface="Lato"/>
                <a:ea typeface="AppleSystemUIFont"/>
              </a:rPr>
              <a:t> at Q</a:t>
            </a:r>
            <a:r>
              <a:rPr b="0" lang="en-PH" sz="1400" spc="-1" strike="noStrike">
                <a:solidFill>
                  <a:srgbClr val="000000"/>
                </a:solidFill>
                <a:latin typeface="Lato"/>
                <a:ea typeface="AppleSystemUIFont"/>
              </a:rPr>
              <a:t>s</a:t>
            </a:r>
            <a:r>
              <a:rPr b="0" lang="en-PH" sz="1800" spc="-1" strike="noStrike">
                <a:solidFill>
                  <a:srgbClr val="000000"/>
                </a:solidFill>
                <a:latin typeface="Lato"/>
                <a:ea typeface="AppleSystemUIFont"/>
              </a:rPr>
              <a:t> sa </a:t>
            </a:r>
            <a:r>
              <a:rPr b="0" i="1" lang="en-PH" sz="1800" spc="-1" strike="noStrike">
                <a:solidFill>
                  <a:srgbClr val="000000"/>
                </a:solidFill>
                <a:latin typeface="Lato"/>
                <a:ea typeface="AppleSystemUIFont"/>
              </a:rPr>
              <a:t>horizontal axis</a:t>
            </a:r>
            <a:r>
              <a:rPr b="0" lang="en-PH" sz="1800" spc="-1" strike="noStrike">
                <a:solidFill>
                  <a:srgbClr val="000000"/>
                </a:solidFill>
                <a:latin typeface="Lato"/>
                <a:ea typeface="AppleSystemUIFont"/>
              </a:rPr>
              <a:t>.</a:t>
            </a:r>
            <a:endParaRPr b="0" lang="en-PH" sz="1800" spc="-1" strike="noStrike">
              <a:solidFill>
                <a:srgbClr val="000000"/>
              </a:solidFill>
              <a:latin typeface="AppleSystemUIFont"/>
              <a:ea typeface="AppleSystemUIFont"/>
            </a:endParaRPr>
          </a:p>
        </p:txBody>
      </p:sp>
      <p:pic>
        <p:nvPicPr>
          <p:cNvPr id="150" name="" descr=""/>
          <p:cNvPicPr/>
          <p:nvPr/>
        </p:nvPicPr>
        <p:blipFill>
          <a:blip r:embed="rId1"/>
          <a:stretch/>
        </p:blipFill>
        <p:spPr>
          <a:xfrm>
            <a:off x="6225840" y="1642320"/>
            <a:ext cx="5359320" cy="4004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2"/>
          <p:cNvSpPr/>
          <p:nvPr/>
        </p:nvSpPr>
        <p:spPr>
          <a:xfrm>
            <a:off x="-113040" y="532080"/>
            <a:ext cx="8848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2" name="Rectangle 13"/>
          <p:cNvSpPr/>
          <p:nvPr/>
        </p:nvSpPr>
        <p:spPr>
          <a:xfrm>
            <a:off x="426960" y="532080"/>
            <a:ext cx="8882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3" name=""/>
          <p:cNvSpPr txBox="1"/>
          <p:nvPr/>
        </p:nvSpPr>
        <p:spPr>
          <a:xfrm>
            <a:off x="878400" y="1519560"/>
            <a:ext cx="9799560" cy="372996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1800" spc="-1" strike="noStrike">
                <a:solidFill>
                  <a:srgbClr val="000000"/>
                </a:solidFill>
                <a:latin typeface="Lato"/>
                <a:ea typeface=""/>
              </a:rPr>
              <a:t>1. Gastos sa Produksiyon – </a:t>
            </a:r>
            <a:r>
              <a:rPr b="0" lang="en-PH" sz="1800" spc="-1" strike="noStrike">
                <a:solidFill>
                  <a:srgbClr val="000000"/>
                </a:solidFill>
                <a:latin typeface="Lato"/>
                <a:ea typeface=""/>
              </a:rPr>
              <a:t>kabuoang halaga na gugugulin ng mga prodyuser upang malikha ang isang produkto o serbisyo. Maaaring isaalang-alang dito ang mga gastusin sa pagpapasuweldo sa manggagawa, halaga ng mga hilaw na produktong gagamitin, transportasyon, at iba pang salik.</a:t>
            </a:r>
            <a:endParaRPr b="1" lang="en-PH" sz="1800" spc="-1" strike="noStrike">
              <a:solidFill>
                <a:srgbClr val="000000"/>
              </a:solidFill>
              <a:latin typeface="AppleSystemUIFont"/>
              <a:ea typeface="AppleSystemUIFont"/>
            </a:endParaRPr>
          </a:p>
          <a:p>
            <a:pPr algn="just">
              <a:lnSpc>
                <a:spcPct val="100000"/>
              </a:lnSpc>
              <a:spcBef>
                <a:spcPts val="1134"/>
              </a:spcBef>
              <a:spcAft>
                <a:spcPts val="1134"/>
              </a:spcAft>
            </a:pPr>
            <a:r>
              <a:rPr b="1" lang="en-PH" sz="1800" spc="-1" strike="noStrike">
                <a:solidFill>
                  <a:srgbClr val="000000"/>
                </a:solidFill>
                <a:latin typeface="Lato"/>
                <a:ea typeface=""/>
              </a:rPr>
              <a:t>2. Teknolohiya – </a:t>
            </a:r>
            <a:r>
              <a:rPr b="0" lang="en-PH" sz="1800" spc="-1" strike="noStrike">
                <a:solidFill>
                  <a:srgbClr val="000000"/>
                </a:solidFill>
                <a:latin typeface="Lato"/>
                <a:ea typeface=""/>
              </a:rPr>
              <a:t>paggamit ng makabagong kaalaman at kagamitan sa paglikha ng mga produkto. Nagiging mabilis ang paglikha ng mga produkto sanhi ng mga makabagong makinarya at pamamaraan.</a:t>
            </a:r>
            <a:endParaRPr b="1" lang="en-PH" sz="1800" spc="-1" strike="noStrike">
              <a:solidFill>
                <a:srgbClr val="000000"/>
              </a:solidFill>
              <a:latin typeface="AppleSystemUIFont"/>
              <a:ea typeface="AppleSystemUIFont"/>
            </a:endParaRPr>
          </a:p>
          <a:p>
            <a:pPr algn="just">
              <a:lnSpc>
                <a:spcPct val="100000"/>
              </a:lnSpc>
              <a:spcBef>
                <a:spcPts val="1134"/>
              </a:spcBef>
              <a:spcAft>
                <a:spcPts val="1134"/>
              </a:spcAft>
            </a:pPr>
            <a:r>
              <a:rPr b="1" lang="en-PH" sz="1800" spc="-1" strike="noStrike">
                <a:solidFill>
                  <a:srgbClr val="000000"/>
                </a:solidFill>
                <a:latin typeface="Lato"/>
                <a:ea typeface=""/>
              </a:rPr>
              <a:t>3. Dami ng Nagtitinda – </a:t>
            </a:r>
            <a:r>
              <a:rPr b="0" lang="en-PH" sz="1800" spc="-1" strike="noStrike">
                <a:solidFill>
                  <a:srgbClr val="000000"/>
                </a:solidFill>
                <a:latin typeface="Lato"/>
                <a:ea typeface=""/>
              </a:rPr>
              <a:t>ang dami ng tindera ng isang produkto ay dahilan ng pagdami ng suplay ng nasabing produkto. Halimbawa, kapag dumarami ang nagtitinda ng lansones, kahit walang pagbabago sa presyo, ang suplay ay dumarami rin.</a:t>
            </a:r>
            <a:endParaRPr b="1"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4"/>
          <p:cNvSpPr/>
          <p:nvPr/>
        </p:nvSpPr>
        <p:spPr>
          <a:xfrm>
            <a:off x="-113040" y="532080"/>
            <a:ext cx="8848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5" name="Rectangle 16"/>
          <p:cNvSpPr/>
          <p:nvPr/>
        </p:nvSpPr>
        <p:spPr>
          <a:xfrm>
            <a:off x="426960" y="532080"/>
            <a:ext cx="8882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Suplay</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txBox="1"/>
          <p:nvPr/>
        </p:nvSpPr>
        <p:spPr>
          <a:xfrm>
            <a:off x="878400" y="1519560"/>
            <a:ext cx="9799560" cy="277164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1800" spc="-1" strike="noStrike">
                <a:solidFill>
                  <a:srgbClr val="000000"/>
                </a:solidFill>
                <a:latin typeface="Lato"/>
                <a:ea typeface="AppleSystemUIFont"/>
              </a:rPr>
              <a:t>4. Klima</a:t>
            </a:r>
            <a:r>
              <a:rPr b="0" lang="en-PH" sz="1800" spc="-1" strike="noStrike">
                <a:solidFill>
                  <a:srgbClr val="000000"/>
                </a:solidFill>
                <a:latin typeface="Lato"/>
                <a:ea typeface="AppleSystemUIFont"/>
              </a:rPr>
              <a:t> – ang suplay ng produkto ay naaayon sa kalagayan ng panahon sa isang lugar, lalo na sa mga produktong agrikultural. Kapag ang klima o panahon ay naaangkop sa pangangailangan ng mga prodyuser, maaaring dumami o kumonti ang suplay.</a:t>
            </a:r>
            <a:endParaRPr b="0" lang="en-PH" sz="1800" spc="-1" strike="noStrike">
              <a:solidFill>
                <a:srgbClr val="000000"/>
              </a:solidFill>
              <a:latin typeface="Lato"/>
              <a:ea typeface="AppleSystemUIFont"/>
            </a:endParaRPr>
          </a:p>
          <a:p>
            <a:pPr algn="just">
              <a:lnSpc>
                <a:spcPct val="100000"/>
              </a:lnSpc>
              <a:spcBef>
                <a:spcPts val="850"/>
              </a:spcBef>
              <a:spcAft>
                <a:spcPts val="850"/>
              </a:spcAft>
            </a:pPr>
            <a:r>
              <a:rPr b="1" lang="en-PH" sz="1800" spc="-1" strike="noStrike">
                <a:solidFill>
                  <a:srgbClr val="000000"/>
                </a:solidFill>
                <a:latin typeface="Lato"/>
                <a:ea typeface="AppleSystemUIFont"/>
              </a:rPr>
              <a:t>5. Presyo ng Magkakaugnay na Produkto</a:t>
            </a:r>
            <a:r>
              <a:rPr b="0" lang="en-PH" sz="1800" spc="-1" strike="noStrike">
                <a:solidFill>
                  <a:srgbClr val="000000"/>
                </a:solidFill>
                <a:latin typeface="Lato"/>
                <a:ea typeface="AppleSystemUIFont"/>
              </a:rPr>
              <a:t> – kapag ang presyo ng kakomplementaryo na produkto ay tumaas, ang suplay ng kakomplementaryong produkto ay dumarami. Kaya, masasabi na ang pagtaas ng presyo ng ibang produkto ay nakapagpaparami ng suplay sa kakomplementaryo na produkto.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7"/>
          <p:cNvSpPr/>
          <p:nvPr/>
        </p:nvSpPr>
        <p:spPr>
          <a:xfrm>
            <a:off x="-113040" y="532080"/>
            <a:ext cx="64317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8"/>
          <p:cNvSpPr/>
          <p:nvPr/>
        </p:nvSpPr>
        <p:spPr>
          <a:xfrm>
            <a:off x="426960" y="532080"/>
            <a:ext cx="8882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Paglipat ng </a:t>
            </a:r>
            <a:r>
              <a:rPr b="1" i="1" lang="en-PH" sz="3600" spc="-1" strike="noStrike">
                <a:solidFill>
                  <a:srgbClr val="ffffff"/>
                </a:solidFill>
                <a:latin typeface="Montserrat Medium"/>
                <a:ea typeface="DejaVu Sans"/>
              </a:rPr>
              <a:t>Supply Curve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txBox="1"/>
          <p:nvPr/>
        </p:nvSpPr>
        <p:spPr>
          <a:xfrm>
            <a:off x="878400" y="1519560"/>
            <a:ext cx="5829120" cy="360432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Mailalapat sa grapikong ilustrasyon kung paano nakaapekto ang limang salik na nabanggit sa </a:t>
            </a:r>
            <a:r>
              <a:rPr b="0" lang="en-PH" sz="1800" spc="-1" strike="noStrike">
                <a:solidFill>
                  <a:srgbClr val="000000"/>
                </a:solidFill>
                <a:latin typeface="Lato"/>
                <a:ea typeface=""/>
              </a:rPr>
              <a:t>paggalaw ng </a:t>
            </a:r>
            <a:r>
              <a:rPr b="0" i="1" lang="en-PH" sz="1800" spc="-1" strike="noStrike">
                <a:solidFill>
                  <a:srgbClr val="000000"/>
                </a:solidFill>
                <a:latin typeface="Lato"/>
                <a:ea typeface=""/>
              </a:rPr>
              <a:t>supply curve</a:t>
            </a:r>
            <a:r>
              <a:rPr b="0" lang="en-PH" sz="1800" spc="-1" strike="noStrike">
                <a:solidFill>
                  <a:srgbClr val="000000"/>
                </a:solidFill>
                <a:latin typeface="Lato"/>
                <a:ea typeface=""/>
              </a:rPr>
              <a:t> kahit na </a:t>
            </a:r>
            <a:r>
              <a:rPr b="0" lang="en-PH" sz="1800" spc="-1" strike="noStrike">
                <a:solidFill>
                  <a:srgbClr val="000000"/>
                </a:solidFill>
                <a:latin typeface="Lato"/>
                <a:ea typeface="AppleSystemUIFont"/>
              </a:rPr>
              <a:t>hindi nagbabago ang presyo nito.</a:t>
            </a:r>
            <a:endParaRPr b="0" lang="en-PH" sz="1800" spc="-1" strike="noStrike">
              <a:solidFill>
                <a:srgbClr val="000000"/>
              </a:solidFill>
              <a:latin typeface="Lato"/>
              <a:ea typeface=""/>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Kung pagbabatayan ang </a:t>
            </a:r>
            <a:r>
              <a:rPr b="0" lang="en-PH" sz="1800" spc="-1" strike="noStrike">
                <a:solidFill>
                  <a:srgbClr val="000000"/>
                </a:solidFill>
                <a:latin typeface="Lato"/>
                <a:ea typeface=""/>
              </a:rPr>
              <a:t>halimbawa, makikita na ang </a:t>
            </a:r>
            <a:r>
              <a:rPr b="0" i="1" lang="en-PH" sz="1800" spc="-1" strike="noStrike">
                <a:solidFill>
                  <a:srgbClr val="000000"/>
                </a:solidFill>
                <a:latin typeface="Lato"/>
                <a:ea typeface=""/>
              </a:rPr>
              <a:t>supply curve</a:t>
            </a:r>
            <a:r>
              <a:rPr b="0" lang="en-PH" sz="1800" spc="-1" strike="noStrike">
                <a:solidFill>
                  <a:srgbClr val="000000"/>
                </a:solidFill>
                <a:latin typeface="Lato"/>
                <a:ea typeface=""/>
              </a:rPr>
              <a:t> para sa produktong asukal ay </a:t>
            </a:r>
            <a:r>
              <a:rPr b="0" lang="en-PH" sz="1800" spc="-1" strike="noStrike">
                <a:solidFill>
                  <a:srgbClr val="000000"/>
                </a:solidFill>
                <a:latin typeface="Lato"/>
                <a:ea typeface="AppleSystemUIFont"/>
              </a:rPr>
              <a:t>lumipat sa kanan. Ito ay indikasyon ng pagdami ng suplay nito na handang ipagbili ng prodyuser kahit na nanatili ang presyo nito sa ₱30. Samantala, </a:t>
            </a:r>
            <a:r>
              <a:rPr b="0" lang="en-PH" sz="1800" spc="-1" strike="noStrike">
                <a:solidFill>
                  <a:srgbClr val="000000"/>
                </a:solidFill>
                <a:latin typeface="Lato"/>
                <a:ea typeface=""/>
              </a:rPr>
              <a:t>kung ang </a:t>
            </a:r>
            <a:r>
              <a:rPr b="0" i="1" lang="en-PH" sz="1800" spc="-1" strike="noStrike">
                <a:solidFill>
                  <a:srgbClr val="000000"/>
                </a:solidFill>
                <a:latin typeface="Lato"/>
                <a:ea typeface=""/>
              </a:rPr>
              <a:t>supply curve</a:t>
            </a:r>
            <a:r>
              <a:rPr b="0" lang="en-PH" sz="1800" spc="-1" strike="noStrike">
                <a:solidFill>
                  <a:srgbClr val="000000"/>
                </a:solidFill>
                <a:latin typeface="Lato"/>
                <a:ea typeface=""/>
              </a:rPr>
              <a:t> ay lumipat </a:t>
            </a:r>
            <a:r>
              <a:rPr b="0" lang="en-PH" sz="1800" spc="-1" strike="noStrike">
                <a:solidFill>
                  <a:srgbClr val="000000"/>
                </a:solidFill>
                <a:latin typeface="Lato"/>
                <a:ea typeface="AppleSystemUIFont"/>
              </a:rPr>
              <a:t>pakaliwa, ito naman ay tumutukoy sa pagbaba ng suplay.</a:t>
            </a:r>
            <a:endParaRPr b="0" lang="en-PH" sz="1800" spc="-1" strike="noStrike">
              <a:solidFill>
                <a:srgbClr val="000000"/>
              </a:solidFill>
              <a:latin typeface="Lato"/>
              <a:ea typeface=""/>
            </a:endParaRPr>
          </a:p>
        </p:txBody>
      </p:sp>
      <p:pic>
        <p:nvPicPr>
          <p:cNvPr id="160" name="" descr=""/>
          <p:cNvPicPr/>
          <p:nvPr/>
        </p:nvPicPr>
        <p:blipFill>
          <a:blip r:embed="rId1"/>
          <a:stretch/>
        </p:blipFill>
        <p:spPr>
          <a:xfrm>
            <a:off x="6791040" y="1519560"/>
            <a:ext cx="4741200" cy="3767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3"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4" name=""/>
          <p:cNvSpPr txBox="1"/>
          <p:nvPr/>
        </p:nvSpPr>
        <p:spPr>
          <a:xfrm>
            <a:off x="720000" y="1606680"/>
            <a:ext cx="9974880" cy="221652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Sagutin ang sumusunod na tanong.</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Ipaliwanag ang batas ng suplay at kung paano nakaaapekto ang pagbabago ng presyo sa desisyon ng isang prodyuser.</a:t>
            </a:r>
            <a:endParaRPr b="0" lang="en-PH" sz="1800" spc="-1" strike="noStrike">
              <a:solidFill>
                <a:srgbClr val="000000"/>
              </a:solidFill>
              <a:latin typeface="Lato"/>
              <a:ea typeface="AppleSystemUIFont"/>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Bakit kinakailangang magkaroon ng sapat na suplay sa pamilihan?</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2023-05-08T16:09:51Z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