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B65A704-AE70-4729-A550-418AF5B9AEB9}"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E964472-4977-49C6-A594-47236F4A100F}"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7BD47F75-6E43-4CC9-B241-6F7836631798}"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917062B1-A82F-4945-A45D-31137C9F048F}"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2040FC4-5A61-499D-BB67-60B59CFDEF05}"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8CC507CB-96DC-403C-BEA3-D7DF8C6ED570}"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D23F83F-DA84-45F2-8516-B69204D70070}"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FEBD26E-C413-48ED-9551-0C683DEE8D28}"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BE1A5F4-E046-4A1F-B64C-938CB6231015}"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9308448-85D1-46C9-80B2-61CE5038637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C9335E9-75C3-467C-9301-3003D813D0C1}"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03C7EB4-E00E-468E-8DE4-0F40D67771FF}"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A3543E4-71EF-4438-A21D-31ECE7ED639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D942855-E862-4DB3-A29E-8723456DCBF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1ACF209-465E-4CE6-98C2-AE3F20C74E18}"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580A0D17-92FF-4502-AC21-7B830358A65E}"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BA937E39-BCEF-4F61-8FC9-0E1F293E2333}"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A9761C92-49BB-42CE-951E-6686D17DBE6F}"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27B087C-EDED-4745-93D5-1B45EB0DEA2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FA64BBF-9E9B-4321-9AD6-4B582FCDB417}"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07762DA-E490-485D-BA34-2685ED45794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A8548F4-89C1-427D-89A9-AD7FFE933F2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BF8B604-663B-4E07-A717-E3CDC4B0D4B5}"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E07DB20-267A-4B29-BBA1-6E5B4CDEBA0C}"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032D889-EF26-4AF6-922A-E4C54DE738F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72242DE-2A58-4B52-B84D-601D0F00FFB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4E58CF7-1D96-45B4-A35B-F0185A23451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5FDC941-2943-4ED9-9CD6-D496FF618CE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1A4FC14A-66B6-49FB-9B94-4AFC5E101A9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CD74C5E-CCBF-4170-8996-D99D6DCD851D}"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5B4DB30-A0EE-41DD-88E5-76CC51EB2D7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699B2B3-09CE-4176-832B-9B3BF971033D}"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C0A2B0F-10C6-4068-9820-53D2F9BE95E8}"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674B3EB-6A11-4A3E-A293-1FF2B4395E2A}"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5462A3D-2564-4853-8D02-802FF526B8E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10C47B3-D28A-4F3C-AAC9-8B4A63ED66E6}"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BA8CA9E-135C-44E3-B231-9259A65794C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6A3A2AAB-A6E4-4AC5-B1B1-34D087326A82}"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BDD1A89-D9A5-438B-A518-94F92DCC5A0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72000"/>
            <a:ext cx="6824520" cy="1387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Salik na Nakakaapekto sa Pagkonsumo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381312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31716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Pagkonsumo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894240" y="1531800"/>
            <a:ext cx="10357920" cy="1315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Symbol"/>
              <a:buChar char=""/>
            </a:pPr>
            <a:r>
              <a:rPr b="0" lang="en-PH" sz="1800" spc="-1" strike="noStrike">
                <a:solidFill>
                  <a:srgbClr val="000000"/>
                </a:solidFill>
                <a:latin typeface="Lato"/>
              </a:rPr>
              <a:t>Ang </a:t>
            </a:r>
            <a:r>
              <a:rPr b="1" lang="en-PH" sz="1800" spc="-1" strike="noStrike">
                <a:solidFill>
                  <a:srgbClr val="000000"/>
                </a:solidFill>
                <a:latin typeface="Lato"/>
              </a:rPr>
              <a:t>pagkonsumo</a:t>
            </a:r>
            <a:r>
              <a:rPr b="0" lang="en-PH" sz="1800" spc="-1" strike="noStrike">
                <a:solidFill>
                  <a:srgbClr val="000000"/>
                </a:solidFill>
                <a:latin typeface="Lato"/>
              </a:rPr>
              <a:t> ay bahagi ng mga gawain ng tao mula pagkasilang niya sa mundo. Hindi maihihiwalay ang pagkonsumo sa produksiyon sapagkat ito ang tumutugon sa pangangailangan ng mga tao sa pamamagitan ng paglikha ng mga produkto at serbisyo. Kung kaya’t magkaugnay ang dalawang gawaing pang-ekonomiyang ito.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1041912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98791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na Nakakaapekto sa Pagkonsumo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894240" y="1495800"/>
            <a:ext cx="10465920" cy="20217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ea typeface="AppleSystemUIFont"/>
              </a:rPr>
              <a:t>1. Pag-aanunsiyo</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Ang pag-aanunsiyo ay nakaaapekto sa pagkonsumo sapagkat ito ang nagbibigay ng impormasyon upang hikayatin ang mga mamimili na tangkilikin ang isang produkto o serbisyo. Ang pag-aanunsiyo ay ginagamitan ng magagandang salita o nakapanghihikayat na mga linya upang makuha ang interes ng mga tao na bilhin ang isang partikular na produkto o tangkilikin ang serbisyo. </a:t>
            </a:r>
            <a:endParaRPr b="0" lang="en-PH" sz="1800" spc="-1" strike="noStrike">
              <a:solidFill>
                <a:srgbClr val="000000"/>
              </a:solidFill>
              <a:latin typeface="Arial"/>
            </a:endParaRPr>
          </a:p>
        </p:txBody>
      </p:sp>
      <p:sp>
        <p:nvSpPr>
          <p:cNvPr id="140" name=""/>
          <p:cNvSpPr/>
          <p:nvPr/>
        </p:nvSpPr>
        <p:spPr>
          <a:xfrm>
            <a:off x="1589040" y="3563640"/>
            <a:ext cx="9673560" cy="2234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AppleSystemUIFont"/>
              </a:rPr>
              <a:t>Iba’t ibang uri ng pag-aanunsiyo:</a:t>
            </a:r>
            <a:endParaRPr b="0" lang="en-PH" sz="1800" spc="-1" strike="noStrike">
              <a:solidFill>
                <a:srgbClr val="000000"/>
              </a:solidFill>
              <a:latin typeface="Arial"/>
            </a:endParaRPr>
          </a:p>
          <a:p>
            <a:pPr algn="just">
              <a:lnSpc>
                <a:spcPct val="100000"/>
              </a:lnSpc>
              <a:spcBef>
                <a:spcPts val="283"/>
              </a:spcBef>
              <a:spcAft>
                <a:spcPts val="283"/>
              </a:spcAft>
            </a:pPr>
            <a:r>
              <a:rPr b="0" lang="en-PH" sz="1800" spc="-1" strike="noStrike">
                <a:solidFill>
                  <a:srgbClr val="000000"/>
                </a:solidFill>
                <a:latin typeface="Lato"/>
                <a:ea typeface="AppleSystemUIFont"/>
              </a:rPr>
              <a:t>a. </a:t>
            </a:r>
            <a:r>
              <a:rPr b="1" i="1" lang="en-PH" sz="1800" spc="-1" strike="noStrike">
                <a:solidFill>
                  <a:srgbClr val="000000"/>
                </a:solidFill>
                <a:latin typeface="Lato"/>
                <a:ea typeface="AppleSystemUIFont"/>
              </a:rPr>
              <a:t>Bandwagon</a:t>
            </a:r>
            <a:r>
              <a:rPr b="0" lang="en-PH" sz="1800" spc="-1" strike="noStrike">
                <a:solidFill>
                  <a:srgbClr val="000000"/>
                </a:solidFill>
                <a:latin typeface="Lato"/>
                <a:ea typeface="AppleSystemUIFont"/>
              </a:rPr>
              <a:t> – Ipinakikita rito ang dami ng mga tao na tumatangkilik sa isang produkto upang mahikayat ang iba pa na magtiwala at bilhin ang produktong inaanunsiyo.</a:t>
            </a:r>
            <a:endParaRPr b="0" lang="en-PH" sz="1800" spc="-1" strike="noStrike">
              <a:solidFill>
                <a:srgbClr val="000000"/>
              </a:solidFill>
              <a:latin typeface="Arial"/>
              <a:ea typeface="PingFang SC"/>
            </a:endParaRPr>
          </a:p>
          <a:p>
            <a:pPr algn="just">
              <a:lnSpc>
                <a:spcPct val="100000"/>
              </a:lnSpc>
              <a:spcBef>
                <a:spcPts val="283"/>
              </a:spcBef>
              <a:spcAft>
                <a:spcPts val="283"/>
              </a:spcAft>
            </a:pPr>
            <a:r>
              <a:rPr b="0" lang="en-PH" sz="1800" spc="-1" strike="noStrike">
                <a:solidFill>
                  <a:srgbClr val="000000"/>
                </a:solidFill>
                <a:latin typeface="Lato"/>
                <a:ea typeface="AppleSystemUIFont"/>
              </a:rPr>
              <a:t>b. </a:t>
            </a:r>
            <a:r>
              <a:rPr b="1" i="1" lang="en-PH" sz="1800" spc="-1" strike="noStrike">
                <a:solidFill>
                  <a:srgbClr val="000000"/>
                </a:solidFill>
                <a:latin typeface="Lato"/>
                <a:ea typeface="AppleSystemUIFont"/>
              </a:rPr>
              <a:t>Testimonial</a:t>
            </a:r>
            <a:r>
              <a:rPr b="0" lang="en-PH" sz="1800" spc="-1" strike="noStrike">
                <a:solidFill>
                  <a:srgbClr val="000000"/>
                </a:solidFill>
                <a:latin typeface="Lato"/>
                <a:ea typeface="AppleSystemUIFont"/>
              </a:rPr>
              <a:t> – Hinihikayat at inaakit ng isang kilalang personalidad ang mga konsumer na bilhin ang produkto at gamitin ito.</a:t>
            </a:r>
            <a:endParaRPr b="0" lang="en-PH" sz="1800" spc="-1" strike="noStrike">
              <a:solidFill>
                <a:srgbClr val="000000"/>
              </a:solidFill>
              <a:latin typeface="Arial"/>
              <a:ea typeface="PingFang SC"/>
            </a:endParaRPr>
          </a:p>
          <a:p>
            <a:pPr algn="just">
              <a:lnSpc>
                <a:spcPct val="100000"/>
              </a:lnSpc>
              <a:spcBef>
                <a:spcPts val="283"/>
              </a:spcBef>
              <a:spcAft>
                <a:spcPts val="283"/>
              </a:spcAft>
            </a:pPr>
            <a:r>
              <a:rPr b="0" lang="en-PH" sz="1800" spc="-1" strike="noStrike">
                <a:solidFill>
                  <a:srgbClr val="000000"/>
                </a:solidFill>
                <a:latin typeface="Lato"/>
                <a:ea typeface="AppleSystemUIFont"/>
              </a:rPr>
              <a:t>c. </a:t>
            </a:r>
            <a:r>
              <a:rPr b="1" i="1" lang="en-PH" sz="1800" spc="-1" strike="noStrike">
                <a:solidFill>
                  <a:srgbClr val="000000"/>
                </a:solidFill>
                <a:latin typeface="Lato"/>
                <a:ea typeface="AppleSystemUIFont"/>
              </a:rPr>
              <a:t>Brand name</a:t>
            </a:r>
            <a:r>
              <a:rPr b="0" lang="en-PH" sz="1800" spc="-1" strike="noStrike">
                <a:solidFill>
                  <a:srgbClr val="000000"/>
                </a:solidFill>
                <a:latin typeface="Lato"/>
                <a:ea typeface="AppleSystemUIFont"/>
              </a:rPr>
              <a:t> – Hinihikayat ang mga konsumer na bilhin ang produkto na ginawa ng kilalang kompanya o sikat na brand.</a:t>
            </a:r>
            <a:endParaRPr b="0" lang="en-PH" sz="1800" spc="-1" strike="noStrike">
              <a:solidFill>
                <a:srgbClr val="000000"/>
              </a:solidFill>
              <a:latin typeface="Arial"/>
              <a:ea typeface="PingFang SC"/>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4"/>
          <p:cNvSpPr/>
          <p:nvPr/>
        </p:nvSpPr>
        <p:spPr>
          <a:xfrm>
            <a:off x="-113040" y="532080"/>
            <a:ext cx="1041912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2" name="Rectangle 5"/>
          <p:cNvSpPr/>
          <p:nvPr/>
        </p:nvSpPr>
        <p:spPr>
          <a:xfrm>
            <a:off x="426960" y="532080"/>
            <a:ext cx="98791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na Nakakaapekto sa Pagkonsumo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p:nvPr/>
        </p:nvSpPr>
        <p:spPr>
          <a:xfrm>
            <a:off x="894240" y="1495800"/>
            <a:ext cx="10465920" cy="3993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ea typeface="AppleSystemUIFont"/>
              </a:rPr>
              <a:t>2. Pagpapahalaga ng Tao</a:t>
            </a:r>
            <a:endParaRPr b="0" lang="en-PH" sz="1800" spc="-1" strike="noStrike">
              <a:solidFill>
                <a:srgbClr val="000000"/>
              </a:solidFill>
              <a:latin typeface="Arial"/>
            </a:endParaRPr>
          </a:p>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Ito ay tumutukoy sa kung ano ang pinahahalagahan ng isang tao. Kung ang isang tao ay nagbibigay ng higit na pagpapahalaga sa pagtitipid, tinitimbang muna niya kung dapat ba niyang bilhin ang isang produkto o serbisyo. Mas binibigyan niya ng priyoridad ang kaniyang mga pangangailangan bago ang mga luho. Mahalaga para sa kaniya ang kapakinabangan ng mga produkto o serbisyo na kaniyang bibilhin o tatangkilikin.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1" lang="en-PH" sz="1800" spc="-1" strike="noStrike">
                <a:solidFill>
                  <a:srgbClr val="000000"/>
                </a:solidFill>
                <a:latin typeface="Lato"/>
                <a:ea typeface="AppleSystemUIFont"/>
              </a:rPr>
              <a:t>3. Panggagaya </a:t>
            </a:r>
            <a:r>
              <a:rPr b="1" i="1" lang="en-PH" sz="1800" spc="-1" strike="noStrike">
                <a:solidFill>
                  <a:srgbClr val="000000"/>
                </a:solidFill>
                <a:latin typeface="Lato"/>
                <a:ea typeface="AppleSystemUIFont"/>
              </a:rPr>
              <a:t>(Imitation)</a:t>
            </a:r>
            <a:endParaRPr b="0" lang="en-PH" sz="1800" spc="-1" strike="noStrike">
              <a:solidFill>
                <a:srgbClr val="000000"/>
              </a:solidFill>
              <a:latin typeface="Arial"/>
            </a:endParaRPr>
          </a:p>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Nagagawang bumili ng isang tao ng produkto dahil maaaring nakita niya ang ganitong produkto sa ibang tao. Ang panggagaya sa iba ay dumadagdag sa pagkonsumo ng nasabing produkto o serbisyo.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10"/>
          <p:cNvSpPr/>
          <p:nvPr/>
        </p:nvSpPr>
        <p:spPr>
          <a:xfrm>
            <a:off x="-113040" y="532080"/>
            <a:ext cx="1041912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5" name="Rectangle 11"/>
          <p:cNvSpPr/>
          <p:nvPr/>
        </p:nvSpPr>
        <p:spPr>
          <a:xfrm>
            <a:off x="426960" y="532080"/>
            <a:ext cx="98791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na Nakakaapekto sa Pagkonsumo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p:nvPr/>
        </p:nvSpPr>
        <p:spPr>
          <a:xfrm>
            <a:off x="894240" y="1495800"/>
            <a:ext cx="10465920" cy="30744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ea typeface="AppleSystemUIFont"/>
              </a:rPr>
              <a:t>4. Okasyon</a:t>
            </a:r>
            <a:endParaRPr b="0" lang="en-PH" sz="1800" spc="-1" strike="noStrike">
              <a:solidFill>
                <a:srgbClr val="000000"/>
              </a:solidFill>
              <a:latin typeface="Arial"/>
            </a:endParaRPr>
          </a:p>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Ang mga produkto na kinokonsumo ng mga tao ay minsang naaayon sa okasyon na ipinagdiriwang, katulad ng Pasko, Bagong Taon, Araw ng Pagtatapos, o kaarawan na siyang dahilan ng pagtaas ng pagkonsumo sa mga produktong nauugnay sa mga ito.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1" lang="en-PH" sz="1800" spc="-1" strike="noStrike">
                <a:solidFill>
                  <a:srgbClr val="000000"/>
                </a:solidFill>
                <a:latin typeface="Lato"/>
                <a:ea typeface="AppleSystemUIFont"/>
              </a:rPr>
              <a:t>5. Presyo</a:t>
            </a:r>
            <a:endParaRPr b="0" lang="en-PH" sz="1800" spc="-1" strike="noStrike">
              <a:solidFill>
                <a:srgbClr val="000000"/>
              </a:solidFill>
              <a:latin typeface="Arial"/>
            </a:endParaRPr>
          </a:p>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Inaalam muna ng isang mamimili ang halaga o presyo bago niya bilhin ang isang produkto. Ang kaniyang pagbili ay nakaayon sa kaniyang badyet. Ang pagbaba sa presyo, diskuwento </a:t>
            </a:r>
            <a:r>
              <a:rPr b="0" i="1" lang="en-PH" sz="1800" spc="-1" strike="noStrike">
                <a:solidFill>
                  <a:srgbClr val="000000"/>
                </a:solidFill>
                <a:latin typeface="Lato"/>
                <a:ea typeface="AppleSystemUIFont"/>
              </a:rPr>
              <a:t>(discount)</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“sale”</a:t>
            </a:r>
            <a:r>
              <a:rPr b="0" lang="en-PH" sz="1800" spc="-1" strike="noStrike">
                <a:solidFill>
                  <a:srgbClr val="000000"/>
                </a:solidFill>
                <a:latin typeface="Lato"/>
                <a:ea typeface="AppleSystemUIFont"/>
              </a:rPr>
              <a:t> ay nakaaapekto sa pagkonsumo ng mga produkto at serbisyo. Kapag nagkakaroon ng mga ganitong pagbabago sa presyo, inaasahang tataas ang bilang ng pagkonsumo.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5"/>
          <p:cNvSpPr/>
          <p:nvPr/>
        </p:nvSpPr>
        <p:spPr>
          <a:xfrm>
            <a:off x="-113040" y="552240"/>
            <a:ext cx="38894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192"/>
          <p:cNvSpPr/>
          <p:nvPr/>
        </p:nvSpPr>
        <p:spPr>
          <a:xfrm>
            <a:off x="540000" y="516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9"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0" name=""/>
          <p:cNvSpPr/>
          <p:nvPr/>
        </p:nvSpPr>
        <p:spPr>
          <a:xfrm>
            <a:off x="795240" y="1604520"/>
            <a:ext cx="10272240" cy="122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rPr>
              <a:t>I. Panuto: Sagutin ang tanong.</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1. Bilang isang mamimili, alin sa mga salik na ibinigay ang laging nakaaapekto sa iyo? Ipaliwanag ang iyong sagot.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1874</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2023-04-26T12:24:45Z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