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720" cy="68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600" cy="2766600"/>
          </a:xfrm>
          <a:prstGeom prst="rect">
            <a:avLst/>
          </a:prstGeom>
          <a:ln w="0">
            <a:noFill/>
          </a:ln>
        </p:spPr>
      </p:pic>
      <p:sp>
        <p:nvSpPr>
          <p:cNvPr id="2" name="Rectangle 5"/>
          <p:cNvSpPr/>
          <p:nvPr/>
        </p:nvSpPr>
        <p:spPr>
          <a:xfrm>
            <a:off x="3487320" y="1475280"/>
            <a:ext cx="8672040" cy="3830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040" cy="351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720" cy="602640"/>
          </a:xfrm>
          <a:prstGeom prst="rect">
            <a:avLst/>
          </a:prstGeom>
          <a:ln w="0">
            <a:noFill/>
          </a:ln>
        </p:spPr>
      </p:pic>
      <p:sp>
        <p:nvSpPr>
          <p:cNvPr id="43" name="Rectangle 7"/>
          <p:cNvSpPr/>
          <p:nvPr/>
        </p:nvSpPr>
        <p:spPr>
          <a:xfrm>
            <a:off x="10868760" y="0"/>
            <a:ext cx="938160" cy="938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240" cy="1002240"/>
          </a:xfrm>
          <a:prstGeom prst="rect">
            <a:avLst/>
          </a:prstGeom>
          <a:ln w="0">
            <a:noFill/>
          </a:ln>
        </p:spPr>
      </p:pic>
      <p:sp>
        <p:nvSpPr>
          <p:cNvPr id="45" name="TextBox 9"/>
          <p:cNvSpPr/>
          <p:nvPr/>
        </p:nvSpPr>
        <p:spPr>
          <a:xfrm>
            <a:off x="185400" y="6362280"/>
            <a:ext cx="465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4040" cy="3352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97640" y="3420000"/>
            <a:ext cx="77169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Medium"/>
                <a:ea typeface="Arial Black;Arial Black"/>
              </a:rPr>
              <a:t>Pagsusuri ng Patalastas</a:t>
            </a:r>
            <a:endParaRPr b="0" lang="en-PH" sz="3600" spc="-1" strike="noStrike">
              <a:latin typeface="Montserrat Medium"/>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468000" y="1440000"/>
            <a:ext cx="11157120" cy="4140000"/>
          </a:xfrm>
          <a:prstGeom prst="rect">
            <a:avLst/>
          </a:prstGeom>
          <a:solidFill>
            <a:srgbClr val="fff8dc"/>
          </a:solidFill>
          <a:ln w="76320">
            <a:solidFill>
              <a:srgbClr val="800080"/>
            </a:solidFill>
            <a:round/>
          </a:ln>
        </p:spPr>
        <p:style>
          <a:lnRef idx="0"/>
          <a:fillRef idx="0"/>
          <a:effectRef idx="0"/>
          <a:fontRef idx="minor"/>
        </p:style>
        <p:txBody>
          <a:bodyPr lIns="128160" rIns="128160" tIns="83160" bIns="8316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Hindi lahat ng napanonood o nakikita, naririnig, at nababasa ay masasabing tama at totoo. Ang mga ito ay kailangan munang alamin o suriin kung dapat bang paniwalaan o tanggapin, lalo pa kung ang mga ito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ay </a:t>
            </a:r>
            <a:r>
              <a:rPr b="1" lang="en-PH" sz="1800" spc="-1" strike="noStrike">
                <a:solidFill>
                  <a:srgbClr val="000000"/>
                </a:solidFill>
                <a:latin typeface="Lato"/>
                <a:ea typeface="DejaVu Sans"/>
              </a:rPr>
              <a:t>patalastas</a:t>
            </a:r>
            <a:r>
              <a:rPr b="0" lang="en-PH" sz="1800" spc="-1" strike="noStrike">
                <a:solidFill>
                  <a:srgbClr val="000000"/>
                </a:solidFill>
                <a:latin typeface="Lato"/>
                <a:ea typeface="DejaVu Sans"/>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paksa</a:t>
            </a:r>
            <a:r>
              <a:rPr b="0" lang="en-PH" sz="1800" spc="-1" strike="noStrike">
                <a:solidFill>
                  <a:srgbClr val="000000"/>
                </a:solidFill>
                <a:latin typeface="Lato"/>
                <a:ea typeface="DejaVu Sans"/>
              </a:rPr>
              <a:t> ay sumasagot sa tanong na “</a:t>
            </a:r>
            <a:r>
              <a:rPr b="1" lang="en-PH" sz="1800" spc="-1" strike="noStrike">
                <a:solidFill>
                  <a:srgbClr val="000000"/>
                </a:solidFill>
                <a:latin typeface="Lato"/>
                <a:ea typeface="DejaVu Sans"/>
              </a:rPr>
              <a:t>ano ang pinag-uusapan</a:t>
            </a:r>
            <a:r>
              <a:rPr b="0" lang="en-PH" sz="1800" spc="-1" strike="noStrike">
                <a:solidFill>
                  <a:srgbClr val="000000"/>
                </a:solidFill>
                <a:latin typeface="Lato"/>
                <a:ea typeface="DejaVu Sans"/>
              </a:rPr>
              <a:t>.” Tandaan na malalaman mo ang paksang pinaguusapan sa teksto kung: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may mga salitang palaging nababanggit o nauulit; at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may gustong iparating na mensahe ang larawan o nakasulat.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2"/>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8" name=""/>
          <p:cNvSpPr/>
          <p:nvPr/>
        </p:nvSpPr>
        <p:spPr>
          <a:xfrm>
            <a:off x="361440" y="1128600"/>
            <a:ext cx="11157120" cy="4703400"/>
          </a:xfrm>
          <a:prstGeom prst="rect">
            <a:avLst/>
          </a:prstGeom>
          <a:solidFill>
            <a:srgbClr val="fff8dc"/>
          </a:solidFill>
          <a:ln w="76320">
            <a:solidFill>
              <a:srgbClr val="800080"/>
            </a:solidFill>
            <a:round/>
          </a:ln>
        </p:spPr>
        <p:style>
          <a:lnRef idx="0"/>
          <a:fillRef idx="0"/>
          <a:effectRef idx="0"/>
          <a:fontRef idx="minor"/>
        </p:style>
        <p:txBody>
          <a:bodyPr lIns="128160" rIns="128160" tIns="83160" bIns="8316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Nakararamdam ng kasiyahan ang mga tao kapag naibibigay ng patalastas ang tamang impormasyon at napatutunayan nilang tama ang impormasyong hatid ng patalastas. Ngunit tandaan, dapat ay palaging maging matalinong mamimili. Hindi lahat ng patalastas ay totoo ang sinasabi. Narito ang mga katangian ng isang matalinong mamimili:</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Mapanuri</a:t>
            </a:r>
            <a:r>
              <a:rPr b="0" lang="en-PH" sz="1800" spc="-1" strike="noStrike">
                <a:solidFill>
                  <a:srgbClr val="000000"/>
                </a:solidFill>
                <a:latin typeface="Lato"/>
                <a:ea typeface="DejaVu Sans"/>
              </a:rPr>
              <a:t> – tinitingnan muna kung ang binibili ay walang sira, tama ang timbang, o hindi pa </a:t>
            </a:r>
            <a:r>
              <a:rPr b="0" i="1" lang="en-PH" sz="1800" spc="-1" strike="noStrike">
                <a:solidFill>
                  <a:srgbClr val="000000"/>
                </a:solidFill>
                <a:latin typeface="Lato"/>
                <a:ea typeface="DejaVu Sans"/>
              </a:rPr>
              <a:t>expired</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Marunong maghanap ng mga alternatibo </a:t>
            </a:r>
            <a:r>
              <a:rPr b="0" lang="en-PH" sz="1800" spc="-1" strike="noStrike">
                <a:solidFill>
                  <a:srgbClr val="000000"/>
                </a:solidFill>
                <a:latin typeface="Lato"/>
                <a:ea typeface="DejaVu Sans"/>
              </a:rPr>
              <a:t>– humahanap ng mga pamalit sa produktong dating binibili.</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Makatwiran</a:t>
            </a:r>
            <a:r>
              <a:rPr b="0" lang="en-PH" sz="1800" spc="-1" strike="noStrike">
                <a:solidFill>
                  <a:srgbClr val="000000"/>
                </a:solidFill>
                <a:latin typeface="Lato"/>
                <a:ea typeface="DejaVu Sans"/>
              </a:rPr>
              <a:t> – isinasaalang-alang ang presyo at kalidad ng produkto. Inuuna ang mga bagay na mahalagang bilhin.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Hindi nagpapadala sa patalastas</a:t>
            </a:r>
            <a:r>
              <a:rPr b="0" lang="en-PH" sz="1800" spc="-1" strike="noStrike">
                <a:solidFill>
                  <a:srgbClr val="000000"/>
                </a:solidFill>
                <a:latin typeface="Lato"/>
                <a:ea typeface="DejaVu Sans"/>
              </a:rPr>
              <a:t> – mas tinitingnan ang kalidad ng produkto at hindi kung sino ang nag-endorso ng produkto.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3"/>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0" name=""/>
          <p:cNvSpPr/>
          <p:nvPr/>
        </p:nvSpPr>
        <p:spPr>
          <a:xfrm>
            <a:off x="469440" y="1164600"/>
            <a:ext cx="11157120" cy="4883400"/>
          </a:xfrm>
          <a:prstGeom prst="rect">
            <a:avLst/>
          </a:prstGeom>
          <a:solidFill>
            <a:srgbClr val="fff8dc"/>
          </a:solidFill>
          <a:ln w="76320">
            <a:solidFill>
              <a:srgbClr val="800080"/>
            </a:solidFill>
            <a:round/>
          </a:ln>
        </p:spPr>
        <p:style>
          <a:lnRef idx="0"/>
          <a:fillRef idx="0"/>
          <a:effectRef idx="0"/>
          <a:fontRef idx="minor"/>
        </p:style>
        <p:txBody>
          <a:bodyPr lIns="128160" rIns="128160" tIns="83160" bIns="8316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Kagaya ng nabanggit, hindi lahat ng patalastas ay totoo ang sinasabi. Dapat ay marunong magsuri ng mga patalastas upang maiwasan ang pagkadismaya. Narito ang mga dapat isaalang-alang sa pagsusuri ng</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patalastas: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Layunin</a:t>
            </a:r>
            <a:r>
              <a:rPr b="0" lang="en-PH" sz="1800" spc="-1" strike="noStrike">
                <a:solidFill>
                  <a:srgbClr val="000000"/>
                </a:solidFill>
                <a:latin typeface="Lato"/>
                <a:ea typeface="DejaVu Sans"/>
              </a:rPr>
              <a:t> – alamin ang pakinabang ng produkto. Suriin ang dahilan kung bakit dapat maniwala sa sinasabi ng patalastas.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tatlong layunin ang mga patalastas:</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Magbigay ng impormasyon </a:t>
            </a:r>
            <a:r>
              <a:rPr b="0" lang="en-PH" sz="1800" spc="-1" strike="noStrike">
                <a:solidFill>
                  <a:srgbClr val="000000"/>
                </a:solidFill>
                <a:latin typeface="Lato"/>
                <a:ea typeface="DejaVu Sans"/>
              </a:rPr>
              <a:t>– tungkol sa bagong produkto, paano ginagamit ang produkto, at ano ang epekto nito.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1" lang="en-PH" sz="1800" spc="-1" strike="noStrike">
                <a:solidFill>
                  <a:srgbClr val="000000"/>
                </a:solidFill>
                <a:latin typeface="Lato"/>
                <a:ea typeface="DejaVu Sans"/>
              </a:rPr>
              <a:t>Manghikayat</a:t>
            </a:r>
            <a:r>
              <a:rPr b="0" lang="en-PH" sz="1800" spc="-1" strike="noStrike">
                <a:solidFill>
                  <a:srgbClr val="000000"/>
                </a:solidFill>
                <a:latin typeface="Lato"/>
                <a:ea typeface="DejaVu Sans"/>
              </a:rPr>
              <a:t> – halimbawa nito ay inaakit ang mamimili na palitan ang dating produktong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ginagamit.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 </a:t>
            </a:r>
            <a:r>
              <a:rPr b="1" lang="en-PH" sz="1800" spc="-1" strike="noStrike">
                <a:solidFill>
                  <a:srgbClr val="000000"/>
                </a:solidFill>
                <a:latin typeface="Lato"/>
                <a:ea typeface="DejaVu Sans"/>
              </a:rPr>
              <a:t>Magbigay ng paalala</a:t>
            </a:r>
            <a:r>
              <a:rPr b="0" lang="en-PH" sz="1800" spc="-1" strike="noStrike">
                <a:solidFill>
                  <a:srgbClr val="000000"/>
                </a:solidFill>
                <a:latin typeface="Lato"/>
                <a:ea typeface="DejaVu Sans"/>
              </a:rPr>
              <a:t> – Nagpapaalala ito kung bakit kailangan ang produkto at saan ito mabibili.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4"/>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2" name=""/>
          <p:cNvSpPr/>
          <p:nvPr/>
        </p:nvSpPr>
        <p:spPr>
          <a:xfrm>
            <a:off x="361440" y="1056600"/>
            <a:ext cx="11338560" cy="1643400"/>
          </a:xfrm>
          <a:prstGeom prst="rect">
            <a:avLst/>
          </a:prstGeom>
          <a:solidFill>
            <a:srgbClr val="fff8dc"/>
          </a:solidFill>
          <a:ln w="76320">
            <a:solidFill>
              <a:srgbClr val="800080"/>
            </a:solidFill>
            <a:round/>
          </a:ln>
        </p:spPr>
        <p:style>
          <a:lnRef idx="0"/>
          <a:fillRef idx="0"/>
          <a:effectRef idx="0"/>
          <a:fontRef idx="minor"/>
        </p:style>
        <p:txBody>
          <a:bodyPr lIns="128160" rIns="128160" tIns="83160" bIns="83160" anchor="t">
            <a:noAutofit/>
          </a:bodyPr>
          <a:p>
            <a:pPr>
              <a:lnSpc>
                <a:spcPct val="100000"/>
              </a:lnSpc>
              <a:buNone/>
            </a:pPr>
            <a:r>
              <a:rPr b="0" lang="en-PH" sz="1800" spc="-1" strike="noStrike">
                <a:solidFill>
                  <a:srgbClr val="000000"/>
                </a:solidFill>
                <a:latin typeface="Lato"/>
                <a:ea typeface="DejaVu Sans"/>
              </a:rPr>
              <a:t>2.</a:t>
            </a:r>
            <a:r>
              <a:rPr b="1" lang="en-PH" sz="1800" spc="-1" strike="noStrike">
                <a:solidFill>
                  <a:srgbClr val="000000"/>
                </a:solidFill>
                <a:latin typeface="Lato"/>
                <a:ea typeface="DejaVu Sans"/>
              </a:rPr>
              <a:t> </a:t>
            </a:r>
            <a:r>
              <a:rPr b="1" i="1" lang="en-PH" sz="1800" spc="-1" strike="noStrike">
                <a:solidFill>
                  <a:srgbClr val="000000"/>
                </a:solidFill>
                <a:latin typeface="Lato"/>
                <a:ea typeface="DejaVu Sans"/>
              </a:rPr>
              <a:t>Target</a:t>
            </a:r>
            <a:r>
              <a:rPr b="1" lang="en-PH" sz="1800" spc="-1" strike="noStrike">
                <a:solidFill>
                  <a:srgbClr val="000000"/>
                </a:solidFill>
                <a:latin typeface="Lato"/>
                <a:ea typeface="DejaVu Sans"/>
              </a:rPr>
              <a:t> na madla o pangkat ng tao</a:t>
            </a:r>
            <a:r>
              <a:rPr b="0" lang="en-PH" sz="1800" spc="-1" strike="noStrike">
                <a:solidFill>
                  <a:srgbClr val="000000"/>
                </a:solidFill>
                <a:latin typeface="Lato"/>
                <a:ea typeface="DejaVu Sans"/>
              </a:rPr>
              <a:t> – alamin kung sino ang pangkat o grupo ng taong hinihikayat na gumamit ng produkto o serbisyo.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Halimbawa:</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Hinihikayat ng patalastas na ito ang mga bata na bumili at uminom ng ganitong uri ng produkto.</a:t>
            </a:r>
            <a:endParaRPr b="0" lang="en-PH" sz="1800" spc="-1" strike="noStrike">
              <a:latin typeface="Arial"/>
            </a:endParaRPr>
          </a:p>
        </p:txBody>
      </p:sp>
      <p:pic>
        <p:nvPicPr>
          <p:cNvPr id="133" name="" descr=""/>
          <p:cNvPicPr/>
          <p:nvPr/>
        </p:nvPicPr>
        <p:blipFill>
          <a:blip r:embed="rId1"/>
          <a:stretch/>
        </p:blipFill>
        <p:spPr>
          <a:xfrm>
            <a:off x="3612240" y="3060000"/>
            <a:ext cx="3767760" cy="3058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6"/>
          <p:cNvSpPr/>
          <p:nvPr/>
        </p:nvSpPr>
        <p:spPr>
          <a:xfrm>
            <a:off x="-4127400" y="-3240000"/>
            <a:ext cx="10776960" cy="933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5" name=""/>
          <p:cNvSpPr/>
          <p:nvPr/>
        </p:nvSpPr>
        <p:spPr>
          <a:xfrm>
            <a:off x="540000" y="1056600"/>
            <a:ext cx="10978560" cy="4883400"/>
          </a:xfrm>
          <a:prstGeom prst="rect">
            <a:avLst/>
          </a:prstGeom>
          <a:solidFill>
            <a:srgbClr val="fff8dc"/>
          </a:solidFill>
          <a:ln w="76320">
            <a:solidFill>
              <a:srgbClr val="800080"/>
            </a:solidFill>
            <a:round/>
          </a:ln>
        </p:spPr>
        <p:style>
          <a:lnRef idx="0"/>
          <a:fillRef idx="0"/>
          <a:effectRef idx="0"/>
          <a:fontRef idx="minor"/>
        </p:style>
        <p:txBody>
          <a:bodyPr lIns="128160" rIns="128160" tIns="83160" bIns="83160" anchor="t">
            <a:noAutofit/>
          </a:bodyPr>
          <a:p>
            <a:pPr algn="just">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Pangangatwiran at mga patunay</a:t>
            </a:r>
            <a:r>
              <a:rPr b="0" lang="en-PH" sz="1800" spc="-1" strike="noStrike">
                <a:solidFill>
                  <a:srgbClr val="000000"/>
                </a:solidFill>
                <a:latin typeface="Lato"/>
                <a:ea typeface="DejaVu Sans"/>
              </a:rPr>
              <a:t> – alamin ang mga dahilan at mga patunay para tangkilikin ang produkto sa patalastas.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Mga halimbawa:</a:t>
            </a: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Dapat mong bilhin ang produkto sapagkat…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Kung hindi mo ito gagamitin, maaaring…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Maaaring ipakita lamang sa patalastas ang positibong mangyayari kung gagamitin ang produkto. Puwede rin namang ipakita ng patalastas kung ano ang negatibong mangyayari kung hindi bibilhin ang isang produkto.</a:t>
            </a:r>
            <a:endParaRPr b="0" lang="en-PH" sz="1800" spc="-1" strike="noStrike">
              <a:latin typeface="Arial"/>
            </a:endParaRPr>
          </a:p>
          <a:p>
            <a:pPr algn="just">
              <a:lnSpc>
                <a:spcPct val="15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Kaya mahalaga na maging mapanuri upang hindi malinlang ang isang mamimili.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1648080" y="388080"/>
            <a:ext cx="8071920" cy="691920"/>
          </a:xfrm>
          <a:prstGeom prst="rect">
            <a:avLst/>
          </a:prstGeom>
          <a:solidFill>
            <a:srgbClr val="fff0f5"/>
          </a:solidFill>
          <a:ln w="76320">
            <a:solidFill>
              <a:srgbClr val="a52a2a"/>
            </a:solidFill>
            <a:round/>
          </a:ln>
        </p:spPr>
        <p:txBody>
          <a:bodyPr lIns="128160" rIns="128160" tIns="83160" bIns="83160" anchor="t">
            <a:noAutofit/>
          </a:bodyPr>
          <a:p>
            <a:pPr algn="ctr">
              <a:lnSpc>
                <a:spcPct val="100000"/>
              </a:lnSpc>
              <a:spcAft>
                <a:spcPts val="601"/>
              </a:spcAft>
              <a:buNone/>
            </a:pPr>
            <a:r>
              <a:rPr b="1" lang="en-US" sz="2400" spc="-1" strike="noStrike">
                <a:solidFill>
                  <a:srgbClr val="000000"/>
                </a:solidFill>
                <a:latin typeface="Lato"/>
                <a:ea typeface="Arial;Arial"/>
              </a:rPr>
              <a:t>Pagsasanay</a:t>
            </a:r>
            <a:endParaRPr b="0" lang="en-PH" sz="2400" spc="-1" strike="noStrike">
              <a:latin typeface="Arial"/>
            </a:endParaRPr>
          </a:p>
        </p:txBody>
      </p:sp>
      <p:sp>
        <p:nvSpPr>
          <p:cNvPr id="137" name=""/>
          <p:cNvSpPr/>
          <p:nvPr/>
        </p:nvSpPr>
        <p:spPr>
          <a:xfrm>
            <a:off x="180000" y="1532520"/>
            <a:ext cx="11690640" cy="4403160"/>
          </a:xfrm>
          <a:prstGeom prst="rect">
            <a:avLst/>
          </a:prstGeom>
          <a:solidFill>
            <a:srgbClr val="e0ffff"/>
          </a:solidFill>
          <a:ln w="76320">
            <a:solidFill>
              <a:srgbClr val="ff00ff"/>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Suriin kung anong uri ng mamimili ang inilalarawan sa bawat pangungusap. Piliin ang letra ng tamang sagot sa kahon na nasa ibaba. Maaaring maulit ang letra ng sagot sa ibang bilang.</a:t>
            </a:r>
            <a:endParaRPr b="0" lang="en-PH" sz="1800" spc="-1" strike="noStrike">
              <a:latin typeface="Arial"/>
            </a:endParaRPr>
          </a:p>
        </p:txBody>
      </p:sp>
      <p:sp>
        <p:nvSpPr>
          <p:cNvPr id="138" name=""/>
          <p:cNvSpPr/>
          <p:nvPr/>
        </p:nvSpPr>
        <p:spPr>
          <a:xfrm>
            <a:off x="684000" y="2520000"/>
            <a:ext cx="10438560" cy="53856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a.</a:t>
            </a:r>
            <a:r>
              <a:rPr b="0" lang="en-PH" sz="1800" spc="-1" strike="noStrike">
                <a:solidFill>
                  <a:srgbClr val="000000"/>
                </a:solidFill>
                <a:latin typeface="Lato"/>
                <a:ea typeface="DejaVu Sans"/>
              </a:rPr>
              <a:t> Mapanuri</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a:t>
            </a:r>
            <a:r>
              <a:rPr b="0" lang="en-PH" sz="1800" spc="-1" strike="noStrike">
                <a:solidFill>
                  <a:srgbClr val="000000"/>
                </a:solidFill>
                <a:latin typeface="Lato"/>
                <a:ea typeface="DejaVu Sans"/>
              </a:rPr>
              <a:t> Naghahanap ng alternatibo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a:t>
            </a:r>
            <a:r>
              <a:rPr b="0" lang="en-PH" sz="1800" spc="-1" strike="noStrike">
                <a:solidFill>
                  <a:srgbClr val="000000"/>
                </a:solidFill>
                <a:latin typeface="Lato"/>
                <a:ea typeface="DejaVu Sans"/>
              </a:rPr>
              <a:t> Makatwiran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a:t>
            </a:r>
            <a:r>
              <a:rPr b="0" lang="en-PH" sz="1800" spc="-1" strike="noStrike">
                <a:solidFill>
                  <a:srgbClr val="000000"/>
                </a:solidFill>
                <a:latin typeface="Lato"/>
                <a:ea typeface="DejaVu Sans"/>
              </a:rPr>
              <a:t> Hindi nagpapadala sa patalastas</a:t>
            </a:r>
            <a:endParaRPr b="0" lang="en-PH" sz="1800" spc="-1" strike="noStrike">
              <a:latin typeface="Arial"/>
            </a:endParaRPr>
          </a:p>
        </p:txBody>
      </p:sp>
      <p:sp>
        <p:nvSpPr>
          <p:cNvPr id="139" name=""/>
          <p:cNvSpPr/>
          <p:nvPr/>
        </p:nvSpPr>
        <p:spPr>
          <a:xfrm>
            <a:off x="180000" y="3147120"/>
            <a:ext cx="11878560" cy="2553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 Nagreklamo sa kahera si Liza dahil may basag ang basong naibigay sa kaniya.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Tumaas ang presyo ng toothpaste na binibili niya kaya pinalitan niya ito ng produkto na may parehong kalidad.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Pinag-iisipan ni Mona kung kailangan na ba talaga niyang magpalit ng </a:t>
            </a:r>
            <a:r>
              <a:rPr b="0" i="1" lang="en-PH" sz="1800" spc="-1" strike="noStrike">
                <a:solidFill>
                  <a:srgbClr val="000000"/>
                </a:solidFill>
                <a:latin typeface="Lato"/>
                <a:ea typeface="DejaVu Sans"/>
              </a:rPr>
              <a:t>cell phone</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Paborito niya ang artista na nag-eendorso ng isang produkto pero hindi niya bibilhin ang nasabing produkto dahil hindi niya naman kailangan.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Ibinalik niya ang sardinas sa kinalalagyan nito. </a:t>
            </a:r>
            <a:r>
              <a:rPr b="0" i="1" lang="en-PH" sz="1800" spc="-1" strike="noStrike">
                <a:solidFill>
                  <a:srgbClr val="000000"/>
                </a:solidFill>
                <a:latin typeface="Lato"/>
                <a:ea typeface="DejaVu Sans"/>
              </a:rPr>
              <a:t>Buy one take one</a:t>
            </a:r>
            <a:r>
              <a:rPr b="0" lang="en-PH" sz="1800" spc="-1" strike="noStrike">
                <a:solidFill>
                  <a:srgbClr val="000000"/>
                </a:solidFill>
                <a:latin typeface="Lato"/>
                <a:ea typeface="DejaVu Sans"/>
              </a:rPr>
              <a:t> ito pero sa makalawa na ang petsa ng </a:t>
            </a:r>
            <a:r>
              <a:rPr b="0" i="1" lang="en-PH" sz="1800" spc="-1" strike="noStrike">
                <a:solidFill>
                  <a:srgbClr val="000000"/>
                </a:solidFill>
                <a:latin typeface="Lato"/>
                <a:ea typeface="DejaVu Sans"/>
              </a:rPr>
              <a:t>expiration</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540000" y="1440000"/>
            <a:ext cx="10800000" cy="3780000"/>
          </a:xfrm>
          <a:prstGeom prst="rect">
            <a:avLst/>
          </a:prstGeom>
          <a:solidFill>
            <a:srgbClr val="fffacd"/>
          </a:solidFill>
          <a:ln w="76320">
            <a:solidFill>
              <a:srgbClr val="c71585"/>
            </a:solidFill>
            <a:round/>
          </a:ln>
        </p:spPr>
        <p:style>
          <a:lnRef idx="0"/>
          <a:fillRef idx="0"/>
          <a:effectRef idx="0"/>
          <a:fontRef idx="minor"/>
        </p:style>
        <p:txBody>
          <a:bodyPr lIns="128160" rIns="128160" tIns="83160" bIns="8316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1800" spc="-1" strike="noStrike">
                <a:solidFill>
                  <a:srgbClr val="000000"/>
                </a:solidFill>
                <a:latin typeface="Lato"/>
                <a:ea typeface="DejaVu Sans"/>
              </a:rPr>
              <a:t>1. a/c (maaaring mapanuri o kaya ay makatwiran)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b</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c</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 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3542</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2023-09-20T09:08:10Z</dcterms:modified>
  <cp:revision>433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