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slide7.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1240" cy="6837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 name="Picture 4" descr=""/>
          <p:cNvPicPr/>
          <p:nvPr/>
        </p:nvPicPr>
        <p:blipFill>
          <a:blip r:embed="rId3"/>
          <a:stretch/>
        </p:blipFill>
        <p:spPr>
          <a:xfrm>
            <a:off x="333000" y="1801080"/>
            <a:ext cx="2778120" cy="2778120"/>
          </a:xfrm>
          <a:prstGeom prst="rect">
            <a:avLst/>
          </a:prstGeom>
          <a:ln w="0">
            <a:noFill/>
          </a:ln>
        </p:spPr>
      </p:pic>
      <p:sp>
        <p:nvSpPr>
          <p:cNvPr id="2" name="Rectangle 5"/>
          <p:cNvSpPr/>
          <p:nvPr/>
        </p:nvSpPr>
        <p:spPr>
          <a:xfrm>
            <a:off x="3487320" y="1475280"/>
            <a:ext cx="8683560" cy="384156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sp>
        <p:nvSpPr>
          <p:cNvPr id="3" name="Rectangle 8"/>
          <p:cNvSpPr/>
          <p:nvPr/>
        </p:nvSpPr>
        <p:spPr>
          <a:xfrm>
            <a:off x="3487320" y="5337720"/>
            <a:ext cx="8683560" cy="36324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1240" cy="614160"/>
          </a:xfrm>
          <a:prstGeom prst="rect">
            <a:avLst/>
          </a:prstGeom>
          <a:ln w="0">
            <a:noFill/>
          </a:ln>
        </p:spPr>
      </p:pic>
      <p:sp>
        <p:nvSpPr>
          <p:cNvPr id="43" name="Rectangle 7"/>
          <p:cNvSpPr/>
          <p:nvPr/>
        </p:nvSpPr>
        <p:spPr>
          <a:xfrm>
            <a:off x="10868760" y="0"/>
            <a:ext cx="949680" cy="94968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44" name="Picture 10" descr=""/>
          <p:cNvPicPr/>
          <p:nvPr/>
        </p:nvPicPr>
        <p:blipFill>
          <a:blip r:embed="rId3"/>
          <a:stretch/>
        </p:blipFill>
        <p:spPr>
          <a:xfrm>
            <a:off x="10857240" y="-64440"/>
            <a:ext cx="1013760" cy="1013760"/>
          </a:xfrm>
          <a:prstGeom prst="rect">
            <a:avLst/>
          </a:prstGeom>
          <a:ln w="0">
            <a:noFill/>
          </a:ln>
        </p:spPr>
      </p:pic>
      <p:sp>
        <p:nvSpPr>
          <p:cNvPr id="45" name="TextBox 9"/>
          <p:cNvSpPr/>
          <p:nvPr/>
        </p:nvSpPr>
        <p:spPr>
          <a:xfrm>
            <a:off x="185400" y="6362280"/>
            <a:ext cx="46710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24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95560" cy="3363840"/>
          </a:xfrm>
          <a:prstGeom prst="rect">
            <a:avLst/>
          </a:prstGeom>
          <a:ln w="127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3967200" y="3060000"/>
            <a:ext cx="7728480" cy="1186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0" lang="en-US" sz="3600" spc="-1" strike="noStrike">
                <a:solidFill>
                  <a:srgbClr val="ffffff"/>
                </a:solidFill>
                <a:latin typeface="Montserrat"/>
                <a:ea typeface="Arial Black;Arial Black"/>
              </a:rPr>
              <a:t>Mga Pangkalahatang Sanggunian</a:t>
            </a:r>
            <a:endParaRPr b="0" lang="en-PH" sz="3600" spc="-1" strike="noStrike">
              <a:latin typeface="Montserrat"/>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PlaceHolder 5"/>
          <p:cNvSpPr/>
          <p:nvPr/>
        </p:nvSpPr>
        <p:spPr>
          <a:xfrm>
            <a:off x="432000" y="120960"/>
            <a:ext cx="10788480" cy="94464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0" lang="en-US" sz="3600" spc="-1" strike="noStrike">
                <a:solidFill>
                  <a:srgbClr val="000000"/>
                </a:solidFill>
                <a:latin typeface="Lato"/>
                <a:ea typeface="Arial Black;Arial Black"/>
              </a:rPr>
              <a:t>Mga Pangkalahatang Sanggunian</a:t>
            </a:r>
            <a:endParaRPr b="0" lang="en-PH" sz="3600" spc="-1" strike="noStrike">
              <a:latin typeface="Arial"/>
            </a:endParaRPr>
          </a:p>
        </p:txBody>
      </p:sp>
      <p:sp>
        <p:nvSpPr>
          <p:cNvPr id="126" name=""/>
          <p:cNvSpPr/>
          <p:nvPr/>
        </p:nvSpPr>
        <p:spPr>
          <a:xfrm>
            <a:off x="407160" y="1247040"/>
            <a:ext cx="11337480" cy="109296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Alam na alam natin na sa kasalukuyang panahon, karaniwang ginagamit ang</a:t>
            </a:r>
            <a:r>
              <a:rPr b="0" i="1" lang="en-PH" sz="1800" spc="-1" strike="noStrike">
                <a:solidFill>
                  <a:srgbClr val="000000"/>
                </a:solidFill>
                <a:latin typeface="Lato"/>
                <a:ea typeface="DejaVu Sans"/>
              </a:rPr>
              <a:t> internet</a:t>
            </a:r>
            <a:r>
              <a:rPr b="0" lang="en-PH" sz="1800" spc="-1" strike="noStrike">
                <a:solidFill>
                  <a:srgbClr val="000000"/>
                </a:solidFill>
                <a:latin typeface="Lato"/>
                <a:ea typeface="DejaVu Sans"/>
              </a:rPr>
              <a:t> sa pananaliksik. May </a:t>
            </a:r>
            <a:r>
              <a:rPr b="0" i="1" lang="en-PH" sz="1800" spc="-1" strike="noStrike">
                <a:solidFill>
                  <a:srgbClr val="000000"/>
                </a:solidFill>
                <a:latin typeface="Lato"/>
                <a:ea typeface="DejaVu Sans"/>
              </a:rPr>
              <a:t>online</a:t>
            </a:r>
            <a:r>
              <a:rPr b="0" lang="en-PH" sz="1800" spc="-1" strike="noStrike">
                <a:solidFill>
                  <a:srgbClr val="000000"/>
                </a:solidFill>
                <a:latin typeface="Lato"/>
                <a:ea typeface="DejaVu Sans"/>
              </a:rPr>
              <a:t> na </a:t>
            </a:r>
            <a:r>
              <a:rPr b="1" lang="en-PH" sz="1800" spc="-1" strike="noStrike">
                <a:solidFill>
                  <a:srgbClr val="000000"/>
                </a:solidFill>
                <a:latin typeface="Lato"/>
                <a:ea typeface="DejaVu Sans"/>
              </a:rPr>
              <a:t>diksiyonaryo</a:t>
            </a: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pahayagan</a:t>
            </a: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ensiklopedya</a:t>
            </a: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mapa</a:t>
            </a:r>
            <a:r>
              <a:rPr b="0" lang="en-PH" sz="1800" spc="-1" strike="noStrike">
                <a:solidFill>
                  <a:srgbClr val="000000"/>
                </a:solidFill>
                <a:latin typeface="Lato"/>
                <a:ea typeface="DejaVu Sans"/>
              </a:rPr>
              <a:t>, at iba pa na maaaring </a:t>
            </a:r>
            <a:r>
              <a:rPr b="1" lang="en-PH" sz="1800" spc="-1" strike="noStrike">
                <a:solidFill>
                  <a:srgbClr val="000000"/>
                </a:solidFill>
                <a:latin typeface="Lato"/>
                <a:ea typeface="DejaVu Sans"/>
              </a:rPr>
              <a:t>mapagkunan ng impormasyon</a:t>
            </a:r>
            <a:r>
              <a:rPr b="0" lang="en-PH" sz="1800" spc="-1" strike="noStrike">
                <a:solidFill>
                  <a:srgbClr val="000000"/>
                </a:solidFill>
                <a:latin typeface="Lato"/>
                <a:ea typeface="DejaVu Sans"/>
              </a:rPr>
              <a:t>.</a:t>
            </a:r>
            <a:endParaRPr b="0" lang="en-PH" sz="1800" spc="-1" strike="noStrike">
              <a:latin typeface="Lato"/>
            </a:endParaRPr>
          </a:p>
        </p:txBody>
      </p:sp>
      <p:pic>
        <p:nvPicPr>
          <p:cNvPr id="127" name="" descr=""/>
          <p:cNvPicPr/>
          <p:nvPr/>
        </p:nvPicPr>
        <p:blipFill>
          <a:blip r:embed="rId1"/>
          <a:srcRect l="5930" t="5100" r="4686" b="0"/>
          <a:stretch/>
        </p:blipFill>
        <p:spPr>
          <a:xfrm>
            <a:off x="2640240" y="2428560"/>
            <a:ext cx="6539400" cy="351108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PlaceHolder 2"/>
          <p:cNvSpPr/>
          <p:nvPr/>
        </p:nvSpPr>
        <p:spPr>
          <a:xfrm>
            <a:off x="432000" y="120960"/>
            <a:ext cx="10788480" cy="94464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0" lang="en-US" sz="3600" spc="-1" strike="noStrike">
                <a:solidFill>
                  <a:srgbClr val="000000"/>
                </a:solidFill>
                <a:latin typeface="Lato"/>
                <a:ea typeface="Arial Black;Arial Black"/>
              </a:rPr>
              <a:t>Mga Pangkalahatang Sanggunian</a:t>
            </a:r>
            <a:endParaRPr b="0" lang="en-PH" sz="3600" spc="-1" strike="noStrike">
              <a:latin typeface="Arial"/>
            </a:endParaRPr>
          </a:p>
        </p:txBody>
      </p:sp>
      <p:sp>
        <p:nvSpPr>
          <p:cNvPr id="129" name=""/>
          <p:cNvSpPr/>
          <p:nvPr/>
        </p:nvSpPr>
        <p:spPr>
          <a:xfrm>
            <a:off x="360000" y="1260000"/>
            <a:ext cx="11340000" cy="43200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Narito ang mga pangkalahatang sanggunian na maaaring mapagkunan ng iba’t ibang impormasyon:</a:t>
            </a:r>
            <a:endParaRPr b="0" lang="en-PH" sz="1800" spc="-1" strike="noStrike">
              <a:latin typeface="Lato"/>
            </a:endParaRPr>
          </a:p>
          <a:p>
            <a:pPr algn="just">
              <a:lnSpc>
                <a:spcPct val="100000"/>
              </a:lnSpc>
              <a:buNone/>
            </a:pPr>
            <a:endParaRPr b="0" lang="en-PH" sz="1800" spc="-1" strike="noStrike">
              <a:latin typeface="Lato"/>
            </a:endParaRPr>
          </a:p>
          <a:p>
            <a:pPr algn="just">
              <a:lnSpc>
                <a:spcPct val="150000"/>
              </a:lnSpc>
              <a:buNone/>
            </a:pPr>
            <a:r>
              <a:rPr b="0" lang="en-PH" sz="1800" spc="-1" strike="noStrike">
                <a:solidFill>
                  <a:srgbClr val="000000"/>
                </a:solidFill>
                <a:latin typeface="Lato"/>
                <a:ea typeface="DejaVu Sans"/>
              </a:rPr>
              <a:t>1. </a:t>
            </a:r>
            <a:r>
              <a:rPr b="1" lang="en-PH" sz="1800" spc="-1" strike="noStrike">
                <a:solidFill>
                  <a:srgbClr val="000000"/>
                </a:solidFill>
                <a:latin typeface="Lato"/>
                <a:ea typeface="DejaVu Sans"/>
              </a:rPr>
              <a:t>Diksiyonaryo</a:t>
            </a:r>
            <a:r>
              <a:rPr b="0" lang="en-PH" sz="1800" spc="-1" strike="noStrike">
                <a:solidFill>
                  <a:srgbClr val="000000"/>
                </a:solidFill>
                <a:latin typeface="Lato"/>
                <a:ea typeface="DejaVu Sans"/>
              </a:rPr>
              <a:t> – pinagkukunan ito ng kahulugan, baybay, pagpapantig, bahagi ng pananalitang kinabibilangan ng salita, at pinanggalingan ng salita na nakaayos nang paalpabeto.</a:t>
            </a:r>
            <a:endParaRPr b="0" lang="en-PH" sz="1800" spc="-1" strike="noStrike">
              <a:latin typeface="Lato"/>
            </a:endParaRPr>
          </a:p>
          <a:p>
            <a:pPr algn="just">
              <a:lnSpc>
                <a:spcPct val="100000"/>
              </a:lnSpc>
              <a:buNone/>
            </a:pPr>
            <a:endParaRPr b="0" lang="en-PH" sz="1800" spc="-1" strike="noStrike">
              <a:latin typeface="Lato"/>
            </a:endParaRPr>
          </a:p>
          <a:p>
            <a:pPr algn="just">
              <a:lnSpc>
                <a:spcPct val="100000"/>
              </a:lnSpc>
              <a:buNone/>
            </a:pPr>
            <a:r>
              <a:rPr b="0" lang="en-PH" sz="1800" spc="-1" strike="noStrike">
                <a:solidFill>
                  <a:srgbClr val="000000"/>
                </a:solidFill>
                <a:latin typeface="Lato"/>
                <a:ea typeface="DejaVu Sans"/>
              </a:rPr>
              <a:t>2.</a:t>
            </a:r>
            <a:r>
              <a:rPr b="1" lang="en-PH" sz="1800" spc="-1" strike="noStrike">
                <a:solidFill>
                  <a:srgbClr val="000000"/>
                </a:solidFill>
                <a:latin typeface="Lato"/>
                <a:ea typeface="DejaVu Sans"/>
              </a:rPr>
              <a:t> Ensiklopedya </a:t>
            </a:r>
            <a:r>
              <a:rPr b="0" lang="en-PH" sz="1800" spc="-1" strike="noStrike">
                <a:solidFill>
                  <a:srgbClr val="000000"/>
                </a:solidFill>
                <a:latin typeface="Lato"/>
                <a:ea typeface="DejaVu Sans"/>
              </a:rPr>
              <a:t>– set ito ng mga aklat na naglalahad ng impormasyon tungkol sa iba’t ibang paksa na nakahanay rin nang paalpabeto.</a:t>
            </a:r>
            <a:endParaRPr b="0" lang="en-PH" sz="1800" spc="-1" strike="noStrike">
              <a:latin typeface="Lato"/>
            </a:endParaRPr>
          </a:p>
          <a:p>
            <a:pPr algn="just">
              <a:lnSpc>
                <a:spcPct val="100000"/>
              </a:lnSpc>
              <a:buNone/>
            </a:pPr>
            <a:endParaRPr b="0" lang="en-PH" sz="1800" spc="-1" strike="noStrike">
              <a:latin typeface="Lato"/>
            </a:endParaRPr>
          </a:p>
          <a:p>
            <a:pPr algn="just">
              <a:lnSpc>
                <a:spcPct val="150000"/>
              </a:lnSpc>
              <a:buNone/>
            </a:pPr>
            <a:r>
              <a:rPr b="0" lang="en-PH" sz="1800" spc="-1" strike="noStrike">
                <a:solidFill>
                  <a:srgbClr val="000000"/>
                </a:solidFill>
                <a:latin typeface="Lato"/>
                <a:ea typeface="DejaVu Sans"/>
              </a:rPr>
              <a:t>3. </a:t>
            </a:r>
            <a:r>
              <a:rPr b="1" lang="en-PH" sz="1800" spc="-1" strike="noStrike">
                <a:solidFill>
                  <a:srgbClr val="000000"/>
                </a:solidFill>
                <a:latin typeface="Lato"/>
                <a:ea typeface="DejaVu Sans"/>
              </a:rPr>
              <a:t>Almanac</a:t>
            </a:r>
            <a:r>
              <a:rPr b="0" lang="en-PH" sz="1800" spc="-1" strike="noStrike">
                <a:solidFill>
                  <a:srgbClr val="000000"/>
                </a:solidFill>
                <a:latin typeface="Lato"/>
                <a:ea typeface="DejaVu Sans"/>
              </a:rPr>
              <a:t> – naglalaman ito ng kalendaryo ng nagdaang taon na nagtatala ng oras ng iba’t ibang pangyayari. Naglalahad ito ng totoong pangyayari tulad ng anibersaryo, pagsikat at paglubog ng araw, pagbaba ng tubig, pagbabago ng panahon, at iba pang kaugnay na impormasyon.</a:t>
            </a:r>
            <a:endParaRPr b="0" lang="en-PH" sz="1800" spc="-1" strike="noStrike">
              <a:latin typeface="Lato"/>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PlaceHolder 3"/>
          <p:cNvSpPr/>
          <p:nvPr/>
        </p:nvSpPr>
        <p:spPr>
          <a:xfrm>
            <a:off x="432000" y="120960"/>
            <a:ext cx="10788480" cy="94464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0" lang="en-US" sz="3600" spc="-1" strike="noStrike">
                <a:solidFill>
                  <a:srgbClr val="000000"/>
                </a:solidFill>
                <a:latin typeface="Lato"/>
                <a:ea typeface="Arial Black;Arial Black"/>
              </a:rPr>
              <a:t>Mga Pangkalahatang Sanggunian</a:t>
            </a:r>
            <a:endParaRPr b="0" lang="en-PH" sz="3600" spc="-1" strike="noStrike">
              <a:latin typeface="Arial"/>
            </a:endParaRPr>
          </a:p>
        </p:txBody>
      </p:sp>
      <p:sp>
        <p:nvSpPr>
          <p:cNvPr id="131" name=""/>
          <p:cNvSpPr/>
          <p:nvPr/>
        </p:nvSpPr>
        <p:spPr>
          <a:xfrm>
            <a:off x="360000" y="1090080"/>
            <a:ext cx="11340000" cy="466992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0" lang="en-PH" sz="1800" spc="-1" strike="noStrike">
                <a:solidFill>
                  <a:srgbClr val="000000"/>
                </a:solidFill>
                <a:latin typeface="Lato"/>
                <a:ea typeface="DejaVu Sans"/>
              </a:rPr>
              <a:t>4. </a:t>
            </a:r>
            <a:r>
              <a:rPr b="1" lang="en-PH" sz="1800" spc="-1" strike="noStrike">
                <a:solidFill>
                  <a:srgbClr val="000000"/>
                </a:solidFill>
                <a:latin typeface="Lato"/>
                <a:ea typeface="DejaVu Sans"/>
              </a:rPr>
              <a:t>Atlas – </a:t>
            </a:r>
            <a:r>
              <a:rPr b="0" lang="en-PH" sz="1800" spc="-1" strike="noStrike">
                <a:solidFill>
                  <a:srgbClr val="000000"/>
                </a:solidFill>
                <a:latin typeface="Lato"/>
                <a:ea typeface="DejaVu Sans"/>
              </a:rPr>
              <a:t>aklat ito ng mga mapa na nagpapakita ng lawak, distansiya, at lokasyon ng isang pook, gayundin ng mga anyong lupa at anyong tubig na matatagpuan dito.</a:t>
            </a:r>
            <a:endParaRPr b="0" lang="en-PH" sz="1800" spc="-1" strike="noStrike">
              <a:latin typeface="Lato"/>
            </a:endParaRPr>
          </a:p>
          <a:p>
            <a:pPr algn="just">
              <a:lnSpc>
                <a:spcPct val="100000"/>
              </a:lnSpc>
              <a:buNone/>
            </a:pPr>
            <a:endParaRPr b="0" lang="en-PH" sz="1800" spc="-1" strike="noStrike">
              <a:latin typeface="Lato"/>
            </a:endParaRPr>
          </a:p>
          <a:p>
            <a:pPr algn="just">
              <a:lnSpc>
                <a:spcPct val="100000"/>
              </a:lnSpc>
              <a:buNone/>
            </a:pPr>
            <a:r>
              <a:rPr b="0" lang="en-PH" sz="1800" spc="-1" strike="noStrike">
                <a:solidFill>
                  <a:srgbClr val="000000"/>
                </a:solidFill>
                <a:latin typeface="Lato"/>
                <a:ea typeface="DejaVu Sans"/>
              </a:rPr>
              <a:t>5. </a:t>
            </a:r>
            <a:r>
              <a:rPr b="1" lang="en-PH" sz="1800" spc="-1" strike="noStrike">
                <a:solidFill>
                  <a:srgbClr val="000000"/>
                </a:solidFill>
                <a:latin typeface="Lato"/>
                <a:ea typeface="DejaVu Sans"/>
              </a:rPr>
              <a:t>Mapa –</a:t>
            </a:r>
            <a:r>
              <a:rPr b="0" lang="en-PH" sz="1800" spc="-1" strike="noStrike">
                <a:solidFill>
                  <a:srgbClr val="000000"/>
                </a:solidFill>
                <a:latin typeface="Lato"/>
                <a:ea typeface="DejaVu Sans"/>
              </a:rPr>
              <a:t> isa itong palapad na </a:t>
            </a:r>
            <a:r>
              <a:rPr b="0" i="1" lang="en-PH" sz="1800" spc="-1" strike="noStrike">
                <a:solidFill>
                  <a:srgbClr val="000000"/>
                </a:solidFill>
                <a:latin typeface="Lato"/>
                <a:ea typeface="DejaVu Sans"/>
              </a:rPr>
              <a:t>drowing</a:t>
            </a:r>
            <a:r>
              <a:rPr b="0" lang="en-PH" sz="1800" spc="-1" strike="noStrike">
                <a:solidFill>
                  <a:srgbClr val="000000"/>
                </a:solidFill>
                <a:latin typeface="Lato"/>
                <a:ea typeface="DejaVu Sans"/>
              </a:rPr>
              <a:t> ng mundo o ng bahagi nito. Nagpapakita ang mapa ng larawan ng isang lugar at ng nakapalibot dito.</a:t>
            </a:r>
            <a:endParaRPr b="0" lang="en-PH" sz="1800" spc="-1" strike="noStrike">
              <a:latin typeface="Lato"/>
            </a:endParaRPr>
          </a:p>
          <a:p>
            <a:pPr algn="just">
              <a:lnSpc>
                <a:spcPct val="100000"/>
              </a:lnSpc>
              <a:buNone/>
            </a:pPr>
            <a:endParaRPr b="0" lang="en-PH" sz="1800" spc="-1" strike="noStrike">
              <a:latin typeface="Lato"/>
            </a:endParaRPr>
          </a:p>
          <a:p>
            <a:pPr algn="just">
              <a:lnSpc>
                <a:spcPct val="100000"/>
              </a:lnSpc>
              <a:buNone/>
            </a:pPr>
            <a:r>
              <a:rPr b="0" lang="en-PH" sz="1800" spc="-1" strike="noStrike">
                <a:solidFill>
                  <a:srgbClr val="000000"/>
                </a:solidFill>
                <a:latin typeface="Lato"/>
                <a:ea typeface="DejaVu Sans"/>
              </a:rPr>
              <a:t>6. </a:t>
            </a:r>
            <a:r>
              <a:rPr b="1" lang="en-PH" sz="1800" spc="-1" strike="noStrike">
                <a:solidFill>
                  <a:srgbClr val="000000"/>
                </a:solidFill>
                <a:latin typeface="Lato"/>
                <a:ea typeface="DejaVu Sans"/>
              </a:rPr>
              <a:t>Globo –</a:t>
            </a:r>
            <a:r>
              <a:rPr b="0" lang="en-PH" sz="1800" spc="-1" strike="noStrike">
                <a:solidFill>
                  <a:srgbClr val="000000"/>
                </a:solidFill>
                <a:latin typeface="Lato"/>
                <a:ea typeface="DejaVu Sans"/>
              </a:rPr>
              <a:t> isang maliit na replika ng mundo na nagpapakita rin ng lokasyon ng mga lugar.</a:t>
            </a:r>
            <a:endParaRPr b="0" lang="en-PH" sz="1800" spc="-1" strike="noStrike">
              <a:latin typeface="Lato"/>
            </a:endParaRPr>
          </a:p>
          <a:p>
            <a:pPr algn="just">
              <a:lnSpc>
                <a:spcPct val="100000"/>
              </a:lnSpc>
              <a:buNone/>
            </a:pPr>
            <a:endParaRPr b="0" lang="en-PH" sz="1800" spc="-1" strike="noStrike">
              <a:latin typeface="Lato"/>
            </a:endParaRPr>
          </a:p>
          <a:p>
            <a:pPr algn="just">
              <a:lnSpc>
                <a:spcPct val="100000"/>
              </a:lnSpc>
              <a:buNone/>
            </a:pPr>
            <a:r>
              <a:rPr b="1" lang="en-PH" sz="1800" spc="-1" strike="noStrike">
                <a:solidFill>
                  <a:srgbClr val="000000"/>
                </a:solidFill>
                <a:latin typeface="Lato"/>
                <a:ea typeface="DejaVu Sans"/>
              </a:rPr>
              <a:t>	</a:t>
            </a:r>
            <a:r>
              <a:rPr b="1" lang="en-PH" sz="1800" spc="-1" strike="noStrike">
                <a:solidFill>
                  <a:srgbClr val="000000"/>
                </a:solidFill>
                <a:latin typeface="Lato"/>
                <a:ea typeface="DejaVu Sans"/>
              </a:rPr>
              <a:t>Paalala sa iyo, hindi lahat ng impormasyong nasa internet ay tunay at totoo. Mag-ingat sa paggamit ng mga ito.</a:t>
            </a:r>
            <a:endParaRPr b="0" lang="en-PH" sz="1800" spc="-1" strike="noStrike">
              <a:latin typeface="Lato"/>
            </a:endParaRPr>
          </a:p>
          <a:p>
            <a:pPr algn="just">
              <a:lnSpc>
                <a:spcPct val="100000"/>
              </a:lnSpc>
              <a:buNone/>
            </a:pPr>
            <a:endParaRPr b="0" lang="en-PH" sz="1800" spc="-1" strike="noStrike">
              <a:latin typeface="Lato"/>
            </a:endParaRPr>
          </a:p>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Paano kung wala kang koneksiyon sa </a:t>
            </a:r>
            <a:r>
              <a:rPr b="0" i="1" lang="en-PH" sz="1800" spc="-1" strike="noStrike">
                <a:solidFill>
                  <a:srgbClr val="000000"/>
                </a:solidFill>
                <a:latin typeface="Lato"/>
                <a:ea typeface="DejaVu Sans"/>
              </a:rPr>
              <a:t>internet</a:t>
            </a:r>
            <a:r>
              <a:rPr b="0" lang="en-PH" sz="1800" spc="-1" strike="noStrike">
                <a:solidFill>
                  <a:srgbClr val="000000"/>
                </a:solidFill>
                <a:latin typeface="Lato"/>
                <a:ea typeface="DejaVu Sans"/>
              </a:rPr>
              <a:t>? Ano ang iyong gagawin? Marahil may ilang sanggunian na maaari mong hiramin o gamitin na nasa bahay o nasa silid-aklatan ng paaralan.</a:t>
            </a:r>
            <a:endParaRPr b="0" lang="en-PH" sz="1800" spc="-1" strike="noStrike">
              <a:latin typeface="Lato"/>
            </a:endParaRPr>
          </a:p>
        </p:txBody>
      </p:sp>
      <p:sp>
        <p:nvSpPr>
          <p:cNvPr id="132" name=""/>
          <p:cNvSpPr/>
          <p:nvPr/>
        </p:nvSpPr>
        <p:spPr>
          <a:xfrm>
            <a:off x="326160" y="3553560"/>
            <a:ext cx="11739240" cy="2540520"/>
          </a:xfrm>
          <a:prstGeom prst="rect">
            <a:avLst/>
          </a:prstGeom>
          <a:noFill/>
          <a:ln w="0">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PlaceHolder 7"/>
          <p:cNvSpPr/>
          <p:nvPr/>
        </p:nvSpPr>
        <p:spPr>
          <a:xfrm>
            <a:off x="432000" y="120960"/>
            <a:ext cx="10788480" cy="94464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0" lang="en-US" sz="3600" spc="-1" strike="noStrike">
                <a:solidFill>
                  <a:srgbClr val="000000"/>
                </a:solidFill>
                <a:latin typeface="Lato"/>
                <a:ea typeface="Arial Black;Arial Black"/>
              </a:rPr>
              <a:t>Mga Pangkalahatang Sanggunian</a:t>
            </a:r>
            <a:endParaRPr b="0" lang="en-PH" sz="3600" spc="-1" strike="noStrike">
              <a:latin typeface="Arial"/>
            </a:endParaRPr>
          </a:p>
        </p:txBody>
      </p:sp>
      <p:sp>
        <p:nvSpPr>
          <p:cNvPr id="134" name=""/>
          <p:cNvSpPr/>
          <p:nvPr/>
        </p:nvSpPr>
        <p:spPr>
          <a:xfrm>
            <a:off x="540000" y="1121400"/>
            <a:ext cx="11153880" cy="852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2600" spc="-1" strike="noStrike">
                <a:solidFill>
                  <a:srgbClr val="000000"/>
                </a:solidFill>
                <a:latin typeface="Lato"/>
                <a:ea typeface="DejaVu Sans"/>
              </a:rPr>
              <a:t>Pagsasanay</a:t>
            </a:r>
            <a:endParaRPr b="0" lang="en-PH" sz="2600" spc="-1" strike="noStrike">
              <a:latin typeface="Arial"/>
            </a:endParaRPr>
          </a:p>
        </p:txBody>
      </p:sp>
      <p:sp>
        <p:nvSpPr>
          <p:cNvPr id="135" name=""/>
          <p:cNvSpPr/>
          <p:nvPr/>
        </p:nvSpPr>
        <p:spPr>
          <a:xfrm>
            <a:off x="180000" y="1800000"/>
            <a:ext cx="11153880" cy="85248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Panuto:</a:t>
            </a:r>
            <a:r>
              <a:rPr b="0" lang="en-PH" sz="1800" spc="-1" strike="noStrike">
                <a:solidFill>
                  <a:srgbClr val="000000"/>
                </a:solidFill>
                <a:latin typeface="Lato"/>
                <a:ea typeface="DejaVu Sans"/>
              </a:rPr>
              <a:t> Sagutin ang sumusunod na tanong.</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1. Sino ang mga tauhan sa diyalogo?</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2. Ano ang paksa ng kanilang pag-uusap?</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3. Ano-ano ang halimbawa ng pangunahing sanggunian?</a:t>
            </a:r>
            <a:endParaRPr b="0" lang="en-PH" sz="1800" spc="-1" strike="noStrike">
              <a:latin typeface="Arial"/>
            </a:endParaRPr>
          </a:p>
        </p:txBody>
      </p:sp>
      <p:sp>
        <p:nvSpPr>
          <p:cNvPr id="136" name=""/>
          <p:cNvSpPr/>
          <p:nvPr/>
        </p:nvSpPr>
        <p:spPr>
          <a:xfrm>
            <a:off x="180000" y="2318760"/>
            <a:ext cx="11698200" cy="3764880"/>
          </a:xfrm>
          <a:prstGeom prst="rect">
            <a:avLst/>
          </a:prstGeom>
          <a:noFill/>
          <a:ln w="36000">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PlaceHolder 1"/>
          <p:cNvSpPr>
            <a:spLocks noGrp="1"/>
          </p:cNvSpPr>
          <p:nvPr>
            <p:ph/>
          </p:nvPr>
        </p:nvSpPr>
        <p:spPr>
          <a:xfrm>
            <a:off x="544680" y="1044000"/>
            <a:ext cx="8083440" cy="703440"/>
          </a:xfrm>
          <a:prstGeom prst="rect">
            <a:avLst/>
          </a:prstGeom>
          <a:noFill/>
          <a:ln w="0">
            <a:noFill/>
          </a:ln>
        </p:spPr>
        <p:txBody>
          <a:bodyPr lIns="90000" rIns="90000" tIns="45000" bIns="45000" anchor="t">
            <a:noAutofit/>
          </a:bodyPr>
          <a:p>
            <a:pPr algn="just">
              <a:lnSpc>
                <a:spcPct val="100000"/>
              </a:lnSpc>
              <a:spcAft>
                <a:spcPts val="601"/>
              </a:spcAft>
              <a:buNone/>
            </a:pPr>
            <a:r>
              <a:rPr b="1" lang="en-US" sz="2400" spc="-1" strike="noStrike">
                <a:solidFill>
                  <a:srgbClr val="000000"/>
                </a:solidFill>
                <a:latin typeface="Arial;Arial"/>
                <a:ea typeface="Arial;Arial"/>
              </a:rPr>
              <a:t>Susi sa Pagwawasto:</a:t>
            </a:r>
            <a:endParaRPr b="0" lang="en-PH" sz="2400" spc="-1" strike="noStrike">
              <a:latin typeface="Arial"/>
            </a:endParaRPr>
          </a:p>
          <a:p>
            <a:pPr algn="just">
              <a:lnSpc>
                <a:spcPct val="100000"/>
              </a:lnSpc>
              <a:spcAft>
                <a:spcPts val="601"/>
              </a:spcAft>
              <a:buNone/>
            </a:pPr>
            <a:endParaRPr b="0" lang="en-PH" sz="2400" spc="-1" strike="noStrike">
              <a:latin typeface="Arial"/>
            </a:endParaRPr>
          </a:p>
          <a:p>
            <a:pPr algn="just">
              <a:lnSpc>
                <a:spcPct val="100000"/>
              </a:lnSpc>
              <a:spcAft>
                <a:spcPts val="601"/>
              </a:spcAft>
              <a:buNone/>
            </a:pPr>
            <a:endParaRPr b="0" lang="en-PH" sz="2400" spc="-1" strike="noStrike">
              <a:latin typeface="Arial"/>
            </a:endParaRPr>
          </a:p>
          <a:p>
            <a:pPr algn="just">
              <a:lnSpc>
                <a:spcPct val="100000"/>
              </a:lnSpc>
              <a:spcAft>
                <a:spcPts val="601"/>
              </a:spcAft>
              <a:buNone/>
            </a:pPr>
            <a:endParaRPr b="0" lang="en-PH" sz="2400" spc="-1" strike="noStrike">
              <a:latin typeface="Arial"/>
            </a:endParaRPr>
          </a:p>
        </p:txBody>
      </p:sp>
      <p:sp>
        <p:nvSpPr>
          <p:cNvPr id="138" name="PlaceHolder 6"/>
          <p:cNvSpPr/>
          <p:nvPr/>
        </p:nvSpPr>
        <p:spPr>
          <a:xfrm>
            <a:off x="432000" y="120960"/>
            <a:ext cx="10788480" cy="94464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0" lang="en-US" sz="3600" spc="-1" strike="noStrike">
                <a:solidFill>
                  <a:srgbClr val="000000"/>
                </a:solidFill>
                <a:latin typeface="Lato"/>
                <a:ea typeface="Arial Black;Arial Black"/>
              </a:rPr>
              <a:t>Mga Pangkalahatang Sanggunian</a:t>
            </a:r>
            <a:endParaRPr b="0" lang="en-PH" sz="3600" spc="-1" strike="noStrike">
              <a:latin typeface="Arial"/>
            </a:endParaRPr>
          </a:p>
        </p:txBody>
      </p:sp>
      <p:sp>
        <p:nvSpPr>
          <p:cNvPr id="139" name=""/>
          <p:cNvSpPr/>
          <p:nvPr/>
        </p:nvSpPr>
        <p:spPr>
          <a:xfrm>
            <a:off x="629640" y="1695600"/>
            <a:ext cx="8630280" cy="109944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en-PH" sz="1800" spc="-1" strike="noStrike">
                <a:solidFill>
                  <a:srgbClr val="000000"/>
                </a:solidFill>
                <a:latin typeface="Lato"/>
                <a:ea typeface="DejaVu Sans"/>
              </a:rPr>
              <a:t>1. Althea at Maynard</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2. Tungkol sa kanilang </a:t>
            </a:r>
            <a:r>
              <a:rPr b="0" i="1" lang="en-PH" sz="1800" spc="-1" strike="noStrike">
                <a:solidFill>
                  <a:srgbClr val="000000"/>
                </a:solidFill>
                <a:latin typeface="Lato"/>
                <a:ea typeface="DejaVu Sans"/>
              </a:rPr>
              <a:t>report</a:t>
            </a:r>
            <a:r>
              <a:rPr b="0" lang="en-PH" sz="1800" spc="-1" strike="noStrike">
                <a:solidFill>
                  <a:srgbClr val="000000"/>
                </a:solidFill>
                <a:latin typeface="Lato"/>
                <a:ea typeface="DejaVu Sans"/>
              </a:rPr>
              <a:t> sa Science</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3. Diksiyonaryo, ensiklopedya, </a:t>
            </a:r>
            <a:r>
              <a:rPr b="0" i="1" lang="en-PH" sz="1800" spc="-1" strike="noStrike">
                <a:solidFill>
                  <a:srgbClr val="000000"/>
                </a:solidFill>
                <a:latin typeface="Lato"/>
                <a:ea typeface="DejaVu Sans"/>
              </a:rPr>
              <a:t>almanac, atlas</a:t>
            </a:r>
            <a:r>
              <a:rPr b="0" lang="en-PH" sz="1800" spc="-1" strike="noStrike">
                <a:solidFill>
                  <a:srgbClr val="000000"/>
                </a:solidFill>
                <a:latin typeface="Lato"/>
                <a:ea typeface="DejaVu Sans"/>
              </a:rPr>
              <a:t>, mapa, at globo</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2399</TotalTime>
  <Application>LibreOffice/7.2.5.2$MacOSX_X86_64 LibreOffice_project/499f9727c189e6ef3471021d6132d4c694f357e5</Application>
  <AppVersion>15.0000</AppVersion>
  <Words>294</Words>
  <Paragraphs>32</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2023-02-18T00:00:59Z</dcterms:created>
  <dc:creator>Microsoft Office User</dc:creator>
  <dc:description/>
  <dc:language>en-PH</dc:language>
  <cp:lastModifiedBy/>
  <dcterms:modified xsi:type="dcterms:W3CDTF">2023-07-11T13:30:01Z</dcterms:modified>
  <cp:revision>262</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Custom</vt:lpwstr>
  </property>
  <property fmtid="{D5CDD505-2E9C-101B-9397-08002B2CF9AE}" pid="3" name="Slides">
    <vt:i4>6</vt:i4>
  </property>
</Properties>
</file>