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240" cy="6837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8120" cy="2778120"/>
          </a:xfrm>
          <a:prstGeom prst="rect">
            <a:avLst/>
          </a:prstGeom>
          <a:ln w="0">
            <a:noFill/>
          </a:ln>
        </p:spPr>
      </p:pic>
      <p:sp>
        <p:nvSpPr>
          <p:cNvPr id="2" name="Rectangle 5"/>
          <p:cNvSpPr/>
          <p:nvPr/>
        </p:nvSpPr>
        <p:spPr>
          <a:xfrm>
            <a:off x="3487320" y="1475280"/>
            <a:ext cx="8683560" cy="3841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3560" cy="3632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240" cy="614160"/>
          </a:xfrm>
          <a:prstGeom prst="rect">
            <a:avLst/>
          </a:prstGeom>
          <a:ln w="0">
            <a:noFill/>
          </a:ln>
        </p:spPr>
      </p:pic>
      <p:sp>
        <p:nvSpPr>
          <p:cNvPr id="43" name="Rectangle 7"/>
          <p:cNvSpPr/>
          <p:nvPr/>
        </p:nvSpPr>
        <p:spPr>
          <a:xfrm>
            <a:off x="10868760" y="0"/>
            <a:ext cx="949680" cy="949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3760" cy="1013760"/>
          </a:xfrm>
          <a:prstGeom prst="rect">
            <a:avLst/>
          </a:prstGeom>
          <a:ln w="0">
            <a:noFill/>
          </a:ln>
        </p:spPr>
      </p:pic>
      <p:sp>
        <p:nvSpPr>
          <p:cNvPr id="45" name="TextBox 9"/>
          <p:cNvSpPr/>
          <p:nvPr/>
        </p:nvSpPr>
        <p:spPr>
          <a:xfrm>
            <a:off x="185400" y="6362280"/>
            <a:ext cx="467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560" cy="33638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67200" y="3060000"/>
            <a:ext cx="77284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Mga Pangkalahatang Sanggunian</a:t>
            </a:r>
            <a:endParaRPr b="0" lang="en-PH" sz="3600" spc="-1" strike="noStrike">
              <a:latin typeface="Montserra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32000" y="120960"/>
            <a:ext cx="10788480" cy="944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 Black;Arial Black"/>
              </a:rPr>
              <a:t>Mga Pangkalahatang Sanggunian</a:t>
            </a:r>
            <a:endParaRPr b="0" lang="en-PH" sz="3600" spc="-1" strike="noStrike">
              <a:latin typeface="Arial"/>
            </a:endParaRPr>
          </a:p>
        </p:txBody>
      </p:sp>
      <p:sp>
        <p:nvSpPr>
          <p:cNvPr id="126" name=""/>
          <p:cNvSpPr/>
          <p:nvPr/>
        </p:nvSpPr>
        <p:spPr>
          <a:xfrm>
            <a:off x="407160" y="1247040"/>
            <a:ext cx="11337480" cy="1092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Alam na alam natin na sa kasalukuyang panahon, karaniwang ginagamit ang</a:t>
            </a:r>
            <a:r>
              <a:rPr b="0" i="1" lang="en-PH" sz="1800" spc="-1" strike="noStrike">
                <a:solidFill>
                  <a:srgbClr val="000000"/>
                </a:solidFill>
                <a:latin typeface="Lato"/>
                <a:ea typeface="DejaVu Sans"/>
              </a:rPr>
              <a:t> internet</a:t>
            </a:r>
            <a:r>
              <a:rPr b="0" lang="en-PH" sz="1800" spc="-1" strike="noStrike">
                <a:solidFill>
                  <a:srgbClr val="000000"/>
                </a:solidFill>
                <a:latin typeface="Lato"/>
                <a:ea typeface="DejaVu Sans"/>
              </a:rPr>
              <a:t> sa pananaliksik. May </a:t>
            </a:r>
            <a:r>
              <a:rPr b="0" i="1" lang="en-PH" sz="1800" spc="-1" strike="noStrike">
                <a:solidFill>
                  <a:srgbClr val="000000"/>
                </a:solidFill>
                <a:latin typeface="Lato"/>
                <a:ea typeface="DejaVu Sans"/>
              </a:rPr>
              <a:t>online</a:t>
            </a:r>
            <a:r>
              <a:rPr b="0" lang="en-PH" sz="1800" spc="-1" strike="noStrike">
                <a:solidFill>
                  <a:srgbClr val="000000"/>
                </a:solidFill>
                <a:latin typeface="Lato"/>
                <a:ea typeface="DejaVu Sans"/>
              </a:rPr>
              <a:t> na </a:t>
            </a:r>
            <a:r>
              <a:rPr b="1" lang="en-PH" sz="1800" spc="-1" strike="noStrike">
                <a:solidFill>
                  <a:srgbClr val="000000"/>
                </a:solidFill>
                <a:latin typeface="Lato"/>
                <a:ea typeface="DejaVu Sans"/>
              </a:rPr>
              <a:t>diksiyonaryo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pahayagan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ensiklopedya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mapa</a:t>
            </a:r>
            <a:r>
              <a:rPr b="0" lang="en-PH" sz="1800" spc="-1" strike="noStrike">
                <a:solidFill>
                  <a:srgbClr val="000000"/>
                </a:solidFill>
                <a:latin typeface="Lato"/>
                <a:ea typeface="DejaVu Sans"/>
              </a:rPr>
              <a:t>, at iba pa na maaaring </a:t>
            </a:r>
            <a:r>
              <a:rPr b="1" lang="en-PH" sz="1800" spc="-1" strike="noStrike">
                <a:solidFill>
                  <a:srgbClr val="000000"/>
                </a:solidFill>
                <a:latin typeface="Lato"/>
                <a:ea typeface="DejaVu Sans"/>
              </a:rPr>
              <a:t>mapagkunan ng impormasyon</a:t>
            </a:r>
            <a:r>
              <a:rPr b="0" lang="en-PH" sz="1800" spc="-1" strike="noStrike">
                <a:solidFill>
                  <a:srgbClr val="000000"/>
                </a:solidFill>
                <a:latin typeface="Lato"/>
                <a:ea typeface="DejaVu Sans"/>
              </a:rPr>
              <a:t>.</a:t>
            </a:r>
            <a:endParaRPr b="0" lang="en-PH" sz="1800" spc="-1" strike="noStrike">
              <a:latin typeface="Lato"/>
            </a:endParaRPr>
          </a:p>
        </p:txBody>
      </p:sp>
      <p:pic>
        <p:nvPicPr>
          <p:cNvPr id="127" name="" descr=""/>
          <p:cNvPicPr/>
          <p:nvPr/>
        </p:nvPicPr>
        <p:blipFill>
          <a:blip r:embed="rId1"/>
          <a:srcRect l="5930" t="5100" r="4686" b="0"/>
          <a:stretch/>
        </p:blipFill>
        <p:spPr>
          <a:xfrm>
            <a:off x="2640240" y="2428560"/>
            <a:ext cx="6539400" cy="35110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2"/>
          <p:cNvSpPr/>
          <p:nvPr/>
        </p:nvSpPr>
        <p:spPr>
          <a:xfrm>
            <a:off x="432000" y="120960"/>
            <a:ext cx="10788480" cy="944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 Black;Arial Black"/>
              </a:rPr>
              <a:t>Mga Pangkalahatang Sanggunian</a:t>
            </a:r>
            <a:endParaRPr b="0" lang="en-PH" sz="3600" spc="-1" strike="noStrike">
              <a:latin typeface="Arial"/>
            </a:endParaRPr>
          </a:p>
        </p:txBody>
      </p:sp>
      <p:sp>
        <p:nvSpPr>
          <p:cNvPr id="129" name=""/>
          <p:cNvSpPr/>
          <p:nvPr/>
        </p:nvSpPr>
        <p:spPr>
          <a:xfrm>
            <a:off x="360000" y="1260000"/>
            <a:ext cx="11340000" cy="432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Narito ang mga pangkalahatang sanggunian na maaaring mapagkunan ng iba’t ibang impormasyon:</a:t>
            </a:r>
            <a:endParaRPr b="0" lang="en-PH" sz="1800" spc="-1" strike="noStrike">
              <a:latin typeface="Lato"/>
            </a:endParaRPr>
          </a:p>
          <a:p>
            <a:pPr algn="just">
              <a:lnSpc>
                <a:spcPct val="10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Diksiyonaryo</a:t>
            </a:r>
            <a:r>
              <a:rPr b="0" lang="en-PH" sz="1800" spc="-1" strike="noStrike">
                <a:solidFill>
                  <a:srgbClr val="000000"/>
                </a:solidFill>
                <a:latin typeface="Lato"/>
                <a:ea typeface="DejaVu Sans"/>
              </a:rPr>
              <a:t> – pinagkukunan ito ng kahulugan, baybay, pagpapantig, bahagi ng pananalitang kinabibilangan ng salita, at pinanggalingan ng salita na nakaayos nang paalpabeto.</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DejaVu Sans"/>
              </a:rPr>
              <a:t>2.</a:t>
            </a:r>
            <a:r>
              <a:rPr b="1" lang="en-PH" sz="1800" spc="-1" strike="noStrike">
                <a:solidFill>
                  <a:srgbClr val="000000"/>
                </a:solidFill>
                <a:latin typeface="Lato"/>
                <a:ea typeface="DejaVu Sans"/>
              </a:rPr>
              <a:t> Ensiklopedya </a:t>
            </a:r>
            <a:r>
              <a:rPr b="0" lang="en-PH" sz="1800" spc="-1" strike="noStrike">
                <a:solidFill>
                  <a:srgbClr val="000000"/>
                </a:solidFill>
                <a:latin typeface="Lato"/>
                <a:ea typeface="DejaVu Sans"/>
              </a:rPr>
              <a:t>– set ito ng mga aklat na naglalahad ng impormasyon tungkol sa iba’t ibang paksa na nakahanay rin nang paalpabeto.</a:t>
            </a:r>
            <a:endParaRPr b="0" lang="en-PH" sz="1800" spc="-1" strike="noStrike">
              <a:latin typeface="Lato"/>
            </a:endParaRPr>
          </a:p>
          <a:p>
            <a:pPr algn="just">
              <a:lnSpc>
                <a:spcPct val="10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Almanac</a:t>
            </a:r>
            <a:r>
              <a:rPr b="0" lang="en-PH" sz="1800" spc="-1" strike="noStrike">
                <a:solidFill>
                  <a:srgbClr val="000000"/>
                </a:solidFill>
                <a:latin typeface="Lato"/>
                <a:ea typeface="DejaVu Sans"/>
              </a:rPr>
              <a:t> – naglalaman ito ng kalendaryo ng nagdaang taon na nagtatala ng oras ng iba’t ibang pangyayari. Naglalahad ito ng totoong pangyayari tulad ng anibersaryo, pagsikat at paglubog ng araw, pagbaba ng tubig, pagbabago ng panahon, at iba pang kaugnay na impormasyon.</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3"/>
          <p:cNvSpPr/>
          <p:nvPr/>
        </p:nvSpPr>
        <p:spPr>
          <a:xfrm>
            <a:off x="432000" y="120960"/>
            <a:ext cx="10788480" cy="944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 Black;Arial Black"/>
              </a:rPr>
              <a:t>Mga Pangkalahatang Sanggunian</a:t>
            </a:r>
            <a:endParaRPr b="0" lang="en-PH" sz="3600" spc="-1" strike="noStrike">
              <a:latin typeface="Arial"/>
            </a:endParaRPr>
          </a:p>
        </p:txBody>
      </p:sp>
      <p:sp>
        <p:nvSpPr>
          <p:cNvPr id="131" name=""/>
          <p:cNvSpPr/>
          <p:nvPr/>
        </p:nvSpPr>
        <p:spPr>
          <a:xfrm>
            <a:off x="360000" y="1090080"/>
            <a:ext cx="11340000" cy="4669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Atlas – </a:t>
            </a:r>
            <a:r>
              <a:rPr b="0" lang="en-PH" sz="1800" spc="-1" strike="noStrike">
                <a:solidFill>
                  <a:srgbClr val="000000"/>
                </a:solidFill>
                <a:latin typeface="Lato"/>
                <a:ea typeface="DejaVu Sans"/>
              </a:rPr>
              <a:t>aklat ito ng mga mapa na nagpapakita ng lawak, distansiya, at lokasyon ng isang pook, gayundin ng mga anyong lupa at anyong tubig na matatagpuan dito.</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Mapa –</a:t>
            </a:r>
            <a:r>
              <a:rPr b="0" lang="en-PH" sz="1800" spc="-1" strike="noStrike">
                <a:solidFill>
                  <a:srgbClr val="000000"/>
                </a:solidFill>
                <a:latin typeface="Lato"/>
                <a:ea typeface="DejaVu Sans"/>
              </a:rPr>
              <a:t> isa itong palapad na </a:t>
            </a:r>
            <a:r>
              <a:rPr b="0" i="1" lang="en-PH" sz="1800" spc="-1" strike="noStrike">
                <a:solidFill>
                  <a:srgbClr val="000000"/>
                </a:solidFill>
                <a:latin typeface="Lato"/>
                <a:ea typeface="DejaVu Sans"/>
              </a:rPr>
              <a:t>drowing</a:t>
            </a:r>
            <a:r>
              <a:rPr b="0" lang="en-PH" sz="1800" spc="-1" strike="noStrike">
                <a:solidFill>
                  <a:srgbClr val="000000"/>
                </a:solidFill>
                <a:latin typeface="Lato"/>
                <a:ea typeface="DejaVu Sans"/>
              </a:rPr>
              <a:t> ng mundo o ng bahagi nito. Nagpapakita ang mapa ng larawan ng isang lugar at ng nakapalibot dito.</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Globo –</a:t>
            </a:r>
            <a:r>
              <a:rPr b="0" lang="en-PH" sz="1800" spc="-1" strike="noStrike">
                <a:solidFill>
                  <a:srgbClr val="000000"/>
                </a:solidFill>
                <a:latin typeface="Lato"/>
                <a:ea typeface="DejaVu Sans"/>
              </a:rPr>
              <a:t> isang maliit na replika ng mundo na nagpapakita rin ng lokasyon ng mga lugar.</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Paalala sa iyo, hindi lahat ng impormasyong nasa internet ay tunay at totoo. Mag-ingat sa paggamit ng mga ito.</a:t>
            </a:r>
            <a:endParaRPr b="0" lang="en-PH" sz="1800" spc="-1" strike="noStrike">
              <a:latin typeface="Lato"/>
            </a:endParaRPr>
          </a:p>
          <a:p>
            <a:pPr algn="just">
              <a:lnSpc>
                <a:spcPct val="100000"/>
              </a:lnSpc>
              <a:buNone/>
            </a:pPr>
            <a:endParaRPr b="0" lang="en-PH" sz="1800" spc="-1" strike="noStrike">
              <a:latin typeface="Lato"/>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Paano kung wala kang koneksiyon sa </a:t>
            </a:r>
            <a:r>
              <a:rPr b="0" i="1" lang="en-PH" sz="1800" spc="-1" strike="noStrike">
                <a:solidFill>
                  <a:srgbClr val="000000"/>
                </a:solidFill>
                <a:latin typeface="Lato"/>
                <a:ea typeface="DejaVu Sans"/>
              </a:rPr>
              <a:t>internet</a:t>
            </a:r>
            <a:r>
              <a:rPr b="0" lang="en-PH" sz="1800" spc="-1" strike="noStrike">
                <a:solidFill>
                  <a:srgbClr val="000000"/>
                </a:solidFill>
                <a:latin typeface="Lato"/>
                <a:ea typeface="DejaVu Sans"/>
              </a:rPr>
              <a:t>? Ano ang iyong gagawin? Marahil may ilang sanggunian na maaari mong hiramin o gamitin na nasa bahay o nasa silid-aklatan ng paaralan.</a:t>
            </a:r>
            <a:endParaRPr b="0" lang="en-PH" sz="1800" spc="-1" strike="noStrike">
              <a:latin typeface="Lato"/>
            </a:endParaRPr>
          </a:p>
        </p:txBody>
      </p:sp>
      <p:sp>
        <p:nvSpPr>
          <p:cNvPr id="132" name=""/>
          <p:cNvSpPr/>
          <p:nvPr/>
        </p:nvSpPr>
        <p:spPr>
          <a:xfrm>
            <a:off x="326160" y="3553560"/>
            <a:ext cx="11739240" cy="2540520"/>
          </a:xfrm>
          <a:prstGeom prst="rect">
            <a:avLst/>
          </a:prstGeom>
          <a:noFill/>
          <a:ln w="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7"/>
          <p:cNvSpPr/>
          <p:nvPr/>
        </p:nvSpPr>
        <p:spPr>
          <a:xfrm>
            <a:off x="432000" y="120960"/>
            <a:ext cx="10788480" cy="944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 Black;Arial Black"/>
              </a:rPr>
              <a:t>Mga Pangkalahatang Sanggunian</a:t>
            </a:r>
            <a:endParaRPr b="0" lang="en-PH" sz="3600" spc="-1" strike="noStrike">
              <a:latin typeface="Arial"/>
            </a:endParaRPr>
          </a:p>
        </p:txBody>
      </p:sp>
      <p:sp>
        <p:nvSpPr>
          <p:cNvPr id="134" name=""/>
          <p:cNvSpPr/>
          <p:nvPr/>
        </p:nvSpPr>
        <p:spPr>
          <a:xfrm>
            <a:off x="540000" y="1121400"/>
            <a:ext cx="11153880" cy="852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a:ea typeface="DejaVu Sans"/>
              </a:rPr>
              <a:t>Pagsasanay</a:t>
            </a:r>
            <a:endParaRPr b="0" lang="en-PH" sz="2600" spc="-1" strike="noStrike">
              <a:latin typeface="Arial"/>
            </a:endParaRPr>
          </a:p>
        </p:txBody>
      </p:sp>
      <p:sp>
        <p:nvSpPr>
          <p:cNvPr id="135" name=""/>
          <p:cNvSpPr/>
          <p:nvPr/>
        </p:nvSpPr>
        <p:spPr>
          <a:xfrm>
            <a:off x="180000" y="1800000"/>
            <a:ext cx="11153880" cy="852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Sagutin ang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Sino ang mga tauhan sa diyalogo?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Ano ang paksa ng kanilang pag-uusap?</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Ano-ano ang halimbawa ng pangunahing sanggunian?</a:t>
            </a:r>
            <a:endParaRPr b="0" lang="en-PH" sz="1800" spc="-1" strike="noStrike">
              <a:latin typeface="Arial"/>
            </a:endParaRPr>
          </a:p>
        </p:txBody>
      </p:sp>
      <p:sp>
        <p:nvSpPr>
          <p:cNvPr id="136" name=""/>
          <p:cNvSpPr/>
          <p:nvPr/>
        </p:nvSpPr>
        <p:spPr>
          <a:xfrm>
            <a:off x="180000" y="2318760"/>
            <a:ext cx="11698200" cy="3764880"/>
          </a:xfrm>
          <a:prstGeom prst="rect">
            <a:avLst/>
          </a:prstGeom>
          <a:noFill/>
          <a:ln w="36000">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544680" y="1044000"/>
            <a:ext cx="8083440" cy="70344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38" name="PlaceHolder 6"/>
          <p:cNvSpPr/>
          <p:nvPr/>
        </p:nvSpPr>
        <p:spPr>
          <a:xfrm>
            <a:off x="432000" y="120960"/>
            <a:ext cx="10788480" cy="944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Lato"/>
                <a:ea typeface="Arial Black;Arial Black"/>
              </a:rPr>
              <a:t>Mga Pangkalahatang Sanggunian</a:t>
            </a:r>
            <a:endParaRPr b="0" lang="en-PH" sz="3600" spc="-1" strike="noStrike">
              <a:latin typeface="Arial"/>
            </a:endParaRPr>
          </a:p>
        </p:txBody>
      </p:sp>
      <p:sp>
        <p:nvSpPr>
          <p:cNvPr id="139" name=""/>
          <p:cNvSpPr/>
          <p:nvPr/>
        </p:nvSpPr>
        <p:spPr>
          <a:xfrm>
            <a:off x="629640" y="1695600"/>
            <a:ext cx="8630280" cy="10994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Althea at Maynard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Tungkol sa kanilang </a:t>
            </a:r>
            <a:r>
              <a:rPr b="0" i="1" lang="en-PH" sz="1800" spc="-1" strike="noStrike">
                <a:solidFill>
                  <a:srgbClr val="000000"/>
                </a:solidFill>
                <a:latin typeface="Lato"/>
                <a:ea typeface="DejaVu Sans"/>
              </a:rPr>
              <a:t>report</a:t>
            </a:r>
            <a:r>
              <a:rPr b="0" lang="en-PH" sz="1800" spc="-1" strike="noStrike">
                <a:solidFill>
                  <a:srgbClr val="000000"/>
                </a:solidFill>
                <a:latin typeface="Lato"/>
                <a:ea typeface="DejaVu Sans"/>
              </a:rPr>
              <a:t> sa Science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Diksiyonaryo, ensiklopedya, </a:t>
            </a:r>
            <a:r>
              <a:rPr b="0" i="1" lang="en-PH" sz="1800" spc="-1" strike="noStrike">
                <a:solidFill>
                  <a:srgbClr val="000000"/>
                </a:solidFill>
                <a:latin typeface="Lato"/>
                <a:ea typeface="DejaVu Sans"/>
              </a:rPr>
              <a:t>almanac, atlas</a:t>
            </a:r>
            <a:r>
              <a:rPr b="0" lang="en-PH" sz="1800" spc="-1" strike="noStrike">
                <a:solidFill>
                  <a:srgbClr val="000000"/>
                </a:solidFill>
                <a:latin typeface="Lato"/>
                <a:ea typeface="DejaVu Sans"/>
              </a:rPr>
              <a:t>, mapa, at globo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2399</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2023-07-11T13:30:01Z</dcterms:modified>
  <cp:revision>262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