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1523880" y="1122480"/>
            <a:ext cx="9143280" cy="1106496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1523880" y="1122480"/>
            <a:ext cx="9143280" cy="1106496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1523880" y="1122480"/>
            <a:ext cx="9143280" cy="1106496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523880" y="1122480"/>
            <a:ext cx="9143280" cy="1106496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9140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8280" cy="2798280"/>
          </a:xfrm>
          <a:prstGeom prst="rect">
            <a:avLst/>
          </a:prstGeom>
          <a:ln w="0">
            <a:noFill/>
          </a:ln>
        </p:spPr>
      </p:pic>
      <p:sp>
        <p:nvSpPr>
          <p:cNvPr id="2" name="Rectangle 5"/>
          <p:cNvSpPr/>
          <p:nvPr/>
        </p:nvSpPr>
        <p:spPr>
          <a:xfrm>
            <a:off x="3487320" y="1475280"/>
            <a:ext cx="8703720" cy="3861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703720" cy="3834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91400" cy="634320"/>
          </a:xfrm>
          <a:prstGeom prst="rect">
            <a:avLst/>
          </a:prstGeom>
          <a:ln w="0">
            <a:noFill/>
          </a:ln>
        </p:spPr>
      </p:pic>
      <p:sp>
        <p:nvSpPr>
          <p:cNvPr id="43" name="Rectangle 7"/>
          <p:cNvSpPr/>
          <p:nvPr/>
        </p:nvSpPr>
        <p:spPr>
          <a:xfrm>
            <a:off x="10868760" y="0"/>
            <a:ext cx="969840" cy="9698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33920" cy="1033920"/>
          </a:xfrm>
          <a:prstGeom prst="rect">
            <a:avLst/>
          </a:prstGeom>
          <a:ln w="0">
            <a:noFill/>
          </a:ln>
        </p:spPr>
      </p:pic>
      <p:sp>
        <p:nvSpPr>
          <p:cNvPr id="45" name="TextBox 9"/>
          <p:cNvSpPr/>
          <p:nvPr/>
        </p:nvSpPr>
        <p:spPr>
          <a:xfrm>
            <a:off x="185400" y="6362280"/>
            <a:ext cx="4691160" cy="364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22600" cy="364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4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91400" cy="634320"/>
          </a:xfrm>
          <a:prstGeom prst="rect">
            <a:avLst/>
          </a:prstGeom>
          <a:ln w="0">
            <a:noFill/>
          </a:ln>
        </p:spPr>
      </p:pic>
      <p:sp>
        <p:nvSpPr>
          <p:cNvPr id="86" name="Rectangle 7"/>
          <p:cNvSpPr/>
          <p:nvPr/>
        </p:nvSpPr>
        <p:spPr>
          <a:xfrm>
            <a:off x="10868760" y="0"/>
            <a:ext cx="969840" cy="9698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33920" cy="1033920"/>
          </a:xfrm>
          <a:prstGeom prst="rect">
            <a:avLst/>
          </a:prstGeom>
          <a:ln w="0">
            <a:noFill/>
          </a:ln>
        </p:spPr>
      </p:pic>
      <p:sp>
        <p:nvSpPr>
          <p:cNvPr id="88" name="TextBox 9"/>
          <p:cNvSpPr/>
          <p:nvPr/>
        </p:nvSpPr>
        <p:spPr>
          <a:xfrm>
            <a:off x="185400" y="6362280"/>
            <a:ext cx="4691160" cy="364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22600" cy="364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91"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615720" cy="3384000"/>
          </a:xfrm>
          <a:prstGeom prst="rect">
            <a:avLst/>
          </a:prstGeom>
          <a:ln w="12700">
            <a:noFill/>
          </a:ln>
        </p:spPr>
      </p:pic>
      <p:sp>
        <p:nvSpPr>
          <p:cNvPr id="129" name="PlaceHolder 1"/>
          <p:cNvSpPr>
            <a:spLocks noGrp="1"/>
          </p:cNvSpPr>
          <p:nvPr>
            <p:ph type="title"/>
          </p:nvPr>
        </p:nvSpPr>
        <p:spPr>
          <a:xfrm>
            <a:off x="1523880" y="1122480"/>
            <a:ext cx="9143280" cy="238680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4203000" y="3105720"/>
            <a:ext cx="7494480" cy="638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Writing Proofs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title"/>
          </p:nvPr>
        </p:nvSpPr>
        <p:spPr>
          <a:xfrm>
            <a:off x="838080" y="41040"/>
            <a:ext cx="10514880" cy="1324800"/>
          </a:xfrm>
          <a:prstGeom prst="rect">
            <a:avLst/>
          </a:prstGeom>
          <a:noFill/>
          <a:ln w="0">
            <a:noFill/>
          </a:ln>
        </p:spPr>
        <p:txBody>
          <a:bodyPr lIns="0" rIns="0" tIns="0" bIns="0" anchor="ctr">
            <a:normAutofit/>
          </a:bodyPr>
          <a:p>
            <a:pPr algn="ctr">
              <a:lnSpc>
                <a:spcPct val="90000"/>
              </a:lnSpc>
              <a:buNone/>
            </a:pPr>
            <a:r>
              <a:rPr b="1" lang="en-US" sz="3600" spc="-1" strike="noStrike">
                <a:solidFill>
                  <a:srgbClr val="000000"/>
                </a:solidFill>
                <a:latin typeface="Montserrat Medium"/>
              </a:rPr>
              <a:t>Writing Proofs</a:t>
            </a:r>
            <a:endParaRPr b="0" lang="en-PH" sz="3600" spc="-1" strike="noStrike">
              <a:latin typeface="Arial"/>
            </a:endParaRPr>
          </a:p>
        </p:txBody>
      </p:sp>
      <p:sp>
        <p:nvSpPr>
          <p:cNvPr id="200" name="PlaceHolder 2"/>
          <p:cNvSpPr>
            <a:spLocks noGrp="1"/>
          </p:cNvSpPr>
          <p:nvPr>
            <p:ph/>
          </p:nvPr>
        </p:nvSpPr>
        <p:spPr>
          <a:xfrm>
            <a:off x="838080" y="1141560"/>
            <a:ext cx="10514880" cy="4978440"/>
          </a:xfrm>
          <a:prstGeom prst="rect">
            <a:avLst/>
          </a:prstGeom>
          <a:noFill/>
          <a:ln w="0">
            <a:noFill/>
          </a:ln>
        </p:spPr>
        <p:txBody>
          <a:bodyPr lIns="0" rIns="0" tIns="0" bIns="0" anchor="t">
            <a:normAutofit/>
          </a:bodyPr>
          <a:p>
            <a:pPr algn="just">
              <a:buNone/>
            </a:pPr>
            <a:r>
              <a:rPr b="0" lang="en-PH" sz="2200" spc="-1" strike="noStrike">
                <a:latin typeface="Lato"/>
              </a:rPr>
              <a:t>Another way to present a proof is by using a flowchart proof. This proof organizes a series of statements in a logical order, starting with the given statements. Each statement together with its reason is written in a box, and arrows are used to show how each statement leads to another. Flowcharts can make your logic visible and can help others follow your reasoning.</a:t>
            </a:r>
            <a:endParaRPr b="0" lang="en-PH" sz="2200" spc="-1" strike="noStrike">
              <a:latin typeface="Lato"/>
              <a:ea typeface="PingFang SC"/>
            </a:endParaRPr>
          </a:p>
          <a:p>
            <a:pPr algn="just">
              <a:buNone/>
            </a:pPr>
            <a:endParaRPr b="0" lang="en-PH" sz="2200" spc="-1" strike="noStrike">
              <a:latin typeface="Lato"/>
              <a:ea typeface="PingFang SC"/>
            </a:endParaRPr>
          </a:p>
          <a:p>
            <a:pPr algn="just">
              <a:buNone/>
            </a:pPr>
            <a:r>
              <a:rPr b="1" lang="en-PH" sz="2200" spc="-1" strike="noStrike">
                <a:latin typeface="Lato"/>
              </a:rPr>
              <a:t>Example 3:</a:t>
            </a:r>
            <a:r>
              <a:rPr b="0" lang="en-PH" sz="2200" spc="-1" strike="noStrike">
                <a:latin typeface="Lato"/>
              </a:rPr>
              <a:t> Using the flowchart proof, prove that in the equation 4x + 3 = 2x + 9, the</a:t>
            </a:r>
            <a:endParaRPr b="0" lang="en-PH" sz="2200" spc="-1" strike="noStrike">
              <a:latin typeface="Lato"/>
              <a:ea typeface="PingFang SC"/>
            </a:endParaRPr>
          </a:p>
          <a:p>
            <a:pPr algn="just">
              <a:buNone/>
            </a:pPr>
            <a:r>
              <a:rPr b="0" lang="en-PH" sz="2200" spc="-1" strike="noStrike">
                <a:latin typeface="Lato"/>
              </a:rPr>
              <a:t>value of x is 3.</a:t>
            </a:r>
            <a:endParaRPr b="0" lang="en-PH" sz="2200" spc="-1" strike="noStrike">
              <a:latin typeface="Lato"/>
              <a:ea typeface="PingFang SC"/>
            </a:endParaRPr>
          </a:p>
        </p:txBody>
      </p:sp>
      <p:pic>
        <p:nvPicPr>
          <p:cNvPr id="201" name="" descr=""/>
          <p:cNvPicPr/>
          <p:nvPr/>
        </p:nvPicPr>
        <p:blipFill>
          <a:blip r:embed="rId1"/>
          <a:stretch/>
        </p:blipFill>
        <p:spPr>
          <a:xfrm>
            <a:off x="422640" y="3931560"/>
            <a:ext cx="11346840" cy="148500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title"/>
          </p:nvPr>
        </p:nvSpPr>
        <p:spPr>
          <a:xfrm>
            <a:off x="838080" y="41040"/>
            <a:ext cx="10514880" cy="1324800"/>
          </a:xfrm>
          <a:prstGeom prst="rect">
            <a:avLst/>
          </a:prstGeom>
          <a:noFill/>
          <a:ln w="0">
            <a:noFill/>
          </a:ln>
        </p:spPr>
        <p:txBody>
          <a:bodyPr lIns="0" rIns="0" tIns="0" bIns="0" anchor="ctr">
            <a:normAutofit/>
          </a:bodyPr>
          <a:p>
            <a:pPr algn="ctr">
              <a:lnSpc>
                <a:spcPct val="90000"/>
              </a:lnSpc>
              <a:buNone/>
            </a:pPr>
            <a:r>
              <a:rPr b="1" lang="en-US" sz="3600" spc="-1" strike="noStrike">
                <a:solidFill>
                  <a:srgbClr val="000000"/>
                </a:solidFill>
                <a:latin typeface="Montserrat Medium"/>
              </a:rPr>
              <a:t>Writing Proofs</a:t>
            </a:r>
            <a:endParaRPr b="0" lang="en-PH" sz="3600" spc="-1" strike="noStrike">
              <a:latin typeface="Arial"/>
            </a:endParaRPr>
          </a:p>
        </p:txBody>
      </p:sp>
      <p:sp>
        <p:nvSpPr>
          <p:cNvPr id="203" name="PlaceHolder 2"/>
          <p:cNvSpPr>
            <a:spLocks noGrp="1"/>
          </p:cNvSpPr>
          <p:nvPr>
            <p:ph/>
          </p:nvPr>
        </p:nvSpPr>
        <p:spPr>
          <a:xfrm>
            <a:off x="838080" y="1141560"/>
            <a:ext cx="10514880" cy="4978440"/>
          </a:xfrm>
          <a:prstGeom prst="rect">
            <a:avLst/>
          </a:prstGeom>
          <a:noFill/>
          <a:ln w="0">
            <a:noFill/>
          </a:ln>
        </p:spPr>
        <p:txBody>
          <a:bodyPr lIns="0" rIns="0" tIns="0" bIns="0" anchor="t">
            <a:normAutofit/>
          </a:bodyPr>
          <a:p>
            <a:pPr algn="just">
              <a:buNone/>
            </a:pPr>
            <a:r>
              <a:rPr b="0" lang="en-PH" sz="2200" spc="-1" strike="noStrike">
                <a:latin typeface="Lato"/>
              </a:rPr>
              <a:t>A proof can also be categorized as direct or indirect. In a direct proof, given a conditional statement p ⇒ q, you will assume that the hypothesis p is true, then use reasons to show that the conclusion q is true. These reasons may be properties, theorems, postulates, and definitions. The three examples presented previously are examples of direct proof.</a:t>
            </a:r>
            <a:endParaRPr b="0" lang="en-PH" sz="2200" spc="-1" strike="noStrike">
              <a:latin typeface="Lato"/>
              <a:ea typeface="PingFang SC"/>
            </a:endParaRPr>
          </a:p>
          <a:p>
            <a:pPr algn="just">
              <a:buNone/>
            </a:pPr>
            <a:endParaRPr b="0" lang="en-PH" sz="2200" spc="-1" strike="noStrike">
              <a:latin typeface="Lato"/>
              <a:ea typeface="PingFang SC"/>
            </a:endParaRPr>
          </a:p>
          <a:p>
            <a:pPr algn="just">
              <a:buNone/>
            </a:pPr>
            <a:r>
              <a:rPr b="0" lang="en-PH" sz="2200" spc="-1" strike="noStrike">
                <a:latin typeface="Lato"/>
              </a:rPr>
              <a:t>In an indirect proof, you may use the proof by contradiction or proof by contrapositive. When using proof by contradiction, you will assume that the conclusion is false and then show that the consequence of this is not possible. The consequence either contradicts what has just been assumed or contradicts a statement that is known to be true.</a:t>
            </a:r>
            <a:endParaRPr b="0" lang="en-PH" sz="2200" spc="-1" strike="noStrike">
              <a:latin typeface="Lato"/>
              <a:ea typeface="PingFang SC"/>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title"/>
          </p:nvPr>
        </p:nvSpPr>
        <p:spPr>
          <a:xfrm>
            <a:off x="838080" y="41040"/>
            <a:ext cx="10514880" cy="1324800"/>
          </a:xfrm>
          <a:prstGeom prst="rect">
            <a:avLst/>
          </a:prstGeom>
          <a:noFill/>
          <a:ln w="0">
            <a:noFill/>
          </a:ln>
        </p:spPr>
        <p:txBody>
          <a:bodyPr lIns="0" rIns="0" tIns="0" bIns="0" anchor="ctr">
            <a:normAutofit/>
          </a:bodyPr>
          <a:p>
            <a:pPr algn="ctr">
              <a:lnSpc>
                <a:spcPct val="90000"/>
              </a:lnSpc>
              <a:buNone/>
            </a:pPr>
            <a:r>
              <a:rPr b="1" lang="en-US" sz="3600" spc="-1" strike="noStrike">
                <a:solidFill>
                  <a:srgbClr val="000000"/>
                </a:solidFill>
                <a:latin typeface="Montserrat Medium"/>
              </a:rPr>
              <a:t>Writing Proofs</a:t>
            </a:r>
            <a:endParaRPr b="0" lang="en-PH" sz="3600" spc="-1" strike="noStrike">
              <a:latin typeface="Arial"/>
            </a:endParaRPr>
          </a:p>
        </p:txBody>
      </p:sp>
      <p:sp>
        <p:nvSpPr>
          <p:cNvPr id="205" name="PlaceHolder 2"/>
          <p:cNvSpPr>
            <a:spLocks noGrp="1"/>
          </p:cNvSpPr>
          <p:nvPr>
            <p:ph/>
          </p:nvPr>
        </p:nvSpPr>
        <p:spPr>
          <a:xfrm>
            <a:off x="838080" y="1141560"/>
            <a:ext cx="10514880" cy="4978440"/>
          </a:xfrm>
          <a:prstGeom prst="rect">
            <a:avLst/>
          </a:prstGeom>
          <a:noFill/>
          <a:ln w="0">
            <a:noFill/>
          </a:ln>
        </p:spPr>
        <p:txBody>
          <a:bodyPr lIns="0" rIns="0" tIns="0" bIns="0" anchor="t">
            <a:normAutofit/>
          </a:bodyPr>
          <a:p>
            <a:pPr algn="just">
              <a:buNone/>
            </a:pPr>
            <a:r>
              <a:rPr b="0" lang="en-PH" sz="2200" spc="-1" strike="noStrike">
                <a:latin typeface="Lato"/>
              </a:rPr>
              <a:t>Example 4: Prove that a triangle has at most one obtuse angle.</a:t>
            </a:r>
            <a:endParaRPr b="0" lang="en-PH" sz="2200" spc="-1" strike="noStrike">
              <a:latin typeface="Lato"/>
              <a:ea typeface="PingFang SC"/>
            </a:endParaRPr>
          </a:p>
          <a:p>
            <a:pPr algn="just">
              <a:buNone/>
            </a:pPr>
            <a:r>
              <a:rPr b="0" lang="en-PH" sz="2200" spc="-1" strike="noStrike">
                <a:latin typeface="Lato"/>
              </a:rPr>
              <a:t>Proof:</a:t>
            </a:r>
            <a:endParaRPr b="0" lang="en-PH" sz="2200" spc="-1" strike="noStrike">
              <a:latin typeface="Lato"/>
              <a:ea typeface="PingFang SC"/>
            </a:endParaRPr>
          </a:p>
          <a:p>
            <a:pPr algn="just">
              <a:buNone/>
            </a:pPr>
            <a:r>
              <a:rPr b="0" lang="en-PH" sz="2200" spc="-1" strike="noStrike">
                <a:latin typeface="Lato"/>
              </a:rPr>
              <a:t>Assume that DABC has two obtuse angles, say ∠A and ∠B.</a:t>
            </a:r>
            <a:endParaRPr b="0" lang="en-PH" sz="2200" spc="-1" strike="noStrike">
              <a:latin typeface="Lato"/>
              <a:ea typeface="PingFang SC"/>
            </a:endParaRPr>
          </a:p>
          <a:p>
            <a:pPr algn="just">
              <a:buNone/>
            </a:pPr>
            <a:r>
              <a:rPr b="0" lang="en-PH" sz="2200" spc="-1" strike="noStrike">
                <a:latin typeface="Lato"/>
              </a:rPr>
              <a:t>Recall that obtuse angles measure more than 90° but less than 180°.</a:t>
            </a:r>
            <a:endParaRPr b="0" lang="en-PH" sz="2200" spc="-1" strike="noStrike">
              <a:latin typeface="Lato"/>
              <a:ea typeface="PingFang SC"/>
            </a:endParaRPr>
          </a:p>
          <a:p>
            <a:pPr algn="just">
              <a:buNone/>
            </a:pPr>
            <a:endParaRPr b="0" lang="en-PH" sz="2200" spc="-1" strike="noStrike">
              <a:latin typeface="Lato"/>
              <a:ea typeface="PingFang SC"/>
            </a:endParaRPr>
          </a:p>
          <a:p>
            <a:pPr algn="just">
              <a:buNone/>
            </a:pPr>
            <a:r>
              <a:rPr b="0" lang="en-PH" sz="2200" spc="-1" strike="noStrike">
                <a:latin typeface="Lato"/>
              </a:rPr>
              <a:t>You know that the sum of the angles of a triangle is equal to 180°. With this knowledge, you know that ∠C = 180 - (m∠A + m∠B). Note that m∠A &gt; 90 and m∠B &gt; 90. Subtracting the sum of the measures of ∠A and ∠B from the measure of ∠C will lead to a negative value. This is a contradiction since you cannot have a negative value for ∠C. Therefore, a triangle has at most one obtuse angle.</a:t>
            </a:r>
            <a:endParaRPr b="0" lang="en-PH" sz="2200" spc="-1" strike="noStrike">
              <a:latin typeface="Lato"/>
              <a:ea typeface="PingFang SC"/>
            </a:endParaRPr>
          </a:p>
          <a:p>
            <a:pPr algn="just">
              <a:buNone/>
            </a:pPr>
            <a:endParaRPr b="0" lang="en-PH" sz="2200" spc="-1" strike="noStrike">
              <a:latin typeface="Lato"/>
              <a:ea typeface="PingFang SC"/>
            </a:endParaRPr>
          </a:p>
          <a:p>
            <a:pPr algn="just">
              <a:buNone/>
            </a:pPr>
            <a:r>
              <a:rPr b="0" lang="en-PH" sz="2200" spc="-1" strike="noStrike">
                <a:latin typeface="Lato"/>
              </a:rPr>
              <a:t>When using the proof by contrapositive, first you must obtain the contrapositive of the conditional statement p ⇒ q, that is given by ~p ⇒ ~q. You will then assume ~q then prove that ~p is true. </a:t>
            </a:r>
            <a:endParaRPr b="0" lang="en-PH" sz="2200" spc="-1" strike="noStrike">
              <a:latin typeface="Lato"/>
              <a:ea typeface="PingFang SC"/>
            </a:endParaRPr>
          </a:p>
          <a:p>
            <a:pPr algn="just">
              <a:buNone/>
            </a:pPr>
            <a:endParaRPr b="0" lang="en-PH" sz="2200" spc="-1" strike="noStrike">
              <a:latin typeface="Lato"/>
              <a:ea typeface="PingFang SC"/>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title"/>
          </p:nvPr>
        </p:nvSpPr>
        <p:spPr>
          <a:xfrm>
            <a:off x="838080" y="41040"/>
            <a:ext cx="10514880" cy="1324800"/>
          </a:xfrm>
          <a:prstGeom prst="rect">
            <a:avLst/>
          </a:prstGeom>
          <a:noFill/>
          <a:ln w="0">
            <a:noFill/>
          </a:ln>
        </p:spPr>
        <p:txBody>
          <a:bodyPr lIns="0" rIns="0" tIns="0" bIns="0" anchor="ctr">
            <a:normAutofit/>
          </a:bodyPr>
          <a:p>
            <a:pPr algn="ctr">
              <a:lnSpc>
                <a:spcPct val="90000"/>
              </a:lnSpc>
              <a:buNone/>
            </a:pPr>
            <a:r>
              <a:rPr b="1" lang="en-US" sz="3600" spc="-1" strike="noStrike">
                <a:solidFill>
                  <a:srgbClr val="000000"/>
                </a:solidFill>
                <a:latin typeface="Montserrat Medium"/>
              </a:rPr>
              <a:t>Writing Proofs</a:t>
            </a:r>
            <a:endParaRPr b="0" lang="en-PH" sz="3600" spc="-1" strike="noStrike">
              <a:latin typeface="Arial"/>
            </a:endParaRPr>
          </a:p>
        </p:txBody>
      </p:sp>
      <p:sp>
        <p:nvSpPr>
          <p:cNvPr id="207" name="PlaceHolder 2"/>
          <p:cNvSpPr>
            <a:spLocks noGrp="1"/>
          </p:cNvSpPr>
          <p:nvPr>
            <p:ph/>
          </p:nvPr>
        </p:nvSpPr>
        <p:spPr>
          <a:xfrm>
            <a:off x="838080" y="1141560"/>
            <a:ext cx="10514880" cy="4978440"/>
          </a:xfrm>
          <a:prstGeom prst="rect">
            <a:avLst/>
          </a:prstGeom>
          <a:noFill/>
          <a:ln w="0">
            <a:noFill/>
          </a:ln>
        </p:spPr>
        <p:txBody>
          <a:bodyPr lIns="0" rIns="0" tIns="0" bIns="0" anchor="t">
            <a:normAutofit/>
          </a:bodyPr>
          <a:p>
            <a:pPr algn="just">
              <a:buNone/>
            </a:pPr>
            <a:r>
              <a:rPr b="1" lang="en-PH" sz="2200" spc="-1" strike="noStrike">
                <a:latin typeface="Lato"/>
              </a:rPr>
              <a:t>Example 5:</a:t>
            </a:r>
            <a:r>
              <a:rPr b="0" lang="en-PH" sz="2200" spc="-1" strike="noStrike">
                <a:latin typeface="Lato"/>
              </a:rPr>
              <a:t> Prove that if n2 is odd, then n is odd.</a:t>
            </a:r>
            <a:endParaRPr b="0" lang="en-PH" sz="2200" spc="-1" strike="noStrike">
              <a:latin typeface="Lato"/>
              <a:ea typeface="PingFang SC"/>
            </a:endParaRPr>
          </a:p>
          <a:p>
            <a:pPr algn="just">
              <a:buNone/>
            </a:pPr>
            <a:endParaRPr b="0" lang="en-PH" sz="2200" spc="-1" strike="noStrike">
              <a:latin typeface="Lato"/>
              <a:ea typeface="PingFang SC"/>
            </a:endParaRPr>
          </a:p>
          <a:p>
            <a:pPr algn="just">
              <a:buNone/>
            </a:pPr>
            <a:r>
              <a:rPr b="0" lang="en-PH" sz="2200" spc="-1" strike="noStrike">
                <a:latin typeface="Lato"/>
              </a:rPr>
              <a:t>Proof:</a:t>
            </a:r>
            <a:endParaRPr b="0" lang="en-PH" sz="2200" spc="-1" strike="noStrike">
              <a:latin typeface="Lato"/>
              <a:ea typeface="PingFang SC"/>
            </a:endParaRPr>
          </a:p>
          <a:p>
            <a:pPr algn="just">
              <a:buNone/>
            </a:pPr>
            <a:r>
              <a:rPr b="0" lang="en-PH" sz="2200" spc="-1" strike="noStrike">
                <a:latin typeface="Lato"/>
              </a:rPr>
              <a:t>Consider the contrapositive of the conditional statement given. Its contrapositive is “if n is even, then n2 is even.”</a:t>
            </a:r>
            <a:endParaRPr b="0" lang="en-PH" sz="2200" spc="-1" strike="noStrike">
              <a:latin typeface="Lato"/>
              <a:ea typeface="PingFang SC"/>
            </a:endParaRPr>
          </a:p>
          <a:p>
            <a:pPr algn="just">
              <a:buNone/>
            </a:pPr>
            <a:endParaRPr b="0" lang="en-PH" sz="2200" spc="-1" strike="noStrike">
              <a:latin typeface="Lato"/>
              <a:ea typeface="PingFang SC"/>
            </a:endParaRPr>
          </a:p>
          <a:p>
            <a:pPr algn="just">
              <a:buNone/>
            </a:pPr>
            <a:r>
              <a:rPr b="0" lang="en-PH" sz="2200" spc="-1" strike="noStrike">
                <a:latin typeface="Lato"/>
              </a:rPr>
              <a:t>Assume that n is even. So, n = 2k, where k is an integer. Squaring n leads to</a:t>
            </a:r>
            <a:endParaRPr b="0" lang="en-PH" sz="2200" spc="-1" strike="noStrike">
              <a:latin typeface="Lato"/>
              <a:ea typeface="PingFang SC"/>
            </a:endParaRPr>
          </a:p>
          <a:p>
            <a:pPr algn="just">
              <a:buNone/>
            </a:pPr>
            <a:r>
              <a:rPr b="0" lang="en-PH" sz="2200" spc="-1" strike="noStrike">
                <a:latin typeface="Lato"/>
              </a:rPr>
              <a:t>n2 = (2k)2 = 4k2. Notice that 4k2 = 2(2k 2) which is even. So, we conclude that n2 is even.</a:t>
            </a:r>
            <a:endParaRPr b="0" lang="en-PH" sz="2200" spc="-1" strike="noStrike">
              <a:latin typeface="Lato"/>
              <a:ea typeface="PingFang SC"/>
            </a:endParaRPr>
          </a:p>
          <a:p>
            <a:pPr algn="just">
              <a:buNone/>
            </a:pPr>
            <a:r>
              <a:rPr b="0" lang="en-PH" sz="2200" spc="-1" strike="noStrike">
                <a:latin typeface="Lato"/>
              </a:rPr>
              <a:t>Therefore, if n2 is odd, then n is odd.</a:t>
            </a:r>
            <a:endParaRPr b="0" lang="en-PH" sz="2200" spc="-1" strike="noStrike">
              <a:latin typeface="Lato"/>
              <a:ea typeface="PingFang SC"/>
            </a:endParaRPr>
          </a:p>
          <a:p>
            <a:pPr algn="just">
              <a:buNone/>
            </a:pPr>
            <a:endParaRPr b="0" lang="en-PH" sz="2200" spc="-1" strike="noStrike">
              <a:latin typeface="Lato"/>
              <a:ea typeface="PingFang SC"/>
            </a:endParaRPr>
          </a:p>
          <a:p>
            <a:pPr algn="just">
              <a:buNone/>
            </a:pPr>
            <a:r>
              <a:rPr b="0" lang="en-PH" sz="2200" spc="-1" strike="noStrike">
                <a:latin typeface="Lato"/>
              </a:rPr>
              <a:t>Upon your interaction with the concept being presented, you will now apply what</a:t>
            </a:r>
            <a:endParaRPr b="0" lang="en-PH" sz="2200" spc="-1" strike="noStrike">
              <a:latin typeface="Lato"/>
              <a:ea typeface="PingFang SC"/>
            </a:endParaRPr>
          </a:p>
          <a:p>
            <a:pPr algn="just">
              <a:buNone/>
            </a:pPr>
            <a:r>
              <a:rPr b="0" lang="en-PH" sz="2200" spc="-1" strike="noStrike">
                <a:latin typeface="Lato"/>
              </a:rPr>
              <a:t>you have learned.</a:t>
            </a:r>
            <a:endParaRPr b="0" lang="en-PH" sz="2200" spc="-1" strike="noStrike">
              <a:latin typeface="Lato"/>
              <a:ea typeface="PingFang SC"/>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838080" y="41040"/>
            <a:ext cx="10514880" cy="1324800"/>
          </a:xfrm>
          <a:prstGeom prst="rect">
            <a:avLst/>
          </a:prstGeom>
          <a:noFill/>
          <a:ln w="0">
            <a:noFill/>
          </a:ln>
        </p:spPr>
        <p:txBody>
          <a:bodyPr lIns="0" rIns="0" tIns="0" bIns="0" anchor="ctr">
            <a:normAutofit/>
          </a:bodyPr>
          <a:p>
            <a:pPr algn="ctr">
              <a:lnSpc>
                <a:spcPct val="90000"/>
              </a:lnSpc>
              <a:buNone/>
            </a:pPr>
            <a:r>
              <a:rPr b="1" lang="en-US" sz="3600" spc="-1" strike="noStrike">
                <a:solidFill>
                  <a:srgbClr val="000000"/>
                </a:solidFill>
                <a:latin typeface="Montserrat Medium"/>
              </a:rPr>
              <a:t>Writing Proofs</a:t>
            </a:r>
            <a:endParaRPr b="0" lang="en-PH" sz="3600" spc="-1" strike="noStrike">
              <a:latin typeface="Arial"/>
            </a:endParaRPr>
          </a:p>
        </p:txBody>
      </p:sp>
      <p:sp>
        <p:nvSpPr>
          <p:cNvPr id="169" name="PlaceHolder 2"/>
          <p:cNvSpPr>
            <a:spLocks noGrp="1"/>
          </p:cNvSpPr>
          <p:nvPr>
            <p:ph/>
          </p:nvPr>
        </p:nvSpPr>
        <p:spPr>
          <a:xfrm>
            <a:off x="838080" y="1141560"/>
            <a:ext cx="10514880" cy="4978080"/>
          </a:xfrm>
          <a:prstGeom prst="rect">
            <a:avLst/>
          </a:prstGeom>
          <a:noFill/>
          <a:ln w="0">
            <a:noFill/>
          </a:ln>
        </p:spPr>
        <p:txBody>
          <a:bodyPr lIns="0" rIns="0" tIns="0" bIns="0" anchor="t">
            <a:normAutofit/>
          </a:bodyPr>
          <a:p>
            <a:pPr algn="just">
              <a:lnSpc>
                <a:spcPct val="90000"/>
              </a:lnSpc>
              <a:buNone/>
            </a:pPr>
            <a:r>
              <a:rPr b="0" lang="en-PH" sz="2200" spc="-1" strike="noStrike">
                <a:solidFill>
                  <a:srgbClr val="000000"/>
                </a:solidFill>
                <a:latin typeface="Lato"/>
                <a:ea typeface="Lato"/>
              </a:rPr>
              <a:t>A </a:t>
            </a:r>
            <a:r>
              <a:rPr b="1" lang="en-PH" sz="2200" spc="-1" strike="noStrike">
                <a:solidFill>
                  <a:srgbClr val="000000"/>
                </a:solidFill>
                <a:latin typeface="Lato"/>
                <a:ea typeface="Lato"/>
              </a:rPr>
              <a:t>proof</a:t>
            </a:r>
            <a:r>
              <a:rPr b="0" lang="en-PH" sz="2200" spc="-1" strike="noStrike">
                <a:solidFill>
                  <a:srgbClr val="000000"/>
                </a:solidFill>
                <a:latin typeface="Lato"/>
                <a:ea typeface="Lato"/>
              </a:rPr>
              <a:t> is a logical argument in which each statement you make is backed up by a statement that is accepted as true.</a:t>
            </a:r>
            <a:endParaRPr b="0" lang="en-PH" sz="2200" spc="-1" strike="noStrike">
              <a:latin typeface="Arial"/>
            </a:endParaRPr>
          </a:p>
          <a:p>
            <a:pPr algn="just">
              <a:lnSpc>
                <a:spcPct val="90000"/>
              </a:lnSpc>
              <a:buNone/>
            </a:pPr>
            <a:endParaRPr b="0" lang="en-PH" sz="2200" spc="-1" strike="noStrike">
              <a:latin typeface="Arial"/>
            </a:endParaRPr>
          </a:p>
          <a:p>
            <a:pPr algn="just">
              <a:lnSpc>
                <a:spcPct val="90000"/>
              </a:lnSpc>
              <a:buNone/>
            </a:pPr>
            <a:r>
              <a:rPr b="0" lang="en-PH" sz="2200" spc="-1" strike="noStrike">
                <a:solidFill>
                  <a:srgbClr val="000000"/>
                </a:solidFill>
                <a:latin typeface="Lato"/>
                <a:ea typeface="Lato"/>
              </a:rPr>
              <a:t>A proof may be presented in different ways. Some of which are the paragraph proof, two-column proof, and flowchart proof.</a:t>
            </a:r>
            <a:endParaRPr b="0" lang="en-PH" sz="2200" spc="-1" strike="noStrike">
              <a:latin typeface="Arial"/>
            </a:endParaRPr>
          </a:p>
          <a:p>
            <a:pPr algn="just">
              <a:lnSpc>
                <a:spcPct val="90000"/>
              </a:lnSpc>
              <a:buNone/>
            </a:pPr>
            <a:endParaRPr b="0" lang="en-PH" sz="2200" spc="-1" strike="noStrike">
              <a:latin typeface="Arial"/>
            </a:endParaRPr>
          </a:p>
          <a:p>
            <a:pPr algn="just">
              <a:lnSpc>
                <a:spcPct val="90000"/>
              </a:lnSpc>
              <a:buNone/>
            </a:pPr>
            <a:r>
              <a:rPr b="0" lang="en-PH" sz="2200" spc="-1" strike="noStrike">
                <a:solidFill>
                  <a:srgbClr val="000000"/>
                </a:solidFill>
                <a:latin typeface="Lato"/>
                <a:ea typeface="Lato"/>
              </a:rPr>
              <a:t>In a paragraph proof, you write a paragraph to explain why a conjecture for a given situation is true. Logical statements are presented using complete sentences backed up by reasons.</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838080" y="41040"/>
            <a:ext cx="10514880" cy="1324800"/>
          </a:xfrm>
          <a:prstGeom prst="rect">
            <a:avLst/>
          </a:prstGeom>
          <a:noFill/>
          <a:ln w="0">
            <a:noFill/>
          </a:ln>
        </p:spPr>
        <p:txBody>
          <a:bodyPr lIns="0" rIns="0" tIns="0" bIns="0" anchor="ctr">
            <a:normAutofit/>
          </a:bodyPr>
          <a:p>
            <a:pPr algn="ctr">
              <a:lnSpc>
                <a:spcPct val="90000"/>
              </a:lnSpc>
              <a:buNone/>
            </a:pPr>
            <a:r>
              <a:rPr b="1" lang="en-US" sz="3600" spc="-1" strike="noStrike">
                <a:solidFill>
                  <a:srgbClr val="000000"/>
                </a:solidFill>
                <a:latin typeface="Montserrat Medium"/>
              </a:rPr>
              <a:t>Writing Proofs</a:t>
            </a:r>
            <a:endParaRPr b="0" lang="en-PH" sz="3600" spc="-1" strike="noStrike">
              <a:latin typeface="Arial"/>
            </a:endParaRPr>
          </a:p>
        </p:txBody>
      </p:sp>
      <p:sp>
        <p:nvSpPr>
          <p:cNvPr id="171" name="PlaceHolder 2"/>
          <p:cNvSpPr>
            <a:spLocks noGrp="1"/>
          </p:cNvSpPr>
          <p:nvPr>
            <p:ph/>
          </p:nvPr>
        </p:nvSpPr>
        <p:spPr>
          <a:xfrm>
            <a:off x="838080" y="1141560"/>
            <a:ext cx="10514880" cy="838080"/>
          </a:xfrm>
          <a:prstGeom prst="rect">
            <a:avLst/>
          </a:prstGeom>
          <a:noFill/>
          <a:ln w="0">
            <a:noFill/>
          </a:ln>
        </p:spPr>
        <p:txBody>
          <a:bodyPr lIns="0" rIns="0" tIns="0" bIns="0" anchor="t">
            <a:normAutofit/>
          </a:bodyPr>
          <a:p>
            <a:pPr algn="just">
              <a:lnSpc>
                <a:spcPct val="90000"/>
              </a:lnSpc>
              <a:buNone/>
            </a:pPr>
            <a:r>
              <a:rPr b="1" lang="en-PH" sz="2200" spc="-1" strike="noStrike">
                <a:solidFill>
                  <a:srgbClr val="000000"/>
                </a:solidFill>
                <a:latin typeface="Lato"/>
                <a:ea typeface="Lato"/>
              </a:rPr>
              <a:t>Example 1:</a:t>
            </a:r>
            <a:r>
              <a:rPr b="0" lang="en-PH" sz="2200" spc="-1" strike="noStrike">
                <a:solidFill>
                  <a:srgbClr val="000000"/>
                </a:solidFill>
                <a:latin typeface="Lato"/>
                <a:ea typeface="Lato"/>
              </a:rPr>
              <a:t> Using the paragraph proof, prove that in the equation 4x + 3 = 2x + 9, the value of x is 3. Use the table below as guide in writing the paragraph proof.</a:t>
            </a:r>
            <a:endParaRPr b="0" lang="en-PH" sz="2200" spc="-1" strike="noStrike">
              <a:latin typeface="Arial"/>
            </a:endParaRPr>
          </a:p>
        </p:txBody>
      </p:sp>
      <p:graphicFrame>
        <p:nvGraphicFramePr>
          <p:cNvPr id="172" name=""/>
          <p:cNvGraphicFramePr/>
          <p:nvPr/>
        </p:nvGraphicFramePr>
        <p:xfrm>
          <a:off x="753120" y="2191680"/>
          <a:ext cx="10766520" cy="3609720"/>
        </p:xfrm>
        <a:graphic>
          <a:graphicData uri="http://schemas.openxmlformats.org/drawingml/2006/table">
            <a:tbl>
              <a:tblPr/>
              <a:tblGrid>
                <a:gridCol w="6814800"/>
                <a:gridCol w="2029680"/>
                <a:gridCol w="1922400"/>
              </a:tblGrid>
              <a:tr h="702720">
                <a:tc>
                  <a:txBody>
                    <a:bodyPr lIns="90000" rIns="90000" anchor="ctr">
                      <a:noAutofit/>
                    </a:bodyPr>
                    <a:p>
                      <a:pPr algn="ctr">
                        <a:lnSpc>
                          <a:spcPct val="100000"/>
                        </a:lnSpc>
                        <a:buNone/>
                      </a:pPr>
                      <a:r>
                        <a:rPr b="1" lang="en-PH" sz="2000" spc="-1" strike="noStrike">
                          <a:latin typeface="Lato"/>
                        </a:rPr>
                        <a:t>Balance</a:t>
                      </a:r>
                      <a:endParaRPr b="0" lang="en-PH" sz="20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ctr">
                      <a:noAutofit/>
                    </a:bodyPr>
                    <a:p>
                      <a:pPr algn="ctr">
                        <a:lnSpc>
                          <a:spcPct val="100000"/>
                        </a:lnSpc>
                        <a:buNone/>
                      </a:pPr>
                      <a:r>
                        <a:rPr b="1" lang="en-PH" sz="2000" spc="-1" strike="noStrike">
                          <a:latin typeface="Lato"/>
                        </a:rPr>
                        <a:t>Equation</a:t>
                      </a:r>
                      <a:endParaRPr b="0" lang="en-PH" sz="20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ctr">
                      <a:noAutofit/>
                    </a:bodyPr>
                    <a:p>
                      <a:pPr algn="ctr">
                        <a:lnSpc>
                          <a:spcPct val="100000"/>
                        </a:lnSpc>
                        <a:buNone/>
                      </a:pPr>
                      <a:r>
                        <a:rPr b="1" lang="en-PH" sz="2000" spc="-1" strike="noStrike">
                          <a:latin typeface="Lato"/>
                        </a:rPr>
                        <a:t>Property</a:t>
                      </a:r>
                      <a:endParaRPr b="0" lang="en-PH" sz="20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r h="2907360">
                <a:tc>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ctr">
                      <a:noAutofit/>
                    </a:bodyPr>
                    <a:p>
                      <a:pPr algn="ctr">
                        <a:lnSpc>
                          <a:spcPct val="100000"/>
                        </a:lnSpc>
                        <a:buNone/>
                      </a:pPr>
                      <a:r>
                        <a:rPr b="0" lang="en-PH" sz="2200" spc="-1" strike="noStrike">
                          <a:latin typeface="Lato"/>
                        </a:rPr>
                        <a:t>4x + 3 = 2x + 9</a:t>
                      </a:r>
                      <a:endParaRPr b="0" lang="en-PH" sz="22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bl>
          </a:graphicData>
        </a:graphic>
      </p:graphicFrame>
      <p:pic>
        <p:nvPicPr>
          <p:cNvPr id="173" name="" descr=""/>
          <p:cNvPicPr/>
          <p:nvPr/>
        </p:nvPicPr>
        <p:blipFill>
          <a:blip r:embed="rId1"/>
          <a:stretch/>
        </p:blipFill>
        <p:spPr>
          <a:xfrm>
            <a:off x="1146960" y="3816000"/>
            <a:ext cx="6052680" cy="17982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838080" y="41040"/>
            <a:ext cx="10514880" cy="1324800"/>
          </a:xfrm>
          <a:prstGeom prst="rect">
            <a:avLst/>
          </a:prstGeom>
          <a:noFill/>
          <a:ln w="0">
            <a:noFill/>
          </a:ln>
        </p:spPr>
        <p:txBody>
          <a:bodyPr lIns="0" rIns="0" tIns="0" bIns="0" anchor="ctr">
            <a:normAutofit/>
          </a:bodyPr>
          <a:p>
            <a:pPr algn="ctr">
              <a:lnSpc>
                <a:spcPct val="90000"/>
              </a:lnSpc>
              <a:buNone/>
            </a:pPr>
            <a:r>
              <a:rPr b="1" lang="en-US" sz="3600" spc="-1" strike="noStrike">
                <a:solidFill>
                  <a:srgbClr val="000000"/>
                </a:solidFill>
                <a:latin typeface="Montserrat Medium"/>
              </a:rPr>
              <a:t>Writing Proofs</a:t>
            </a:r>
            <a:endParaRPr b="0" lang="en-PH" sz="3600" spc="-1" strike="noStrike">
              <a:latin typeface="Arial"/>
            </a:endParaRPr>
          </a:p>
        </p:txBody>
      </p:sp>
      <p:sp>
        <p:nvSpPr>
          <p:cNvPr id="175" name="PlaceHolder 2"/>
          <p:cNvSpPr>
            <a:spLocks noGrp="1"/>
          </p:cNvSpPr>
          <p:nvPr>
            <p:ph/>
          </p:nvPr>
        </p:nvSpPr>
        <p:spPr>
          <a:xfrm>
            <a:off x="838080" y="1141560"/>
            <a:ext cx="10514880" cy="838080"/>
          </a:xfrm>
          <a:prstGeom prst="rect">
            <a:avLst/>
          </a:prstGeom>
          <a:noFill/>
          <a:ln w="0">
            <a:noFill/>
          </a:ln>
        </p:spPr>
        <p:txBody>
          <a:bodyPr lIns="0" rIns="0" tIns="0" bIns="0" anchor="t">
            <a:normAutofit/>
          </a:bodyPr>
          <a:p>
            <a:pPr algn="just">
              <a:lnSpc>
                <a:spcPct val="90000"/>
              </a:lnSpc>
              <a:buNone/>
            </a:pPr>
            <a:r>
              <a:rPr b="1" lang="en-PH" sz="2200" spc="-1" strike="noStrike">
                <a:solidFill>
                  <a:srgbClr val="000000"/>
                </a:solidFill>
                <a:latin typeface="Lato"/>
                <a:ea typeface="Lato"/>
              </a:rPr>
              <a:t>Example 1:</a:t>
            </a:r>
            <a:r>
              <a:rPr b="0" lang="en-PH" sz="2200" spc="-1" strike="noStrike">
                <a:solidFill>
                  <a:srgbClr val="000000"/>
                </a:solidFill>
                <a:latin typeface="Lato"/>
                <a:ea typeface="Lato"/>
              </a:rPr>
              <a:t> Using the paragraph proof, prove that in the equation 4x + 3 = 2x + 9, the value of x is 3. Use the table below as guide in writing the paragraph proof.</a:t>
            </a:r>
            <a:endParaRPr b="0" lang="en-PH" sz="2200" spc="-1" strike="noStrike">
              <a:latin typeface="Arial"/>
            </a:endParaRPr>
          </a:p>
        </p:txBody>
      </p:sp>
      <p:graphicFrame>
        <p:nvGraphicFramePr>
          <p:cNvPr id="176" name=""/>
          <p:cNvGraphicFramePr/>
          <p:nvPr/>
        </p:nvGraphicFramePr>
        <p:xfrm>
          <a:off x="753120" y="2191680"/>
          <a:ext cx="10766520" cy="3609720"/>
        </p:xfrm>
        <a:graphic>
          <a:graphicData uri="http://schemas.openxmlformats.org/drawingml/2006/table">
            <a:tbl>
              <a:tblPr/>
              <a:tblGrid>
                <a:gridCol w="6814800"/>
                <a:gridCol w="2029680"/>
                <a:gridCol w="1922400"/>
              </a:tblGrid>
              <a:tr h="702720">
                <a:tc>
                  <a:txBody>
                    <a:bodyPr lIns="90000" rIns="90000" anchor="ctr">
                      <a:noAutofit/>
                    </a:bodyPr>
                    <a:p>
                      <a:pPr algn="ctr">
                        <a:lnSpc>
                          <a:spcPct val="100000"/>
                        </a:lnSpc>
                        <a:buNone/>
                      </a:pPr>
                      <a:r>
                        <a:rPr b="1" lang="en-PH" sz="2000" spc="-1" strike="noStrike">
                          <a:latin typeface="Lato"/>
                        </a:rPr>
                        <a:t>Balance</a:t>
                      </a:r>
                      <a:endParaRPr b="0" lang="en-PH" sz="20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ctr">
                      <a:noAutofit/>
                    </a:bodyPr>
                    <a:p>
                      <a:pPr algn="ctr">
                        <a:lnSpc>
                          <a:spcPct val="100000"/>
                        </a:lnSpc>
                        <a:buNone/>
                      </a:pPr>
                      <a:r>
                        <a:rPr b="1" lang="en-PH" sz="2000" spc="-1" strike="noStrike">
                          <a:latin typeface="Lato"/>
                        </a:rPr>
                        <a:t>Equation</a:t>
                      </a:r>
                      <a:endParaRPr b="0" lang="en-PH" sz="20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ctr">
                      <a:noAutofit/>
                    </a:bodyPr>
                    <a:p>
                      <a:pPr algn="ctr">
                        <a:lnSpc>
                          <a:spcPct val="100000"/>
                        </a:lnSpc>
                        <a:buNone/>
                      </a:pPr>
                      <a:r>
                        <a:rPr b="1" lang="en-PH" sz="2000" spc="-1" strike="noStrike">
                          <a:latin typeface="Lato"/>
                        </a:rPr>
                        <a:t>Property</a:t>
                      </a:r>
                      <a:endParaRPr b="0" lang="en-PH" sz="20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r h="2907360">
                <a:tc>
                  <a:txBody>
                    <a:bodyPr lIns="90000" rIns="90000" anchor="t">
                      <a:noAutofit/>
                    </a:bodyPr>
                    <a:p>
                      <a:pPr>
                        <a:lnSpc>
                          <a:spcPct val="100000"/>
                        </a:lnSpc>
                        <a:buNone/>
                      </a:pPr>
                      <a:r>
                        <a:rPr b="0" lang="en-PH" sz="2200" spc="-1" strike="noStrike">
                          <a:latin typeface="Lato"/>
                        </a:rPr>
                        <a:t>Remove       two masses from both sides.</a:t>
                      </a:r>
                      <a:endParaRPr b="0" lang="en-PH" sz="22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ctr">
                      <a:noAutofit/>
                    </a:bodyPr>
                    <a:p>
                      <a:pPr algn="ctr">
                        <a:lnSpc>
                          <a:spcPct val="100000"/>
                        </a:lnSpc>
                        <a:buNone/>
                      </a:pPr>
                      <a:r>
                        <a:rPr b="0" lang="en-PH" sz="2200" spc="-1" strike="noStrike">
                          <a:latin typeface="Lato"/>
                        </a:rPr>
                        <a:t>2x + 3 = 9</a:t>
                      </a:r>
                      <a:endParaRPr b="0" lang="en-PH" sz="22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bl>
          </a:graphicData>
        </a:graphic>
      </p:graphicFrame>
      <p:pic>
        <p:nvPicPr>
          <p:cNvPr id="177" name="" descr=""/>
          <p:cNvPicPr/>
          <p:nvPr/>
        </p:nvPicPr>
        <p:blipFill>
          <a:blip r:embed="rId1"/>
          <a:stretch/>
        </p:blipFill>
        <p:spPr>
          <a:xfrm>
            <a:off x="1086120" y="3510720"/>
            <a:ext cx="6113520" cy="2176920"/>
          </a:xfrm>
          <a:prstGeom prst="rect">
            <a:avLst/>
          </a:prstGeom>
          <a:ln w="0">
            <a:noFill/>
          </a:ln>
        </p:spPr>
      </p:pic>
      <p:pic>
        <p:nvPicPr>
          <p:cNvPr id="178" name="" descr=""/>
          <p:cNvPicPr/>
          <p:nvPr/>
        </p:nvPicPr>
        <p:blipFill>
          <a:blip r:embed="rId2"/>
          <a:stretch/>
        </p:blipFill>
        <p:spPr>
          <a:xfrm>
            <a:off x="1940040" y="3024000"/>
            <a:ext cx="255600" cy="1778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838080" y="41040"/>
            <a:ext cx="10514880" cy="1324800"/>
          </a:xfrm>
          <a:prstGeom prst="rect">
            <a:avLst/>
          </a:prstGeom>
          <a:noFill/>
          <a:ln w="0">
            <a:noFill/>
          </a:ln>
        </p:spPr>
        <p:txBody>
          <a:bodyPr lIns="0" rIns="0" tIns="0" bIns="0" anchor="ctr">
            <a:normAutofit/>
          </a:bodyPr>
          <a:p>
            <a:pPr algn="ctr">
              <a:lnSpc>
                <a:spcPct val="90000"/>
              </a:lnSpc>
              <a:buNone/>
            </a:pPr>
            <a:r>
              <a:rPr b="1" lang="en-US" sz="3600" spc="-1" strike="noStrike">
                <a:solidFill>
                  <a:srgbClr val="000000"/>
                </a:solidFill>
                <a:latin typeface="Montserrat Medium"/>
              </a:rPr>
              <a:t>Writing Proofs</a:t>
            </a:r>
            <a:endParaRPr b="0" lang="en-PH" sz="3600" spc="-1" strike="noStrike">
              <a:latin typeface="Arial"/>
            </a:endParaRPr>
          </a:p>
        </p:txBody>
      </p:sp>
      <p:sp>
        <p:nvSpPr>
          <p:cNvPr id="180" name="PlaceHolder 2"/>
          <p:cNvSpPr>
            <a:spLocks noGrp="1"/>
          </p:cNvSpPr>
          <p:nvPr>
            <p:ph/>
          </p:nvPr>
        </p:nvSpPr>
        <p:spPr>
          <a:xfrm>
            <a:off x="838080" y="1141560"/>
            <a:ext cx="10514880" cy="838080"/>
          </a:xfrm>
          <a:prstGeom prst="rect">
            <a:avLst/>
          </a:prstGeom>
          <a:noFill/>
          <a:ln w="0">
            <a:noFill/>
          </a:ln>
        </p:spPr>
        <p:txBody>
          <a:bodyPr lIns="0" rIns="0" tIns="0" bIns="0" anchor="t">
            <a:normAutofit/>
          </a:bodyPr>
          <a:p>
            <a:pPr algn="just">
              <a:lnSpc>
                <a:spcPct val="90000"/>
              </a:lnSpc>
              <a:buNone/>
            </a:pPr>
            <a:r>
              <a:rPr b="1" lang="en-PH" sz="2200" spc="-1" strike="noStrike">
                <a:solidFill>
                  <a:srgbClr val="000000"/>
                </a:solidFill>
                <a:latin typeface="Lato"/>
                <a:ea typeface="Lato"/>
              </a:rPr>
              <a:t>Example 1:</a:t>
            </a:r>
            <a:r>
              <a:rPr b="0" lang="en-PH" sz="2200" spc="-1" strike="noStrike">
                <a:solidFill>
                  <a:srgbClr val="000000"/>
                </a:solidFill>
                <a:latin typeface="Lato"/>
                <a:ea typeface="Lato"/>
              </a:rPr>
              <a:t> Using the paragraph proof, prove that in the equation 4x + 3 = 2x + 9, the value of x is 3. Use the table below as guide in writing the paragraph proof.</a:t>
            </a:r>
            <a:endParaRPr b="0" lang="en-PH" sz="2200" spc="-1" strike="noStrike">
              <a:latin typeface="Arial"/>
            </a:endParaRPr>
          </a:p>
        </p:txBody>
      </p:sp>
      <p:graphicFrame>
        <p:nvGraphicFramePr>
          <p:cNvPr id="181" name=""/>
          <p:cNvGraphicFramePr/>
          <p:nvPr/>
        </p:nvGraphicFramePr>
        <p:xfrm>
          <a:off x="753120" y="2191680"/>
          <a:ext cx="10766520" cy="3609720"/>
        </p:xfrm>
        <a:graphic>
          <a:graphicData uri="http://schemas.openxmlformats.org/drawingml/2006/table">
            <a:tbl>
              <a:tblPr/>
              <a:tblGrid>
                <a:gridCol w="6814800"/>
                <a:gridCol w="2029680"/>
                <a:gridCol w="1922400"/>
              </a:tblGrid>
              <a:tr h="702720">
                <a:tc>
                  <a:txBody>
                    <a:bodyPr lIns="90000" rIns="90000" anchor="ctr">
                      <a:noAutofit/>
                    </a:bodyPr>
                    <a:p>
                      <a:pPr algn="ctr">
                        <a:lnSpc>
                          <a:spcPct val="100000"/>
                        </a:lnSpc>
                        <a:buNone/>
                      </a:pPr>
                      <a:r>
                        <a:rPr b="1" lang="en-PH" sz="2000" spc="-1" strike="noStrike">
                          <a:latin typeface="Lato"/>
                        </a:rPr>
                        <a:t>Balance</a:t>
                      </a:r>
                      <a:endParaRPr b="0" lang="en-PH" sz="2000" spc="-1" strike="noStrike">
                        <a:latin typeface="Times New Roman"/>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ctr">
                      <a:noAutofit/>
                    </a:bodyPr>
                    <a:p>
                      <a:pPr algn="ctr">
                        <a:lnSpc>
                          <a:spcPct val="100000"/>
                        </a:lnSpc>
                        <a:buNone/>
                      </a:pPr>
                      <a:r>
                        <a:rPr b="1" lang="en-PH" sz="2000" spc="-1" strike="noStrike">
                          <a:latin typeface="Lato"/>
                        </a:rPr>
                        <a:t>Equation</a:t>
                      </a:r>
                      <a:endParaRPr b="0" lang="en-PH" sz="2000" spc="-1" strike="noStrike">
                        <a:latin typeface="Times New Roman"/>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ctr">
                      <a:noAutofit/>
                    </a:bodyPr>
                    <a:p>
                      <a:pPr algn="ctr">
                        <a:lnSpc>
                          <a:spcPct val="100000"/>
                        </a:lnSpc>
                        <a:buNone/>
                      </a:pPr>
                      <a:r>
                        <a:rPr b="1" lang="en-PH" sz="2000" spc="-1" strike="noStrike">
                          <a:latin typeface="Lato"/>
                        </a:rPr>
                        <a:t>Property</a:t>
                      </a:r>
                      <a:endParaRPr b="0" lang="en-PH" sz="2000" spc="-1" strike="noStrike">
                        <a:latin typeface="Times New Roman"/>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r h="2907360">
                <a:tc>
                  <a:txBody>
                    <a:bodyPr lIns="90000" rIns="90000" anchor="t">
                      <a:noAutofit/>
                    </a:bodyPr>
                    <a:p>
                      <a:pPr>
                        <a:lnSpc>
                          <a:spcPct val="100000"/>
                        </a:lnSpc>
                        <a:buNone/>
                      </a:pPr>
                      <a:r>
                        <a:rPr b="0" lang="en-PH" sz="2200" spc="-1" strike="noStrike">
                          <a:latin typeface="Lato"/>
                        </a:rPr>
                        <a:t>Remove       three masses from both sides.</a:t>
                      </a:r>
                      <a:endParaRPr b="0" lang="en-PH" sz="2200" spc="-1" strike="noStrike">
                        <a:latin typeface="Times New Roman"/>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ctr">
                      <a:noAutofit/>
                    </a:bodyPr>
                    <a:p>
                      <a:pPr algn="ctr">
                        <a:buNone/>
                      </a:pPr>
                      <a:r>
                        <a:rPr b="0" lang="en-PH" sz="2200" spc="-1" strike="noStrike">
                          <a:latin typeface="Lato"/>
                          <a:ea typeface=""/>
                        </a:rPr>
                        <a:t>2x = 6</a:t>
                      </a:r>
                      <a:endParaRPr b="0" lang="en-PH" sz="2200" spc="-1" strike="noStrike">
                        <a:latin typeface=""/>
                        <a:ea typeface=""/>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bl>
          </a:graphicData>
        </a:graphic>
      </p:graphicFrame>
      <p:pic>
        <p:nvPicPr>
          <p:cNvPr id="182" name="" descr=""/>
          <p:cNvPicPr/>
          <p:nvPr/>
        </p:nvPicPr>
        <p:blipFill>
          <a:blip r:embed="rId1"/>
          <a:stretch/>
        </p:blipFill>
        <p:spPr>
          <a:xfrm>
            <a:off x="1940040" y="3024000"/>
            <a:ext cx="255600" cy="177840"/>
          </a:xfrm>
          <a:prstGeom prst="rect">
            <a:avLst/>
          </a:prstGeom>
          <a:ln w="0">
            <a:noFill/>
          </a:ln>
        </p:spPr>
      </p:pic>
      <p:pic>
        <p:nvPicPr>
          <p:cNvPr id="183" name="" descr=""/>
          <p:cNvPicPr/>
          <p:nvPr/>
        </p:nvPicPr>
        <p:blipFill>
          <a:blip r:embed="rId2"/>
          <a:stretch/>
        </p:blipFill>
        <p:spPr>
          <a:xfrm>
            <a:off x="1116000" y="3591720"/>
            <a:ext cx="6055200" cy="19882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title"/>
          </p:nvPr>
        </p:nvSpPr>
        <p:spPr>
          <a:xfrm>
            <a:off x="838080" y="41040"/>
            <a:ext cx="10514880" cy="1324800"/>
          </a:xfrm>
          <a:prstGeom prst="rect">
            <a:avLst/>
          </a:prstGeom>
          <a:noFill/>
          <a:ln w="0">
            <a:noFill/>
          </a:ln>
        </p:spPr>
        <p:txBody>
          <a:bodyPr lIns="0" rIns="0" tIns="0" bIns="0" anchor="ctr">
            <a:normAutofit/>
          </a:bodyPr>
          <a:p>
            <a:pPr algn="ctr">
              <a:lnSpc>
                <a:spcPct val="90000"/>
              </a:lnSpc>
              <a:buNone/>
            </a:pPr>
            <a:r>
              <a:rPr b="1" lang="en-US" sz="3600" spc="-1" strike="noStrike">
                <a:solidFill>
                  <a:srgbClr val="000000"/>
                </a:solidFill>
                <a:latin typeface="Montserrat Medium"/>
              </a:rPr>
              <a:t>Writing Proofs</a:t>
            </a:r>
            <a:endParaRPr b="0" lang="en-PH" sz="3600" spc="-1" strike="noStrike">
              <a:latin typeface="Arial"/>
            </a:endParaRPr>
          </a:p>
        </p:txBody>
      </p:sp>
      <p:sp>
        <p:nvSpPr>
          <p:cNvPr id="185" name="PlaceHolder 2"/>
          <p:cNvSpPr>
            <a:spLocks noGrp="1"/>
          </p:cNvSpPr>
          <p:nvPr>
            <p:ph/>
          </p:nvPr>
        </p:nvSpPr>
        <p:spPr>
          <a:xfrm>
            <a:off x="838080" y="1141560"/>
            <a:ext cx="10514880" cy="838080"/>
          </a:xfrm>
          <a:prstGeom prst="rect">
            <a:avLst/>
          </a:prstGeom>
          <a:noFill/>
          <a:ln w="0">
            <a:noFill/>
          </a:ln>
        </p:spPr>
        <p:txBody>
          <a:bodyPr lIns="0" rIns="0" tIns="0" bIns="0" anchor="t">
            <a:normAutofit/>
          </a:bodyPr>
          <a:p>
            <a:pPr algn="just">
              <a:lnSpc>
                <a:spcPct val="90000"/>
              </a:lnSpc>
              <a:buNone/>
            </a:pPr>
            <a:r>
              <a:rPr b="1" lang="en-PH" sz="2200" spc="-1" strike="noStrike">
                <a:solidFill>
                  <a:srgbClr val="000000"/>
                </a:solidFill>
                <a:latin typeface="Lato"/>
                <a:ea typeface="Lato"/>
              </a:rPr>
              <a:t>Example 1:</a:t>
            </a:r>
            <a:r>
              <a:rPr b="0" lang="en-PH" sz="2200" spc="-1" strike="noStrike">
                <a:solidFill>
                  <a:srgbClr val="000000"/>
                </a:solidFill>
                <a:latin typeface="Lato"/>
                <a:ea typeface="Lato"/>
              </a:rPr>
              <a:t> Using the paragraph proof, prove that in the equation 4x + 3 = 2x + 9, the value of x is 3. Use the table below as guide in writing the paragraph proof.</a:t>
            </a:r>
            <a:endParaRPr b="0" lang="en-PH" sz="2200" spc="-1" strike="noStrike">
              <a:latin typeface="Arial"/>
            </a:endParaRPr>
          </a:p>
        </p:txBody>
      </p:sp>
      <p:graphicFrame>
        <p:nvGraphicFramePr>
          <p:cNvPr id="186" name=""/>
          <p:cNvGraphicFramePr/>
          <p:nvPr/>
        </p:nvGraphicFramePr>
        <p:xfrm>
          <a:off x="753120" y="2191680"/>
          <a:ext cx="10766520" cy="3609720"/>
        </p:xfrm>
        <a:graphic>
          <a:graphicData uri="http://schemas.openxmlformats.org/drawingml/2006/table">
            <a:tbl>
              <a:tblPr/>
              <a:tblGrid>
                <a:gridCol w="6814800"/>
                <a:gridCol w="2029680"/>
                <a:gridCol w="1922400"/>
              </a:tblGrid>
              <a:tr h="702720">
                <a:tc>
                  <a:txBody>
                    <a:bodyPr lIns="90000" rIns="90000" anchor="ctr">
                      <a:noAutofit/>
                    </a:bodyPr>
                    <a:p>
                      <a:pPr algn="ctr">
                        <a:lnSpc>
                          <a:spcPct val="100000"/>
                        </a:lnSpc>
                        <a:buNone/>
                      </a:pPr>
                      <a:r>
                        <a:rPr b="1" lang="en-PH" sz="2000" spc="-1" strike="noStrike">
                          <a:latin typeface="Lato"/>
                        </a:rPr>
                        <a:t>Balance</a:t>
                      </a:r>
                      <a:endParaRPr b="0" lang="en-PH" sz="2000" spc="-1" strike="noStrike">
                        <a:latin typeface="Times New Roman"/>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ctr">
                      <a:noAutofit/>
                    </a:bodyPr>
                    <a:p>
                      <a:pPr algn="ctr">
                        <a:lnSpc>
                          <a:spcPct val="100000"/>
                        </a:lnSpc>
                        <a:buNone/>
                      </a:pPr>
                      <a:r>
                        <a:rPr b="1" lang="en-PH" sz="2000" spc="-1" strike="noStrike">
                          <a:latin typeface="Lato"/>
                        </a:rPr>
                        <a:t>Equation</a:t>
                      </a:r>
                      <a:endParaRPr b="0" lang="en-PH" sz="2000" spc="-1" strike="noStrike">
                        <a:latin typeface="Times New Roman"/>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ctr">
                      <a:noAutofit/>
                    </a:bodyPr>
                    <a:p>
                      <a:pPr algn="ctr">
                        <a:lnSpc>
                          <a:spcPct val="100000"/>
                        </a:lnSpc>
                        <a:buNone/>
                      </a:pPr>
                      <a:r>
                        <a:rPr b="1" lang="en-PH" sz="2000" spc="-1" strike="noStrike">
                          <a:latin typeface="Lato"/>
                        </a:rPr>
                        <a:t>Property</a:t>
                      </a:r>
                      <a:endParaRPr b="0" lang="en-PH" sz="2000" spc="-1" strike="noStrike">
                        <a:latin typeface="Times New Roman"/>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r h="2907360">
                <a:tc>
                  <a:txBody>
                    <a:bodyPr lIns="90000" rIns="90000" anchor="t">
                      <a:noAutofit/>
                    </a:bodyPr>
                    <a:p>
                      <a:r>
                        <a:rPr b="0" lang="en-PH" sz="2200" spc="-1" strike="noStrike">
                          <a:latin typeface="Lato"/>
                          <a:ea typeface=""/>
                        </a:rPr>
                        <a:t>Divide each side into equal parts.</a:t>
                      </a:r>
                      <a:endParaRPr b="0" lang="en-PH" sz="2200" spc="-1" strike="noStrike">
                        <a:latin typeface="Lato"/>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bl>
          </a:graphicData>
        </a:graphic>
      </p:graphicFrame>
      <p:pic>
        <p:nvPicPr>
          <p:cNvPr id="187" name="" descr=""/>
          <p:cNvPicPr/>
          <p:nvPr/>
        </p:nvPicPr>
        <p:blipFill>
          <a:blip r:embed="rId1"/>
          <a:stretch/>
        </p:blipFill>
        <p:spPr>
          <a:xfrm>
            <a:off x="1080000" y="3960000"/>
            <a:ext cx="6046200" cy="1618920"/>
          </a:xfrm>
          <a:prstGeom prst="rect">
            <a:avLst/>
          </a:prstGeom>
          <a:ln w="0">
            <a:noFill/>
          </a:ln>
        </p:spPr>
      </p:pic>
      <p:pic>
        <p:nvPicPr>
          <p:cNvPr id="188" name="" descr=""/>
          <p:cNvPicPr/>
          <p:nvPr/>
        </p:nvPicPr>
        <p:blipFill>
          <a:blip r:embed="rId2"/>
          <a:stretch/>
        </p:blipFill>
        <p:spPr>
          <a:xfrm>
            <a:off x="8110080" y="4140000"/>
            <a:ext cx="997560" cy="7200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title"/>
          </p:nvPr>
        </p:nvSpPr>
        <p:spPr>
          <a:xfrm>
            <a:off x="838080" y="41040"/>
            <a:ext cx="10514880" cy="1324800"/>
          </a:xfrm>
          <a:prstGeom prst="rect">
            <a:avLst/>
          </a:prstGeom>
          <a:noFill/>
          <a:ln w="0">
            <a:noFill/>
          </a:ln>
        </p:spPr>
        <p:txBody>
          <a:bodyPr lIns="0" rIns="0" tIns="0" bIns="0" anchor="ctr">
            <a:normAutofit/>
          </a:bodyPr>
          <a:p>
            <a:pPr algn="ctr">
              <a:lnSpc>
                <a:spcPct val="90000"/>
              </a:lnSpc>
              <a:buNone/>
            </a:pPr>
            <a:r>
              <a:rPr b="1" lang="en-US" sz="3600" spc="-1" strike="noStrike">
                <a:solidFill>
                  <a:srgbClr val="000000"/>
                </a:solidFill>
                <a:latin typeface="Montserrat Medium"/>
              </a:rPr>
              <a:t>Writing Proofs</a:t>
            </a:r>
            <a:endParaRPr b="0" lang="en-PH" sz="3600" spc="-1" strike="noStrike">
              <a:latin typeface="Arial"/>
            </a:endParaRPr>
          </a:p>
        </p:txBody>
      </p:sp>
      <p:sp>
        <p:nvSpPr>
          <p:cNvPr id="190" name="PlaceHolder 2"/>
          <p:cNvSpPr>
            <a:spLocks noGrp="1"/>
          </p:cNvSpPr>
          <p:nvPr>
            <p:ph/>
          </p:nvPr>
        </p:nvSpPr>
        <p:spPr>
          <a:xfrm>
            <a:off x="838080" y="1141560"/>
            <a:ext cx="10514880" cy="838080"/>
          </a:xfrm>
          <a:prstGeom prst="rect">
            <a:avLst/>
          </a:prstGeom>
          <a:noFill/>
          <a:ln w="0">
            <a:noFill/>
          </a:ln>
        </p:spPr>
        <p:txBody>
          <a:bodyPr lIns="0" rIns="0" tIns="0" bIns="0" anchor="t">
            <a:normAutofit/>
          </a:bodyPr>
          <a:p>
            <a:pPr algn="just">
              <a:lnSpc>
                <a:spcPct val="90000"/>
              </a:lnSpc>
              <a:buNone/>
            </a:pPr>
            <a:r>
              <a:rPr b="1" lang="en-PH" sz="2200" spc="-1" strike="noStrike">
                <a:solidFill>
                  <a:srgbClr val="000000"/>
                </a:solidFill>
                <a:latin typeface="Lato"/>
                <a:ea typeface="Lato"/>
              </a:rPr>
              <a:t>Example 1:</a:t>
            </a:r>
            <a:r>
              <a:rPr b="0" lang="en-PH" sz="2200" spc="-1" strike="noStrike">
                <a:solidFill>
                  <a:srgbClr val="000000"/>
                </a:solidFill>
                <a:latin typeface="Lato"/>
                <a:ea typeface="Lato"/>
              </a:rPr>
              <a:t> Using the paragraph proof, prove that in the equation 4x + 3 = 2x + 9, the value of x is 3. Use the table below as guide in writing the paragraph proof.</a:t>
            </a:r>
            <a:endParaRPr b="0" lang="en-PH" sz="2200" spc="-1" strike="noStrike">
              <a:latin typeface="Arial"/>
            </a:endParaRPr>
          </a:p>
        </p:txBody>
      </p:sp>
      <p:graphicFrame>
        <p:nvGraphicFramePr>
          <p:cNvPr id="191" name=""/>
          <p:cNvGraphicFramePr/>
          <p:nvPr/>
        </p:nvGraphicFramePr>
        <p:xfrm>
          <a:off x="753120" y="2191680"/>
          <a:ext cx="10766520" cy="3609720"/>
        </p:xfrm>
        <a:graphic>
          <a:graphicData uri="http://schemas.openxmlformats.org/drawingml/2006/table">
            <a:tbl>
              <a:tblPr/>
              <a:tblGrid>
                <a:gridCol w="6814800"/>
                <a:gridCol w="2029680"/>
                <a:gridCol w="1922400"/>
              </a:tblGrid>
              <a:tr h="702720">
                <a:tc>
                  <a:txBody>
                    <a:bodyPr lIns="90000" rIns="90000" anchor="ctr">
                      <a:noAutofit/>
                    </a:bodyPr>
                    <a:p>
                      <a:pPr algn="ctr">
                        <a:lnSpc>
                          <a:spcPct val="100000"/>
                        </a:lnSpc>
                        <a:buNone/>
                      </a:pPr>
                      <a:r>
                        <a:rPr b="1" lang="en-PH" sz="2000" spc="-1" strike="noStrike">
                          <a:latin typeface="Lato"/>
                        </a:rPr>
                        <a:t>Balance</a:t>
                      </a:r>
                      <a:endParaRPr b="0" lang="en-PH" sz="2000" spc="-1" strike="noStrike">
                        <a:latin typeface="Times New Roman"/>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ctr">
                      <a:noAutofit/>
                    </a:bodyPr>
                    <a:p>
                      <a:pPr algn="ctr">
                        <a:lnSpc>
                          <a:spcPct val="100000"/>
                        </a:lnSpc>
                        <a:buNone/>
                      </a:pPr>
                      <a:r>
                        <a:rPr b="1" lang="en-PH" sz="2000" spc="-1" strike="noStrike">
                          <a:latin typeface="Lato"/>
                        </a:rPr>
                        <a:t>Equation</a:t>
                      </a:r>
                      <a:endParaRPr b="0" lang="en-PH" sz="2000" spc="-1" strike="noStrike">
                        <a:latin typeface="Times New Roman"/>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ctr">
                      <a:noAutofit/>
                    </a:bodyPr>
                    <a:p>
                      <a:pPr algn="ctr">
                        <a:lnSpc>
                          <a:spcPct val="100000"/>
                        </a:lnSpc>
                        <a:buNone/>
                      </a:pPr>
                      <a:r>
                        <a:rPr b="1" lang="en-PH" sz="2000" spc="-1" strike="noStrike">
                          <a:latin typeface="Lato"/>
                        </a:rPr>
                        <a:t>Property</a:t>
                      </a:r>
                      <a:endParaRPr b="0" lang="en-PH" sz="2000" spc="-1" strike="noStrike">
                        <a:latin typeface="Times New Roman"/>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r h="2907360">
                <a:tc>
                  <a:txBody>
                    <a:bodyPr lIns="90000" rIns="90000" anchor="t">
                      <a:noAutofit/>
                    </a:bodyPr>
                    <a:p>
                      <a:r>
                        <a:rPr b="0" lang="en-PH" sz="2200" spc="-1" strike="noStrike">
                          <a:latin typeface="Lato"/>
                          <a:ea typeface=""/>
                        </a:rPr>
                        <a:t>The parts on both sides are equal.</a:t>
                      </a:r>
                      <a:endParaRPr b="0" lang="en-PH" sz="22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ctr">
                      <a:noAutofit/>
                    </a:bodyPr>
                    <a:p>
                      <a:pPr algn="ctr">
                        <a:buNone/>
                      </a:pPr>
                      <a:r>
                        <a:rPr b="0" lang="en-PH" sz="2200" spc="-1" strike="noStrike">
                          <a:latin typeface="Lato"/>
                          <a:ea typeface=""/>
                        </a:rPr>
                        <a:t>x = 3</a:t>
                      </a:r>
                      <a:endParaRPr b="0" lang="en-PH" sz="2200" spc="-1" strike="noStrike">
                        <a:latin typeface="Lato"/>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bl>
          </a:graphicData>
        </a:graphic>
      </p:graphicFrame>
      <p:pic>
        <p:nvPicPr>
          <p:cNvPr id="192" name="" descr=""/>
          <p:cNvPicPr/>
          <p:nvPr/>
        </p:nvPicPr>
        <p:blipFill>
          <a:blip r:embed="rId1"/>
          <a:stretch/>
        </p:blipFill>
        <p:spPr>
          <a:xfrm>
            <a:off x="1080000" y="4140000"/>
            <a:ext cx="6113880" cy="14173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title"/>
          </p:nvPr>
        </p:nvSpPr>
        <p:spPr>
          <a:xfrm>
            <a:off x="838080" y="41040"/>
            <a:ext cx="10514880" cy="1324800"/>
          </a:xfrm>
          <a:prstGeom prst="rect">
            <a:avLst/>
          </a:prstGeom>
          <a:noFill/>
          <a:ln w="0">
            <a:noFill/>
          </a:ln>
        </p:spPr>
        <p:txBody>
          <a:bodyPr lIns="0" rIns="0" tIns="0" bIns="0" anchor="ctr">
            <a:normAutofit/>
          </a:bodyPr>
          <a:p>
            <a:pPr algn="ctr">
              <a:lnSpc>
                <a:spcPct val="90000"/>
              </a:lnSpc>
              <a:buNone/>
            </a:pPr>
            <a:r>
              <a:rPr b="1" lang="en-US" sz="3600" spc="-1" strike="noStrike">
                <a:solidFill>
                  <a:srgbClr val="000000"/>
                </a:solidFill>
                <a:latin typeface="Montserrat Medium"/>
              </a:rPr>
              <a:t>Writing Proofs</a:t>
            </a:r>
            <a:endParaRPr b="0" lang="en-PH" sz="3600" spc="-1" strike="noStrike">
              <a:latin typeface="Arial"/>
            </a:endParaRPr>
          </a:p>
        </p:txBody>
      </p:sp>
      <p:sp>
        <p:nvSpPr>
          <p:cNvPr id="194" name="PlaceHolder 2"/>
          <p:cNvSpPr>
            <a:spLocks noGrp="1"/>
          </p:cNvSpPr>
          <p:nvPr>
            <p:ph/>
          </p:nvPr>
        </p:nvSpPr>
        <p:spPr>
          <a:xfrm>
            <a:off x="838080" y="1141560"/>
            <a:ext cx="10514880" cy="4978440"/>
          </a:xfrm>
          <a:prstGeom prst="rect">
            <a:avLst/>
          </a:prstGeom>
          <a:noFill/>
          <a:ln w="0">
            <a:noFill/>
          </a:ln>
        </p:spPr>
        <p:txBody>
          <a:bodyPr lIns="0" rIns="0" tIns="0" bIns="0" anchor="t">
            <a:normAutofit/>
          </a:bodyPr>
          <a:p>
            <a:pPr algn="just">
              <a:lnSpc>
                <a:spcPct val="90000"/>
              </a:lnSpc>
              <a:buNone/>
            </a:pPr>
            <a:r>
              <a:rPr b="0" lang="en-PH" sz="2200" spc="-1" strike="noStrike">
                <a:solidFill>
                  <a:srgbClr val="000000"/>
                </a:solidFill>
                <a:latin typeface="Lato"/>
                <a:ea typeface="Lato"/>
              </a:rPr>
              <a:t>Paragraph Proof:</a:t>
            </a:r>
            <a:endParaRPr b="0" lang="en-PH" sz="2200" spc="-1" strike="noStrike">
              <a:latin typeface="Arial"/>
            </a:endParaRPr>
          </a:p>
          <a:p>
            <a:pPr algn="just">
              <a:lnSpc>
                <a:spcPct val="90000"/>
              </a:lnSpc>
              <a:buNone/>
            </a:pPr>
            <a:endParaRPr b="0" lang="en-PH" sz="2200" spc="-1" strike="noStrike">
              <a:latin typeface="Arial"/>
            </a:endParaRPr>
          </a:p>
          <a:p>
            <a:pPr algn="just">
              <a:lnSpc>
                <a:spcPct val="90000"/>
              </a:lnSpc>
              <a:buNone/>
            </a:pPr>
            <a:r>
              <a:rPr b="0" lang="en-PH" sz="2200" spc="-1" strike="noStrike">
                <a:solidFill>
                  <a:srgbClr val="000000"/>
                </a:solidFill>
                <a:latin typeface="Lato"/>
                <a:ea typeface="Lato"/>
              </a:rPr>
              <a:t>Use the Addition Property of Equality (APE) to collect constant terms on the right side of the equation and the terms with x on the left side of the equation. Thus, 2x = 6. Then use the Division Property of Equality (DPE) to divide both sides by 2.</a:t>
            </a:r>
            <a:endParaRPr b="0" lang="en-PH" sz="2200" spc="-1" strike="noStrike">
              <a:latin typeface="Arial"/>
            </a:endParaRPr>
          </a:p>
          <a:p>
            <a:pPr algn="just">
              <a:lnSpc>
                <a:spcPct val="90000"/>
              </a:lnSpc>
              <a:buNone/>
            </a:pPr>
            <a:r>
              <a:rPr b="0" lang="en-PH" sz="2200" spc="-1" strike="noStrike">
                <a:solidFill>
                  <a:srgbClr val="000000"/>
                </a:solidFill>
                <a:latin typeface="Lato"/>
                <a:ea typeface="Lato"/>
              </a:rPr>
              <a:t>Therefore, x = 3.</a:t>
            </a:r>
            <a:endParaRPr b="0" lang="en-PH" sz="2200" spc="-1" strike="noStrike">
              <a:latin typeface="Arial"/>
            </a:endParaRPr>
          </a:p>
          <a:p>
            <a:pPr algn="just">
              <a:lnSpc>
                <a:spcPct val="90000"/>
              </a:lnSpc>
              <a:buNone/>
            </a:pPr>
            <a:endParaRPr b="0" lang="en-PH" sz="2200" spc="-1" strike="noStrike">
              <a:latin typeface="Arial"/>
            </a:endParaRPr>
          </a:p>
          <a:p>
            <a:pPr algn="just">
              <a:lnSpc>
                <a:spcPct val="90000"/>
              </a:lnSpc>
              <a:buNone/>
            </a:pPr>
            <a:r>
              <a:rPr b="0" lang="en-PH" sz="2200" spc="-1" strike="noStrike">
                <a:solidFill>
                  <a:srgbClr val="000000"/>
                </a:solidFill>
                <a:latin typeface="Lato"/>
                <a:ea typeface="Lato"/>
              </a:rPr>
              <a:t>Another way of writing a proof is by using a two-column proof. It is a proof in tabular form that lists the statements in the first column and their corresponding reasons on the second column. Using the same example in number 1, prove it using a two-column proof.</a:t>
            </a:r>
            <a:endParaRPr b="0" lang="en-PH" sz="2200" spc="-1" strike="noStrike">
              <a:latin typeface="Arial"/>
            </a:endParaRPr>
          </a:p>
          <a:p>
            <a:pPr algn="just">
              <a:lnSpc>
                <a:spcPct val="90000"/>
              </a:lnSpc>
              <a:buNone/>
            </a:pPr>
            <a:endParaRPr b="0" lang="en-PH" sz="2200" spc="-1" strike="noStrike">
              <a:latin typeface="Arial"/>
            </a:endParaRPr>
          </a:p>
          <a:p>
            <a:pPr algn="just">
              <a:lnSpc>
                <a:spcPct val="90000"/>
              </a:lnSpc>
              <a:buNone/>
            </a:pP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title"/>
          </p:nvPr>
        </p:nvSpPr>
        <p:spPr>
          <a:xfrm>
            <a:off x="838080" y="41040"/>
            <a:ext cx="10514880" cy="1324800"/>
          </a:xfrm>
          <a:prstGeom prst="rect">
            <a:avLst/>
          </a:prstGeom>
          <a:noFill/>
          <a:ln w="0">
            <a:noFill/>
          </a:ln>
        </p:spPr>
        <p:txBody>
          <a:bodyPr lIns="0" rIns="0" tIns="0" bIns="0" anchor="ctr">
            <a:normAutofit/>
          </a:bodyPr>
          <a:p>
            <a:pPr algn="ctr">
              <a:lnSpc>
                <a:spcPct val="90000"/>
              </a:lnSpc>
              <a:buNone/>
            </a:pPr>
            <a:r>
              <a:rPr b="1" lang="en-US" sz="3600" spc="-1" strike="noStrike">
                <a:solidFill>
                  <a:srgbClr val="000000"/>
                </a:solidFill>
                <a:latin typeface="Montserrat Medium"/>
              </a:rPr>
              <a:t>Writing Proofs</a:t>
            </a:r>
            <a:endParaRPr b="0" lang="en-PH" sz="3600" spc="-1" strike="noStrike">
              <a:latin typeface="Arial"/>
            </a:endParaRPr>
          </a:p>
        </p:txBody>
      </p:sp>
      <p:sp>
        <p:nvSpPr>
          <p:cNvPr id="196" name="PlaceHolder 2"/>
          <p:cNvSpPr>
            <a:spLocks noGrp="1"/>
          </p:cNvSpPr>
          <p:nvPr>
            <p:ph/>
          </p:nvPr>
        </p:nvSpPr>
        <p:spPr>
          <a:xfrm>
            <a:off x="838080" y="1141560"/>
            <a:ext cx="10514880" cy="4978440"/>
          </a:xfrm>
          <a:prstGeom prst="rect">
            <a:avLst/>
          </a:prstGeom>
          <a:noFill/>
          <a:ln w="0">
            <a:noFill/>
          </a:ln>
        </p:spPr>
        <p:txBody>
          <a:bodyPr lIns="0" rIns="0" tIns="0" bIns="0" anchor="t">
            <a:normAutofit/>
          </a:bodyPr>
          <a:p>
            <a:pPr algn="just">
              <a:lnSpc>
                <a:spcPct val="90000"/>
              </a:lnSpc>
              <a:buNone/>
            </a:pPr>
            <a:r>
              <a:rPr b="1" lang="en-PH" sz="2200" spc="-1" strike="noStrike">
                <a:solidFill>
                  <a:srgbClr val="000000"/>
                </a:solidFill>
                <a:latin typeface="Lato"/>
                <a:ea typeface="Lato"/>
              </a:rPr>
              <a:t>Example 2:</a:t>
            </a:r>
            <a:r>
              <a:rPr b="0" lang="en-PH" sz="2200" spc="-1" strike="noStrike">
                <a:solidFill>
                  <a:srgbClr val="000000"/>
                </a:solidFill>
                <a:latin typeface="Lato"/>
                <a:ea typeface="Lato"/>
              </a:rPr>
              <a:t> Prove that in the equation 4x + 3 = 2x + 9, the value of x is 3.</a:t>
            </a:r>
            <a:endParaRPr b="0" lang="en-PH" sz="2200" spc="-1" strike="noStrike">
              <a:latin typeface="Arial"/>
            </a:endParaRPr>
          </a:p>
          <a:p>
            <a:pPr algn="just">
              <a:lnSpc>
                <a:spcPct val="90000"/>
              </a:lnSpc>
              <a:buNone/>
            </a:pPr>
            <a:endParaRPr b="0" lang="en-PH" sz="2200" spc="-1" strike="noStrike">
              <a:latin typeface="Arial"/>
            </a:endParaRPr>
          </a:p>
          <a:p>
            <a:pPr algn="just">
              <a:lnSpc>
                <a:spcPct val="90000"/>
              </a:lnSpc>
              <a:buNone/>
            </a:pPr>
            <a:r>
              <a:rPr b="0" lang="en-PH" sz="2200" spc="-1" strike="noStrike">
                <a:solidFill>
                  <a:srgbClr val="000000"/>
                </a:solidFill>
                <a:latin typeface="Lato"/>
                <a:ea typeface="Lato"/>
              </a:rPr>
              <a:t>Solutions:</a:t>
            </a:r>
            <a:endParaRPr b="0" lang="en-PH" sz="2200" spc="-1" strike="noStrike">
              <a:latin typeface="Arial"/>
            </a:endParaRPr>
          </a:p>
          <a:p>
            <a:pPr algn="just">
              <a:lnSpc>
                <a:spcPct val="90000"/>
              </a:lnSpc>
              <a:buNone/>
            </a:pPr>
            <a:r>
              <a:rPr b="0" lang="en-PH" sz="2200" spc="-1" strike="noStrike">
                <a:solidFill>
                  <a:srgbClr val="000000"/>
                </a:solidFill>
                <a:latin typeface="Lato"/>
                <a:ea typeface="Lato"/>
              </a:rPr>
              <a:t>Using the two-column proof, the problem can be proven as follows:</a:t>
            </a:r>
            <a:endParaRPr b="0" lang="en-PH" sz="2200" spc="-1" strike="noStrike">
              <a:latin typeface="Arial"/>
            </a:endParaRPr>
          </a:p>
          <a:p>
            <a:pPr algn="just">
              <a:lnSpc>
                <a:spcPct val="90000"/>
              </a:lnSpc>
              <a:buNone/>
            </a:pPr>
            <a:endParaRPr b="0" lang="en-PH" sz="2200" spc="-1" strike="noStrike">
              <a:latin typeface="Arial"/>
            </a:endParaRPr>
          </a:p>
          <a:p>
            <a:pPr algn="just">
              <a:lnSpc>
                <a:spcPct val="90000"/>
              </a:lnSpc>
              <a:buNone/>
            </a:pPr>
            <a:r>
              <a:rPr b="1" lang="en-PH" sz="2200" spc="-1" strike="noStrike">
                <a:solidFill>
                  <a:srgbClr val="000000"/>
                </a:solidFill>
                <a:latin typeface="Lato"/>
                <a:ea typeface="Lato"/>
              </a:rPr>
              <a:t>Given</a:t>
            </a:r>
            <a:r>
              <a:rPr b="0" lang="en-PH" sz="2200" spc="-1" strike="noStrike">
                <a:solidFill>
                  <a:srgbClr val="000000"/>
                </a:solidFill>
                <a:latin typeface="Lato"/>
                <a:ea typeface="Lato"/>
              </a:rPr>
              <a:t>: 4x + 3 = 2x + 3</a:t>
            </a:r>
            <a:endParaRPr b="0" lang="en-PH" sz="2200" spc="-1" strike="noStrike">
              <a:latin typeface="Arial"/>
            </a:endParaRPr>
          </a:p>
          <a:p>
            <a:pPr algn="just">
              <a:lnSpc>
                <a:spcPct val="90000"/>
              </a:lnSpc>
              <a:buNone/>
            </a:pPr>
            <a:r>
              <a:rPr b="1" lang="en-PH" sz="2200" spc="-1" strike="noStrike">
                <a:solidFill>
                  <a:srgbClr val="000000"/>
                </a:solidFill>
                <a:latin typeface="Lato"/>
                <a:ea typeface="Lato"/>
              </a:rPr>
              <a:t>Prove</a:t>
            </a:r>
            <a:r>
              <a:rPr b="0" lang="en-PH" sz="2200" spc="-1" strike="noStrike">
                <a:solidFill>
                  <a:srgbClr val="000000"/>
                </a:solidFill>
                <a:latin typeface="Lato"/>
                <a:ea typeface="Lato"/>
              </a:rPr>
              <a:t>: x = 3</a:t>
            </a:r>
            <a:endParaRPr b="0" lang="en-PH" sz="2200" spc="-1" strike="noStrike">
              <a:latin typeface="Arial"/>
            </a:endParaRPr>
          </a:p>
          <a:p>
            <a:pPr algn="just">
              <a:lnSpc>
                <a:spcPct val="90000"/>
              </a:lnSpc>
              <a:buNone/>
            </a:pPr>
            <a:r>
              <a:rPr b="1" lang="en-PH" sz="2200" spc="-1" strike="noStrike">
                <a:solidFill>
                  <a:srgbClr val="000000"/>
                </a:solidFill>
                <a:latin typeface="Lato"/>
                <a:ea typeface="Lato"/>
              </a:rPr>
              <a:t>                                       </a:t>
            </a:r>
            <a:r>
              <a:rPr b="1" lang="en-PH" sz="2200" spc="-1" strike="noStrike">
                <a:solidFill>
                  <a:srgbClr val="000000"/>
                </a:solidFill>
                <a:latin typeface="Lato"/>
                <a:ea typeface="Lato"/>
              </a:rPr>
              <a:t>Proof</a:t>
            </a:r>
            <a:r>
              <a:rPr b="0" lang="en-PH" sz="2200" spc="-1" strike="noStrike">
                <a:solidFill>
                  <a:srgbClr val="000000"/>
                </a:solidFill>
                <a:latin typeface="Lato"/>
                <a:ea typeface="Lato"/>
              </a:rPr>
              <a:t>:</a:t>
            </a:r>
            <a:endParaRPr b="0" lang="en-PH" sz="2200" spc="-1" strike="noStrike">
              <a:latin typeface="Arial"/>
            </a:endParaRPr>
          </a:p>
        </p:txBody>
      </p:sp>
      <p:graphicFrame>
        <p:nvGraphicFramePr>
          <p:cNvPr id="197" name=""/>
          <p:cNvGraphicFramePr/>
          <p:nvPr/>
        </p:nvGraphicFramePr>
        <p:xfrm>
          <a:off x="4500000" y="2448000"/>
          <a:ext cx="7385400" cy="3631320"/>
        </p:xfrm>
        <a:graphic>
          <a:graphicData uri="http://schemas.openxmlformats.org/drawingml/2006/table">
            <a:tbl>
              <a:tblPr/>
              <a:tblGrid>
                <a:gridCol w="3692160"/>
                <a:gridCol w="3693240"/>
              </a:tblGrid>
              <a:tr h="605160">
                <a:tc>
                  <a:txBody>
                    <a:bodyPr lIns="90000" rIns="90000" tIns="46800" bIns="46800" anchor="ctr">
                      <a:noAutofit/>
                    </a:bodyPr>
                    <a:p>
                      <a:pPr algn="ctr">
                        <a:buNone/>
                      </a:pPr>
                      <a:r>
                        <a:rPr b="1" lang="en-PH" sz="2000" spc="-1" strike="noStrike">
                          <a:latin typeface="Lato"/>
                        </a:rPr>
                        <a:t>Statements</a:t>
                      </a:r>
                      <a:endParaRPr b="1" lang="en-PH" sz="2000" spc="-1" strike="noStrike">
                        <a:latin typeface="Lato"/>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tIns="46800" bIns="46800" anchor="ctr">
                      <a:noAutofit/>
                    </a:bodyPr>
                    <a:p>
                      <a:pPr algn="ctr">
                        <a:buNone/>
                      </a:pPr>
                      <a:r>
                        <a:rPr b="1" lang="en-PH" sz="2000" spc="-1" strike="noStrike">
                          <a:latin typeface="Lato"/>
                        </a:rPr>
                        <a:t>Reasons</a:t>
                      </a:r>
                      <a:endParaRPr b="1" lang="en-PH" sz="2000" spc="-1" strike="noStrike">
                        <a:latin typeface="Lato"/>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r h="605160">
                <a:tc>
                  <a:txBody>
                    <a:bodyPr lIns="90000" rIns="90000" tIns="46800" bIns="46800" anchor="ctr">
                      <a:noAutofit/>
                    </a:bodyPr>
                    <a:p>
                      <a:r>
                        <a:rPr b="0" lang="en-PH" sz="2000" spc="-1" strike="noStrike">
                          <a:latin typeface="Lato"/>
                        </a:rPr>
                        <a:t>1. 4x + 3 = 2x + 9</a:t>
                      </a:r>
                      <a:endParaRPr b="0" lang="en-PH" sz="2000" spc="-1" strike="noStrike">
                        <a:latin typeface="Lato"/>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tIns="46800" bIns="46800" anchor="ctr">
                      <a:noAutofit/>
                    </a:bodyPr>
                    <a:p>
                      <a:r>
                        <a:rPr b="0" lang="en-PH" sz="1800" spc="-1" strike="noStrike">
                          <a:latin typeface="Lato"/>
                        </a:rPr>
                        <a:t>1. Given</a:t>
                      </a:r>
                      <a:endParaRPr b="0" lang="en-PH" sz="1800" spc="-1" strike="noStrike">
                        <a:latin typeface="Lato"/>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r h="605160">
                <a:tc>
                  <a:txBody>
                    <a:bodyPr lIns="90000" rIns="90000" tIns="46800" bIns="46800" anchor="ctr">
                      <a:noAutofit/>
                    </a:bodyPr>
                    <a:p>
                      <a:r>
                        <a:rPr b="0" lang="en-PH" sz="2000" spc="-1" strike="noStrike">
                          <a:latin typeface="Lato"/>
                        </a:rPr>
                        <a:t>2. 2x + 3 = 9</a:t>
                      </a:r>
                      <a:endParaRPr b="0" lang="en-PH" sz="2000" spc="-1" strike="noStrike">
                        <a:latin typeface="Lato"/>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tIns="46800" bIns="46800" anchor="ctr">
                      <a:noAutofit/>
                    </a:bodyPr>
                    <a:p>
                      <a:r>
                        <a:rPr b="0" lang="en-PH" sz="1800" spc="-1" strike="noStrike">
                          <a:latin typeface="Lato"/>
                        </a:rPr>
                        <a:t>2. Addition Property of Equality (APE)</a:t>
                      </a:r>
                      <a:endParaRPr b="0" lang="en-PH" sz="1800" spc="-1" strike="noStrike">
                        <a:latin typeface="Lato"/>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r h="605160">
                <a:tc>
                  <a:txBody>
                    <a:bodyPr lIns="90000" rIns="90000" tIns="46800" bIns="46800" anchor="ctr">
                      <a:noAutofit/>
                    </a:bodyPr>
                    <a:p>
                      <a:r>
                        <a:rPr b="0" lang="en-PH" sz="2000" spc="-1" strike="noStrike">
                          <a:latin typeface="Lato"/>
                        </a:rPr>
                        <a:t>3. 2x = 6</a:t>
                      </a:r>
                      <a:endParaRPr b="0" lang="en-PH" sz="2000" spc="-1" strike="noStrike">
                        <a:latin typeface="Lato"/>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tIns="46800" bIns="46800" anchor="ctr">
                      <a:noAutofit/>
                    </a:bodyPr>
                    <a:p>
                      <a:r>
                        <a:rPr b="0" lang="en-PH" sz="1800" spc="-1" strike="noStrike">
                          <a:latin typeface="Lato"/>
                        </a:rPr>
                        <a:t>3. Addition Property of Equality (APE)</a:t>
                      </a:r>
                      <a:endParaRPr b="0" lang="en-PH" sz="1800" spc="-1" strike="noStrike">
                        <a:latin typeface="Lato"/>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r h="605160">
                <a:tc>
                  <a:txBody>
                    <a:bodyPr lIns="90000" rIns="90000" tIns="46800" bIns="46800" anchor="ctr">
                      <a:noAutofit/>
                    </a:bodyPr>
                    <a:p>
                      <a:r>
                        <a:rPr b="0" lang="en-PH" sz="2000" spc="-1" strike="noStrike">
                          <a:latin typeface="Lato"/>
                        </a:rPr>
                        <a:t>4. </a:t>
                      </a:r>
                      <a:endParaRPr b="0" lang="en-PH" sz="2000" spc="-1" strike="noStrike">
                        <a:latin typeface="Lato"/>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tIns="46800" bIns="46800" anchor="ctr">
                      <a:noAutofit/>
                    </a:bodyPr>
                    <a:p>
                      <a:r>
                        <a:rPr b="0" lang="en-PH" sz="1800" spc="-1" strike="noStrike">
                          <a:latin typeface="Lato"/>
                        </a:rPr>
                        <a:t>4. Division Property of Equality (DPE)</a:t>
                      </a:r>
                      <a:endParaRPr b="0" lang="en-PH" sz="1800" spc="-1" strike="noStrike">
                        <a:latin typeface="Lato"/>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r h="605880">
                <a:tc>
                  <a:txBody>
                    <a:bodyPr lIns="90000" rIns="90000" tIns="46800" bIns="46800" anchor="ctr">
                      <a:noAutofit/>
                    </a:bodyPr>
                    <a:p>
                      <a:r>
                        <a:rPr b="0" lang="en-PH" sz="2000" spc="-1" strike="noStrike">
                          <a:latin typeface="Lato"/>
                        </a:rPr>
                        <a:t>5. x = 3</a:t>
                      </a:r>
                      <a:endParaRPr b="0" lang="en-PH" sz="2000" spc="-1" strike="noStrike">
                        <a:latin typeface="Lato"/>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tIns="46800" bIns="46800" anchor="ctr">
                      <a:noAutofit/>
                    </a:bodyPr>
                    <a:p>
                      <a:r>
                        <a:rPr b="0" lang="en-PH" sz="1800" spc="-1" strike="noStrike">
                          <a:latin typeface="Lato"/>
                        </a:rPr>
                        <a:t>5. Simplify</a:t>
                      </a:r>
                      <a:endParaRPr b="0" lang="en-PH" sz="1800" spc="-1" strike="noStrike">
                        <a:latin typeface="Lato"/>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bl>
          </a:graphicData>
        </a:graphic>
      </p:graphicFrame>
      <p:pic>
        <p:nvPicPr>
          <p:cNvPr id="198" name="" descr=""/>
          <p:cNvPicPr/>
          <p:nvPr/>
        </p:nvPicPr>
        <p:blipFill>
          <a:blip r:embed="rId1"/>
          <a:stretch/>
        </p:blipFill>
        <p:spPr>
          <a:xfrm>
            <a:off x="4896000" y="5076000"/>
            <a:ext cx="557280" cy="4122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1866</TotalTime>
  <Application>LibreOffice/7.2.5.2$MacOSX_X86_64 LibreOffice_project/499f9727c189e6ef3471021d6132d4c694f357e5</Application>
  <AppVersion>15.0000</AppVersion>
  <Words>322</Words>
  <Paragraphs>77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cp:lastPrinted>2023-03-16T06:30:06Z</cp:lastPrinted>
  <dcterms:modified xsi:type="dcterms:W3CDTF">2023-07-14T08:27:57Z</dcterms:modified>
  <cp:revision>161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4</vt:i4>
  </property>
  <property fmtid="{D5CDD505-2E9C-101B-9397-08002B2CF9AE}" pid="3" name="PresentationFormat">
    <vt:lpwstr>Widescreen</vt:lpwstr>
  </property>
  <property fmtid="{D5CDD505-2E9C-101B-9397-08002B2CF9AE}" pid="4" name="Slides">
    <vt:i4>10</vt:i4>
  </property>
</Properties>
</file>