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CE4D3FC-CC51-4CC2-B0F3-C45CD52E204E}"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8BEBBEF-117A-40FB-B99A-A4A96F8E5D1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89A7AC6-B999-45CE-B376-33CFDB839BB6}"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64BAA96C-EF97-48D9-A3F0-E5E47C9D8A94}"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B59263C3-8114-4F46-8646-D8C8CCEEBCE4}"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8335C5F-D6DB-47C0-BD97-087419BB3E4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8C439F9-B46D-4FC9-BBF6-903FF905E501}"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9A1E0D4-C84F-4B55-8636-BECFCF721027}"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767024F-C122-4B23-8135-14E12C416BD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606C2B0-0840-4724-A26D-F600BB4C1F2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118B31A-4986-4139-87D6-7675113BCD0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4CFD37E-ABA2-4E35-B473-82869B33E87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A036C1E-584D-49EC-81FA-75C99121FD8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56D872E-2690-42AD-AAE7-E39738CC9AB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AC69498-55FC-4BE9-AE69-89729BC9557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2C408517-0945-40FE-84F1-88E2C10028E7}"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F2CE1E27-6145-456B-ABB8-20094EE0C3E1}"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40166DB8-93DA-441F-A5C7-B66F27AA4E1A}"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BE649A2-9FDD-46CC-B8DE-245721E1F00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E72D6FE-14EE-4696-AA01-8F503516CE63}"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90A810F-DF16-48B1-BB4F-187304D41468}"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BD0F837-C562-4C8A-8F1C-B8D6569246A7}"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0096268-B351-408E-AF9C-82AA9FA516B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75F4583-70DF-47DD-949C-CDA8BA9BB2D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3ABEC58-EE89-4A34-9531-02694044DEE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048CE2A-35F8-4A92-97D7-C20DF316AA5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4FB3E4A-AFC8-492E-B50D-738001A29AC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7D6C15AE-4C6C-4075-8A50-B7C2D9DEF93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1759C8C-F349-492D-A260-2D43D3C164AB}"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46D11AC0-D7EF-40EB-B9EF-650D9D57A5DE}"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E486A14-9CA0-4A0E-B8EA-BA7A309A209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E44A1F3C-7BAE-4DFB-B37C-9B2A3CDD34C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C1A1954-E1F3-4F42-9006-D1CFFA21E44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65C0303-2936-46E8-8662-F8E5182ADED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3B6F1B0-78AA-4D17-A689-50FBF7C95DE4}"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5B8E9EF-AB78-4558-B6CD-F46486737D20}"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 </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E6A8AFD2-20AB-404C-838A-0B98D91104FF}" type="slidenum">
              <a:rPr b="0" lang="en-US" sz="1800" spc="-1" strike="noStrike">
                <a:solidFill>
                  <a:srgbClr val="000000"/>
                </a:solidFill>
                <a:latin typeface="Calibri"/>
                <a:ea typeface="DejaVu Sans"/>
              </a:rPr>
              <a:t>7</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 </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C589C109-22A7-4836-8353-E47DD253B5E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D31739C-79F4-4853-A950-E8410C01FB24}"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520000"/>
            <a:ext cx="6824520" cy="663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Impluwensiya ng Kaisipang Lumaganap Noong Gitnang Panahon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37872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89805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Paggamit ng Pera at Pagbabangko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946080" y="1759680"/>
            <a:ext cx="10002240" cy="16221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Ang paglunsad ng taunang </a:t>
            </a:r>
            <a:r>
              <a:rPr b="1" lang="en-PH" sz="1800" spc="-1" strike="noStrike">
                <a:solidFill>
                  <a:srgbClr val="000000"/>
                </a:solidFill>
                <a:latin typeface="Lato"/>
              </a:rPr>
              <a:t>pera</a:t>
            </a:r>
            <a:r>
              <a:rPr b="0" lang="en-PH" sz="1800" spc="-1" strike="noStrike">
                <a:solidFill>
                  <a:srgbClr val="000000"/>
                </a:solidFill>
                <a:latin typeface="Lato"/>
              </a:rPr>
              <a:t> sa bawat bayan ang naging sentro ng palitan ng produkto. Ginamit ng mga mangangalakal ang kanilang mga barya sa pagpapalit ng mga produkto. Dumagsa rin ang mga namamalit ng </a:t>
            </a:r>
            <a:r>
              <a:rPr b="1" lang="en-PH" sz="1800" spc="-1" strike="noStrike">
                <a:solidFill>
                  <a:srgbClr val="000000"/>
                </a:solidFill>
                <a:latin typeface="Lato"/>
              </a:rPr>
              <a:t>barya</a:t>
            </a:r>
            <a:r>
              <a:rPr b="0" lang="en-PH" sz="1800" spc="-1" strike="noStrike">
                <a:solidFill>
                  <a:srgbClr val="000000"/>
                </a:solidFill>
                <a:latin typeface="Lato"/>
              </a:rPr>
              <a:t> o </a:t>
            </a:r>
            <a:r>
              <a:rPr b="1" i="1" lang="en-PH" sz="1800" spc="-1" strike="noStrike">
                <a:solidFill>
                  <a:srgbClr val="000000"/>
                </a:solidFill>
                <a:latin typeface="Lato"/>
              </a:rPr>
              <a:t>money changer</a:t>
            </a:r>
            <a:r>
              <a:rPr b="1" lang="en-PH" sz="1800" spc="-1" strike="noStrike">
                <a:solidFill>
                  <a:srgbClr val="000000"/>
                </a:solidFill>
                <a:latin typeface="Lato"/>
              </a:rPr>
              <a:t>.</a:t>
            </a:r>
            <a:r>
              <a:rPr b="0" lang="en-PH" sz="1800" spc="-1" strike="noStrike">
                <a:solidFill>
                  <a:srgbClr val="000000"/>
                </a:solidFill>
                <a:latin typeface="Lato"/>
              </a:rPr>
              <a:t> Natuklasan ng mga negosyante na ligtas at hindi delikado ang mag-iwan ng pera sa mga namamalit ng barya. Dito nagsisimula ang </a:t>
            </a:r>
            <a:r>
              <a:rPr b="1" lang="en-PH" sz="1800" spc="-1" strike="noStrike">
                <a:solidFill>
                  <a:srgbClr val="000000"/>
                </a:solidFill>
                <a:latin typeface="Lato"/>
              </a:rPr>
              <a:t>pagbabangko</a:t>
            </a:r>
            <a:r>
              <a:rPr b="0" lang="en-PH" sz="1800" spc="-1" strike="noStrike">
                <a:solidFill>
                  <a:srgbClr val="000000"/>
                </a:solidFill>
                <a:latin typeface="Lato"/>
              </a:rPr>
              <a:t>.</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74523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89805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Kapitalista at Kapitalismo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946080" y="1759680"/>
            <a:ext cx="10002240" cy="336996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mga mangangalakal ay namumuhunan sa pagbibili at pagbebenta ng produkto. Ang kapital o halagang naipon ang ginamit niyang puhunan upang tumubo. Ang </a:t>
            </a:r>
            <a:r>
              <a:rPr b="1" lang="en-PH" sz="1800" spc="-1" strike="noStrike">
                <a:solidFill>
                  <a:srgbClr val="000000"/>
                </a:solidFill>
                <a:latin typeface="Lato"/>
                <a:ea typeface="AppleSystemUIFont"/>
              </a:rPr>
              <a:t>kapitalismo </a:t>
            </a:r>
            <a:r>
              <a:rPr b="0" lang="en-PH" sz="1800" spc="-1" strike="noStrike">
                <a:solidFill>
                  <a:srgbClr val="000000"/>
                </a:solidFill>
                <a:latin typeface="Lato"/>
                <a:ea typeface="AppleSystemUIFont"/>
              </a:rPr>
              <a:t>ay isang sistemang pang-ekonomiya kung saan ang mga pribadong indibidwal ay gumamit ng kanilang kayamanan para sa kapital.</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sinaunang kapitalismo ay umiiral sa layunin ng pagtulong at pagpapaunlad ng bayan. Ginamit ng mga matagumpay na mga mangangalakal ang kanilang bagong natagpuang kayamanan upang suportahan ang kanilang lokal na pamayanan. Namuhunan sila sa mga bagong impraestruktura upang mapabuti ang seguridad at kaligtasan ng mga tao. Nangunguna sila sa pagpatayo ng mga pagamutan upang mapangalagaan ang kalusugan ng mga mahihirap.</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48776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1" name="Rectangle 9"/>
          <p:cNvSpPr/>
          <p:nvPr/>
        </p:nvSpPr>
        <p:spPr>
          <a:xfrm>
            <a:off x="426960" y="532080"/>
            <a:ext cx="89805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Guild System</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txBox="1"/>
          <p:nvPr/>
        </p:nvSpPr>
        <p:spPr>
          <a:xfrm>
            <a:off x="946080" y="1759680"/>
            <a:ext cx="10002240" cy="16221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guild</a:t>
            </a:r>
            <a:r>
              <a:rPr b="0" lang="en-PH" sz="1800" spc="-1" strike="noStrike">
                <a:solidFill>
                  <a:srgbClr val="000000"/>
                </a:solidFill>
                <a:latin typeface="Lato"/>
                <a:ea typeface="AppleSystemUIFont"/>
              </a:rPr>
              <a:t> ang pangkat na binuo upang pangasiwaan ang produksiyon at komersiyo. Binuo ito ng mga mangangalakal upang pigilin ang pagpasok ng mga tagalabas na nagbebenta ng kanilang produkto nang hindi nagbabayad ng buwis. Sila ang namamahala ng mga bayan at tumulong sa mga sa pagpatayo ng paaralan. Ginampanan ng isang </a:t>
            </a:r>
            <a:r>
              <a:rPr b="0" i="1" lang="en-PH" sz="1800" spc="-1" strike="noStrike">
                <a:solidFill>
                  <a:srgbClr val="000000"/>
                </a:solidFill>
                <a:latin typeface="Lato"/>
                <a:ea typeface="AppleSystemUIFont"/>
              </a:rPr>
              <a:t>guild</a:t>
            </a:r>
            <a:r>
              <a:rPr b="0" lang="en-PH" sz="1800" spc="-1" strike="noStrike">
                <a:solidFill>
                  <a:srgbClr val="000000"/>
                </a:solidFill>
                <a:latin typeface="Lato"/>
                <a:ea typeface="AppleSystemUIFont"/>
              </a:rPr>
              <a:t> ang mahalagang papel sa pagsasaayos ng ekonomiya noong Gitnang Panahon.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0"/>
          <p:cNvSpPr/>
          <p:nvPr/>
        </p:nvSpPr>
        <p:spPr>
          <a:xfrm>
            <a:off x="-113040" y="532080"/>
            <a:ext cx="5837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11"/>
          <p:cNvSpPr/>
          <p:nvPr/>
        </p:nvSpPr>
        <p:spPr>
          <a:xfrm>
            <a:off x="426960" y="532080"/>
            <a:ext cx="89805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Hanseatic League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txBox="1"/>
          <p:nvPr/>
        </p:nvSpPr>
        <p:spPr>
          <a:xfrm>
            <a:off x="946080" y="1759680"/>
            <a:ext cx="10002240" cy="16221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AppleSystemUIFont"/>
              </a:rPr>
              <a:t>Ang mahahalagang sentro ng kalakalan sa baybayin ng North Sea at Baltic Sea tulad ng Hamburg, Lubeck, at Bremen ay bumuo ng liga na tinawag na Hansa. Ang ligang Hanseatic o Hansa ay may layuning protektahan at kontrolin ang kalakal sa buong rehiyong kanilang nasasakupan. Nagtakda ang liga ng mga karaniwang taripa sa kalakalan at buwis para sa lahat ng mga </a:t>
            </a:r>
            <a:r>
              <a:rPr b="0" i="1" lang="en-PH" sz="1800" spc="-1" strike="noStrike">
                <a:solidFill>
                  <a:srgbClr val="000000"/>
                </a:solidFill>
                <a:latin typeface="Lato"/>
                <a:ea typeface="AppleSystemUIFont"/>
              </a:rPr>
              <a:t>merchant guild.</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5"/>
          <p:cNvSpPr/>
          <p:nvPr/>
        </p:nvSpPr>
        <p:spPr>
          <a:xfrm>
            <a:off x="-113040" y="552240"/>
            <a:ext cx="36813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92"/>
          <p:cNvSpPr/>
          <p:nvPr/>
        </p:nvSpPr>
        <p:spPr>
          <a:xfrm>
            <a:off x="540000" y="480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8"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9" name=""/>
          <p:cNvSpPr txBox="1"/>
          <p:nvPr/>
        </p:nvSpPr>
        <p:spPr>
          <a:xfrm>
            <a:off x="720000" y="1496160"/>
            <a:ext cx="9855000" cy="703080"/>
          </a:xfrm>
          <a:prstGeom prst="rect">
            <a:avLst/>
          </a:prstGeom>
          <a:noFill/>
          <a:ln w="0">
            <a:noFill/>
          </a:ln>
        </p:spPr>
        <p:txBody>
          <a:bodyPr lIns="90000" rIns="90000" tIns="45000" bIns="45000" anchor="t">
            <a:noAutofit/>
          </a:bodyPr>
          <a:p>
            <a:r>
              <a:rPr b="0" lang="en-PH" sz="1800" spc="-1" strike="noStrike">
                <a:solidFill>
                  <a:srgbClr val="000000"/>
                </a:solidFill>
                <a:latin typeface="Lato"/>
              </a:rPr>
              <a:t>I. Panuto: Ipakita sa </a:t>
            </a:r>
            <a:r>
              <a:rPr b="0" i="1" lang="en-PH" sz="1800" spc="-1" strike="noStrike">
                <a:solidFill>
                  <a:srgbClr val="000000"/>
                </a:solidFill>
                <a:latin typeface="Lato"/>
              </a:rPr>
              <a:t>Venn diagram</a:t>
            </a:r>
            <a:r>
              <a:rPr b="0" lang="en-PH" sz="1800" spc="-1" strike="noStrike">
                <a:solidFill>
                  <a:srgbClr val="000000"/>
                </a:solidFill>
                <a:latin typeface="Lato"/>
              </a:rPr>
              <a:t> ang pagkakaiba at pagkakatulad ng dalawang kapisanan o</a:t>
            </a:r>
            <a:endParaRPr b="0" lang="en-PH" sz="1800" spc="-1" strike="noStrike">
              <a:solidFill>
                <a:srgbClr val="000000"/>
              </a:solidFill>
              <a:latin typeface="Lato"/>
              <a:ea typeface="AppleSystemUIFont"/>
            </a:endParaRPr>
          </a:p>
          <a:p>
            <a:r>
              <a:rPr b="0" lang="en-PH" sz="1800" spc="-1" strike="noStrike">
                <a:solidFill>
                  <a:srgbClr val="000000"/>
                </a:solidFill>
                <a:latin typeface="Lato"/>
              </a:rPr>
              <a:t>Organisasyon.</a:t>
            </a:r>
            <a:endParaRPr b="0" lang="en-PH" sz="1800" spc="-1" strike="noStrike">
              <a:solidFill>
                <a:srgbClr val="000000"/>
              </a:solidFill>
              <a:latin typeface="Lato"/>
              <a:ea typeface="AppleSystemUIFont"/>
            </a:endParaRPr>
          </a:p>
        </p:txBody>
      </p:sp>
      <p:sp>
        <p:nvSpPr>
          <p:cNvPr id="150" name=""/>
          <p:cNvSpPr/>
          <p:nvPr/>
        </p:nvSpPr>
        <p:spPr>
          <a:xfrm>
            <a:off x="1709640" y="2490120"/>
            <a:ext cx="4832280" cy="2899440"/>
          </a:xfrm>
          <a:prstGeom prst="ellipse">
            <a:avLst/>
          </a:prstGeom>
          <a:noFill/>
          <a:ln w="0">
            <a:solidFill>
              <a:srgbClr val="000000"/>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ndParaRPr>
          </a:p>
        </p:txBody>
      </p:sp>
      <p:sp>
        <p:nvSpPr>
          <p:cNvPr id="151" name=""/>
          <p:cNvSpPr/>
          <p:nvPr/>
        </p:nvSpPr>
        <p:spPr>
          <a:xfrm>
            <a:off x="4661640" y="2490480"/>
            <a:ext cx="4832280" cy="2899440"/>
          </a:xfrm>
          <a:prstGeom prst="ellipse">
            <a:avLst/>
          </a:prstGeom>
          <a:noFill/>
          <a:ln w="0">
            <a:solidFill>
              <a:srgbClr val="000000"/>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ndParaRPr>
          </a:p>
        </p:txBody>
      </p:sp>
      <p:sp>
        <p:nvSpPr>
          <p:cNvPr id="152" name=""/>
          <p:cNvSpPr txBox="1"/>
          <p:nvPr/>
        </p:nvSpPr>
        <p:spPr>
          <a:xfrm>
            <a:off x="2936520" y="2744640"/>
            <a:ext cx="1969920" cy="602280"/>
          </a:xfrm>
          <a:prstGeom prst="rect">
            <a:avLst/>
          </a:prstGeom>
          <a:noFill/>
          <a:ln w="0">
            <a:noFill/>
          </a:ln>
        </p:spPr>
        <p:txBody>
          <a:bodyPr lIns="90000" rIns="90000" tIns="45000" bIns="45000" anchor="t">
            <a:noAutofit/>
          </a:bodyPr>
          <a:p>
            <a:pPr algn="ctr"/>
            <a:r>
              <a:rPr b="1" i="1" lang="en-PH" sz="1800" spc="-1" strike="noStrike">
                <a:solidFill>
                  <a:srgbClr val="000000"/>
                </a:solidFill>
                <a:latin typeface="Lato"/>
                <a:ea typeface="AppleSystemUIFont"/>
              </a:rPr>
              <a:t>Guild </a:t>
            </a:r>
            <a:endParaRPr b="1" lang="en-PH" sz="1800" spc="-1" strike="noStrike">
              <a:solidFill>
                <a:srgbClr val="000000"/>
              </a:solidFill>
              <a:latin typeface="Arial"/>
            </a:endParaRPr>
          </a:p>
          <a:p>
            <a:pPr algn="ctr"/>
            <a:r>
              <a:rPr b="1" i="1" lang="en-PH" sz="1800" spc="-1" strike="noStrike">
                <a:solidFill>
                  <a:srgbClr val="000000"/>
                </a:solidFill>
                <a:latin typeface="Lato"/>
                <a:ea typeface="AppleSystemUIFont"/>
              </a:rPr>
              <a:t>System</a:t>
            </a:r>
            <a:endParaRPr b="1" lang="en-PH" sz="1800" spc="-1" strike="noStrike">
              <a:solidFill>
                <a:srgbClr val="000000"/>
              </a:solidFill>
              <a:latin typeface="Arial"/>
            </a:endParaRPr>
          </a:p>
        </p:txBody>
      </p:sp>
      <p:sp>
        <p:nvSpPr>
          <p:cNvPr id="153" name=""/>
          <p:cNvSpPr txBox="1"/>
          <p:nvPr/>
        </p:nvSpPr>
        <p:spPr>
          <a:xfrm>
            <a:off x="6428520" y="2745000"/>
            <a:ext cx="1969920" cy="602280"/>
          </a:xfrm>
          <a:prstGeom prst="rect">
            <a:avLst/>
          </a:prstGeom>
          <a:noFill/>
          <a:ln w="0">
            <a:noFill/>
          </a:ln>
        </p:spPr>
        <p:txBody>
          <a:bodyPr lIns="90000" rIns="90000" tIns="45000" bIns="45000" anchor="t">
            <a:noAutofit/>
          </a:bodyPr>
          <a:p>
            <a:pPr algn="ctr"/>
            <a:r>
              <a:rPr b="1" i="1" lang="en-PH" sz="1800" spc="-1" strike="noStrike">
                <a:solidFill>
                  <a:srgbClr val="000000"/>
                </a:solidFill>
                <a:latin typeface="Lato"/>
                <a:ea typeface="AppleSystemUIFont"/>
              </a:rPr>
              <a:t>Hanseatic League</a:t>
            </a:r>
            <a:endParaRPr b="1"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
          <p:cNvSpPr/>
          <p:nvPr/>
        </p:nvSpPr>
        <p:spPr>
          <a:xfrm>
            <a:off x="-113040" y="552240"/>
            <a:ext cx="54806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6" name="Rectangle 3"/>
          <p:cNvSpPr/>
          <p:nvPr/>
        </p:nvSpPr>
        <p:spPr>
          <a:xfrm>
            <a:off x="540000" y="195480"/>
            <a:ext cx="482760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7" name=""/>
          <p:cNvSpPr txBox="1"/>
          <p:nvPr/>
        </p:nvSpPr>
        <p:spPr>
          <a:xfrm>
            <a:off x="790560" y="1526400"/>
            <a:ext cx="9803160" cy="2894040"/>
          </a:xfrm>
          <a:prstGeom prst="rect">
            <a:avLst/>
          </a:prstGeom>
          <a:noFill/>
          <a:ln w="0">
            <a:noFill/>
          </a:ln>
        </p:spPr>
        <p:txBody>
          <a:bodyPr lIns="90000" rIns="90000" tIns="45000" bIns="45000" anchor="t">
            <a:noAutofit/>
          </a:bodyPr>
          <a:p>
            <a:pPr>
              <a:lnSpc>
                <a:spcPct val="100000"/>
              </a:lnSpc>
              <a:spcBef>
                <a:spcPts val="283"/>
              </a:spcBef>
              <a:spcAft>
                <a:spcPts val="283"/>
              </a:spcAft>
            </a:pPr>
            <a:r>
              <a:rPr b="1" lang="en-PH" sz="1800" spc="-1" strike="noStrike">
                <a:solidFill>
                  <a:srgbClr val="000000"/>
                </a:solidFill>
                <a:latin typeface="Lato"/>
              </a:rPr>
              <a:t>Parehong Katangian:</a:t>
            </a:r>
            <a:endParaRPr b="0" lang="en-PH" sz="1800" spc="-1" strike="noStrike">
              <a:solidFill>
                <a:srgbClr val="000000"/>
              </a:solidFill>
              <a:latin typeface="Lato"/>
              <a:ea typeface="AppleSystemUIFont"/>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rPr>
              <a:t>Mangangalakal</a:t>
            </a:r>
            <a:endParaRPr b="0" lang="en-PH" sz="1800" spc="-1" strike="noStrike">
              <a:solidFill>
                <a:srgbClr val="000000"/>
              </a:solidFill>
              <a:latin typeface="Lato"/>
              <a:ea typeface="AppleSystemUIFont"/>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rPr>
              <a:t>nagbabayad ng buwis</a:t>
            </a:r>
            <a:endParaRPr b="0" lang="en-PH" sz="1800" spc="-1" strike="noStrike">
              <a:solidFill>
                <a:srgbClr val="000000"/>
              </a:solidFill>
              <a:latin typeface="Lato"/>
              <a:ea typeface="AppleSystemUIFont"/>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rPr>
              <a:t>tumutulong sa mahihirap</a:t>
            </a:r>
            <a:endParaRPr b="0" lang="en-PH" sz="1800" spc="-1" strike="noStrike">
              <a:solidFill>
                <a:srgbClr val="000000"/>
              </a:solidFill>
              <a:latin typeface="Lato"/>
              <a:ea typeface="AppleSystemUIFont"/>
            </a:endParaRPr>
          </a:p>
          <a:p>
            <a:pPr>
              <a:lnSpc>
                <a:spcPct val="100000"/>
              </a:lnSpc>
              <a:spcBef>
                <a:spcPts val="283"/>
              </a:spcBef>
              <a:spcAft>
                <a:spcPts val="283"/>
              </a:spcAft>
            </a:pPr>
            <a:endParaRPr b="0" lang="en-PH" sz="1800" spc="-1" strike="noStrike">
              <a:solidFill>
                <a:srgbClr val="000000"/>
              </a:solidFill>
              <a:latin typeface="Lato"/>
              <a:ea typeface="AppleSystemUIFont"/>
            </a:endParaRPr>
          </a:p>
          <a:p>
            <a:pPr>
              <a:lnSpc>
                <a:spcPct val="100000"/>
              </a:lnSpc>
              <a:spcBef>
                <a:spcPts val="283"/>
              </a:spcBef>
              <a:spcAft>
                <a:spcPts val="283"/>
              </a:spcAft>
            </a:pPr>
            <a:r>
              <a:rPr b="1" lang="en-PH" sz="1800" spc="-1" strike="noStrike">
                <a:solidFill>
                  <a:srgbClr val="000000"/>
                </a:solidFill>
                <a:latin typeface="Lato"/>
              </a:rPr>
              <a:t>Pagkakaiba:</a:t>
            </a:r>
            <a:endParaRPr b="0" lang="en-PH" sz="1800" spc="-1" strike="noStrike">
              <a:solidFill>
                <a:srgbClr val="000000"/>
              </a:solidFill>
              <a:latin typeface="Lato"/>
              <a:ea typeface="AppleSystemUIFont"/>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rPr>
              <a:t>Ang </a:t>
            </a:r>
            <a:r>
              <a:rPr b="0" i="1" lang="en-PH" sz="1800" spc="-1" strike="noStrike">
                <a:solidFill>
                  <a:srgbClr val="000000"/>
                </a:solidFill>
                <a:latin typeface="Lato"/>
              </a:rPr>
              <a:t>guild</a:t>
            </a:r>
            <a:r>
              <a:rPr b="0" lang="en-PH" sz="1800" spc="-1" strike="noStrike">
                <a:solidFill>
                  <a:srgbClr val="000000"/>
                </a:solidFill>
                <a:latin typeface="Lato"/>
              </a:rPr>
              <a:t> ay nakatuon sa komersiyo ng bayan. </a:t>
            </a:r>
            <a:endParaRPr b="0" lang="en-PH" sz="1800" spc="-1" strike="noStrike">
              <a:solidFill>
                <a:srgbClr val="000000"/>
              </a:solidFill>
              <a:latin typeface="Lato"/>
              <a:ea typeface="AppleSystemUIFont"/>
            </a:endParaRPr>
          </a:p>
          <a:p>
            <a:pPr lvl="1" marL="432000" indent="-216000">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rPr>
              <a:t>Ang Hansa ay nakatuon sa mga kalakalan sa daungan o </a:t>
            </a:r>
            <a:r>
              <a:rPr b="0" i="1" lang="en-PH" sz="1800" spc="-1" strike="noStrike">
                <a:solidFill>
                  <a:srgbClr val="000000"/>
                </a:solidFill>
                <a:latin typeface="Lato"/>
              </a:rPr>
              <a:t>pier</a:t>
            </a:r>
            <a:r>
              <a:rPr b="0" lang="en-PH" sz="1800" spc="-1" strike="noStrike">
                <a:solidFill>
                  <a:srgbClr val="000000"/>
                </a:solidFill>
                <a:latin typeface="Lato"/>
              </a:rPr>
              <a:t>.</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1831</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2023-05-05T09:42:45Z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